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 id="2147483651" r:id="rId5"/>
    <p:sldMasterId id="2147483656" r:id="rId6"/>
  </p:sldMasterIdLst>
  <p:notesMasterIdLst>
    <p:notesMasterId r:id="rId29"/>
  </p:notesMasterIdLst>
  <p:handoutMasterIdLst>
    <p:handoutMasterId r:id="rId30"/>
  </p:handoutMasterIdLst>
  <p:sldIdLst>
    <p:sldId id="256" r:id="rId7"/>
    <p:sldId id="267" r:id="rId8"/>
    <p:sldId id="318" r:id="rId9"/>
    <p:sldId id="314" r:id="rId10"/>
    <p:sldId id="319" r:id="rId11"/>
    <p:sldId id="276" r:id="rId12"/>
    <p:sldId id="272" r:id="rId13"/>
    <p:sldId id="308" r:id="rId14"/>
    <p:sldId id="281" r:id="rId15"/>
    <p:sldId id="310" r:id="rId16"/>
    <p:sldId id="284" r:id="rId17"/>
    <p:sldId id="312" r:id="rId18"/>
    <p:sldId id="292" r:id="rId19"/>
    <p:sldId id="315" r:id="rId20"/>
    <p:sldId id="321" r:id="rId21"/>
    <p:sldId id="295" r:id="rId22"/>
    <p:sldId id="297" r:id="rId23"/>
    <p:sldId id="316" r:id="rId24"/>
    <p:sldId id="298" r:id="rId25"/>
    <p:sldId id="300" r:id="rId26"/>
    <p:sldId id="302" r:id="rId27"/>
    <p:sldId id="265" r:id="rId28"/>
  </p:sldIdLst>
  <p:sldSz cx="9144000" cy="6858000" type="screen4x3"/>
  <p:notesSz cx="7010400" cy="92964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204C72"/>
    <a:srgbClr val="666666"/>
    <a:srgbClr val="3D87C7"/>
    <a:srgbClr val="E34742"/>
    <a:srgbClr val="333333"/>
    <a:srgbClr val="2A6496"/>
    <a:srgbClr val="FFC54B"/>
    <a:srgbClr val="7FD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Dizaina stils 1 - izcēlum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Dizaina stils 1 - izcēlum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Vidējs stils 1 - izcēlum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Vidējs stils 1 - izcēlum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Vidējs stils 3 - izcēlum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Vidējs stils 3 - izcēlum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Gaišs stils 2 - izcēlum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7" autoAdjust="0"/>
    <p:restoredTop sz="76879" autoAdjust="0"/>
  </p:normalViewPr>
  <p:slideViewPr>
    <p:cSldViewPr>
      <p:cViewPr varScale="1">
        <p:scale>
          <a:sx n="114" d="100"/>
          <a:sy n="114" d="100"/>
        </p:scale>
        <p:origin x="3042" y="114"/>
      </p:cViewPr>
      <p:guideLst>
        <p:guide orient="horz" pos="2160"/>
        <p:guide pos="2880"/>
      </p:guideLst>
    </p:cSldViewPr>
  </p:slideViewPr>
  <p:outlineViewPr>
    <p:cViewPr>
      <p:scale>
        <a:sx n="33" d="100"/>
        <a:sy n="33" d="100"/>
      </p:scale>
      <p:origin x="0" y="1018"/>
    </p:cViewPr>
    <p:sldLst>
      <p:sld r:id="rId1" collapse="1"/>
    </p:sldLst>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1" d="100"/>
          <a:sy n="81" d="100"/>
        </p:scale>
        <p:origin x="-1134"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8941606068925E-2"/>
          <c:y val="0.16722426089083231"/>
          <c:w val="0.77436587234542076"/>
          <c:h val="0.75597329617010045"/>
        </c:manualLayout>
      </c:layout>
      <c:barChart>
        <c:barDir val="col"/>
        <c:grouping val="clustered"/>
        <c:varyColors val="0"/>
        <c:ser>
          <c:idx val="0"/>
          <c:order val="0"/>
          <c:tx>
            <c:strRef>
              <c:f>'8.jaut (3)'!$A$10</c:f>
              <c:strCache>
                <c:ptCount val="1"/>
                <c:pt idx="0">
                  <c:v>Aizbildnis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'8.jaut (3)'!$B$9:$D$9</c:f>
              <c:strCache>
                <c:ptCount val="3"/>
                <c:pt idx="0">
                  <c:v>0-2 gadi</c:v>
                </c:pt>
                <c:pt idx="1">
                  <c:v>3-12 gadi</c:v>
                </c:pt>
                <c:pt idx="2">
                  <c:v>13-18 gadi</c:v>
                </c:pt>
              </c:strCache>
            </c:strRef>
          </c:cat>
          <c:val>
            <c:numRef>
              <c:f>'8.jaut (3)'!$B$10:$D$10</c:f>
              <c:numCache>
                <c:formatCode>0%</c:formatCode>
                <c:ptCount val="3"/>
                <c:pt idx="0">
                  <c:v>0.41633199464524767</c:v>
                </c:pt>
                <c:pt idx="1">
                  <c:v>0.56055045871559628</c:v>
                </c:pt>
                <c:pt idx="2">
                  <c:v>0.66</c:v>
                </c:pt>
              </c:numCache>
            </c:numRef>
          </c:val>
          <c:extLst>
            <c:ext xmlns:c16="http://schemas.microsoft.com/office/drawing/2014/chart" uri="{C3380CC4-5D6E-409C-BE32-E72D297353CC}">
              <c16:uniqueId val="{00000000-54E1-45C2-B1CA-84220C638850}"/>
            </c:ext>
          </c:extLst>
        </c:ser>
        <c:ser>
          <c:idx val="1"/>
          <c:order val="1"/>
          <c:tx>
            <c:strRef>
              <c:f>'8.jaut (3)'!$A$11</c:f>
              <c:strCache>
                <c:ptCount val="1"/>
                <c:pt idx="0">
                  <c:v>Audžuģimene</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'8.jaut (3)'!$B$9:$D$9</c:f>
              <c:strCache>
                <c:ptCount val="3"/>
                <c:pt idx="0">
                  <c:v>0-2 gadi</c:v>
                </c:pt>
                <c:pt idx="1">
                  <c:v>3-12 gadi</c:v>
                </c:pt>
                <c:pt idx="2">
                  <c:v>13-18 gadi</c:v>
                </c:pt>
              </c:strCache>
            </c:strRef>
          </c:cat>
          <c:val>
            <c:numRef>
              <c:f>'8.jaut (3)'!$B$11:$D$11</c:f>
              <c:numCache>
                <c:formatCode>0%</c:formatCode>
                <c:ptCount val="3"/>
                <c:pt idx="0">
                  <c:v>0.19143239625167335</c:v>
                </c:pt>
                <c:pt idx="1">
                  <c:v>0.11192660550458716</c:v>
                </c:pt>
                <c:pt idx="2">
                  <c:v>0.06</c:v>
                </c:pt>
              </c:numCache>
            </c:numRef>
          </c:val>
          <c:extLst>
            <c:ext xmlns:c16="http://schemas.microsoft.com/office/drawing/2014/chart" uri="{C3380CC4-5D6E-409C-BE32-E72D297353CC}">
              <c16:uniqueId val="{00000001-54E1-45C2-B1CA-84220C638850}"/>
            </c:ext>
          </c:extLst>
        </c:ser>
        <c:ser>
          <c:idx val="2"/>
          <c:order val="2"/>
          <c:tx>
            <c:strRef>
              <c:f>'8.jaut (3)'!$A$12</c:f>
              <c:strCache>
                <c:ptCount val="1"/>
                <c:pt idx="0">
                  <c:v>Bērnunams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'8.jaut (3)'!$B$9:$D$9</c:f>
              <c:strCache>
                <c:ptCount val="3"/>
                <c:pt idx="0">
                  <c:v>0-2 gadi</c:v>
                </c:pt>
                <c:pt idx="1">
                  <c:v>3-12 gadi</c:v>
                </c:pt>
                <c:pt idx="2">
                  <c:v>13-18 gadi</c:v>
                </c:pt>
              </c:strCache>
            </c:strRef>
          </c:cat>
          <c:val>
            <c:numRef>
              <c:f>'8.jaut (3)'!$B$12:$D$12</c:f>
              <c:numCache>
                <c:formatCode>0%</c:formatCode>
                <c:ptCount val="3"/>
                <c:pt idx="0">
                  <c:v>0.39223560910307897</c:v>
                </c:pt>
                <c:pt idx="1">
                  <c:v>0.3275229357798165</c:v>
                </c:pt>
                <c:pt idx="2">
                  <c:v>0.28000000000000003</c:v>
                </c:pt>
              </c:numCache>
            </c:numRef>
          </c:val>
          <c:extLst>
            <c:ext xmlns:c16="http://schemas.microsoft.com/office/drawing/2014/chart" uri="{C3380CC4-5D6E-409C-BE32-E72D297353CC}">
              <c16:uniqueId val="{00000002-54E1-45C2-B1CA-84220C638850}"/>
            </c:ext>
          </c:extLst>
        </c:ser>
        <c:dLbls>
          <c:dLblPos val="outEnd"/>
          <c:showLegendKey val="0"/>
          <c:showVal val="1"/>
          <c:showCatName val="0"/>
          <c:showSerName val="0"/>
          <c:showPercent val="0"/>
          <c:showBubbleSize val="0"/>
        </c:dLbls>
        <c:gapWidth val="150"/>
        <c:axId val="197581960"/>
        <c:axId val="197582352"/>
      </c:barChart>
      <c:catAx>
        <c:axId val="197581960"/>
        <c:scaling>
          <c:orientation val="minMax"/>
        </c:scaling>
        <c:delete val="0"/>
        <c:axPos val="b"/>
        <c:numFmt formatCode="General" sourceLinked="0"/>
        <c:majorTickMark val="out"/>
        <c:minorTickMark val="none"/>
        <c:tickLblPos val="nextTo"/>
        <c:crossAx val="197582352"/>
        <c:crosses val="autoZero"/>
        <c:auto val="1"/>
        <c:lblAlgn val="ctr"/>
        <c:lblOffset val="100"/>
        <c:noMultiLvlLbl val="0"/>
      </c:catAx>
      <c:valAx>
        <c:axId val="197582352"/>
        <c:scaling>
          <c:orientation val="minMax"/>
        </c:scaling>
        <c:delete val="0"/>
        <c:axPos val="l"/>
        <c:majorGridlines/>
        <c:numFmt formatCode="0%" sourceLinked="1"/>
        <c:majorTickMark val="out"/>
        <c:minorTickMark val="none"/>
        <c:tickLblPos val="nextTo"/>
        <c:crossAx val="197581960"/>
        <c:crosses val="autoZero"/>
        <c:crossBetween val="between"/>
      </c:valAx>
    </c:plotArea>
    <c:legend>
      <c:legendPos val="r"/>
      <c:overlay val="0"/>
    </c:legend>
    <c:plotVisOnly val="1"/>
    <c:dispBlanksAs val="gap"/>
    <c:showDLblsOverMax val="0"/>
  </c:chart>
  <c:txPr>
    <a:bodyPr/>
    <a:lstStyle/>
    <a:p>
      <a:pPr>
        <a:defRPr sz="1400">
          <a:solidFill>
            <a:schemeClr val="accent2"/>
          </a:solidFil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6E3DC-1AB3-4E4F-951F-E8B71145EF27}" type="doc">
      <dgm:prSet loTypeId="urn:microsoft.com/office/officeart/2005/8/layout/vList3" loCatId="list" qsTypeId="urn:microsoft.com/office/officeart/2005/8/quickstyle/simple1" qsCatId="simple" csTypeId="urn:microsoft.com/office/officeart/2005/8/colors/accent1_2" csCatId="accent1" phldr="1"/>
      <dgm:spPr/>
    </dgm:pt>
    <dgm:pt modelId="{0F139A98-FAE3-442B-98D7-4C7224C763DB}">
      <dgm:prSet phldrT="[Teksts]" custT="1"/>
      <dgm:spPr>
        <a:solidFill>
          <a:schemeClr val="accent1"/>
        </a:solidFill>
        <a:ln>
          <a:solidFill>
            <a:schemeClr val="accent1"/>
          </a:solidFill>
        </a:ln>
        <a:effectLst>
          <a:outerShdw blurRad="50800" dist="38100" dir="2700000" algn="tl" rotWithShape="0">
            <a:prstClr val="black">
              <a:alpha val="40000"/>
            </a:prstClr>
          </a:outerShdw>
        </a:effectLst>
      </dgm:spPr>
      <dgm:t>
        <a:bodyPr/>
        <a:lstStyle/>
        <a:p>
          <a:pPr algn="ctr"/>
          <a:r>
            <a:rPr lang="lv-LV" sz="1600" b="1" dirty="0">
              <a:solidFill>
                <a:schemeClr val="accent2"/>
              </a:solidFill>
            </a:rPr>
            <a:t>Netiek nodrošināta </a:t>
          </a:r>
          <a:r>
            <a:rPr lang="lv-LV" sz="1600" b="0" dirty="0">
              <a:solidFill>
                <a:schemeClr val="accent2"/>
              </a:solidFill>
            </a:rPr>
            <a:t>izglītības ieguve</a:t>
          </a:r>
        </a:p>
      </dgm:t>
    </dgm:pt>
    <dgm:pt modelId="{A41AB361-55AB-4CDC-BA60-6090813EFF97}" type="parTrans" cxnId="{08B81A56-2B90-4B2B-AFD6-9953E0DD0ECB}">
      <dgm:prSet/>
      <dgm:spPr/>
      <dgm:t>
        <a:bodyPr/>
        <a:lstStyle/>
        <a:p>
          <a:endParaRPr lang="lv-LV"/>
        </a:p>
      </dgm:t>
    </dgm:pt>
    <dgm:pt modelId="{AC9EE3D5-1204-4F11-A35A-D82C340AE642}" type="sibTrans" cxnId="{08B81A56-2B90-4B2B-AFD6-9953E0DD0ECB}">
      <dgm:prSet/>
      <dgm:spPr/>
      <dgm:t>
        <a:bodyPr/>
        <a:lstStyle/>
        <a:p>
          <a:endParaRPr lang="lv-LV"/>
        </a:p>
      </dgm:t>
    </dgm:pt>
    <dgm:pt modelId="{B515D79F-6CAA-47EB-AF8F-93BB1AC1BDB1}">
      <dgm:prSet phldrT="[Teksts]" custT="1"/>
      <dgm:spPr>
        <a:solidFill>
          <a:schemeClr val="accent1"/>
        </a:solidFill>
        <a:ln>
          <a:solidFill>
            <a:schemeClr val="accent1"/>
          </a:solidFill>
        </a:ln>
        <a:effectLst>
          <a:outerShdw blurRad="50800" dist="38100" dir="2700000" algn="tl" rotWithShape="0">
            <a:prstClr val="black">
              <a:alpha val="40000"/>
            </a:prstClr>
          </a:outerShdw>
        </a:effectLst>
      </dgm:spPr>
      <dgm:t>
        <a:bodyPr/>
        <a:lstStyle/>
        <a:p>
          <a:pPr algn="ctr"/>
          <a:r>
            <a:rPr lang="lv-LV" sz="1600" b="1" dirty="0">
              <a:solidFill>
                <a:schemeClr val="accent2"/>
              </a:solidFill>
            </a:rPr>
            <a:t>Nav iespējas </a:t>
          </a:r>
          <a:r>
            <a:rPr lang="lv-LV" sz="1600" b="0" dirty="0">
              <a:solidFill>
                <a:schemeClr val="accent2"/>
              </a:solidFill>
            </a:rPr>
            <a:t>pilnvērtīgi un saturīgi pavadīt brīvo laiku</a:t>
          </a:r>
        </a:p>
      </dgm:t>
    </dgm:pt>
    <dgm:pt modelId="{82FEAEE1-F741-4BA7-9538-8C71FBA2378E}" type="parTrans" cxnId="{CE2DC41D-B966-43DC-BEE2-859D6AAB5B1E}">
      <dgm:prSet/>
      <dgm:spPr/>
      <dgm:t>
        <a:bodyPr/>
        <a:lstStyle/>
        <a:p>
          <a:endParaRPr lang="lv-LV"/>
        </a:p>
      </dgm:t>
    </dgm:pt>
    <dgm:pt modelId="{6BA4ED28-63D6-4389-BF46-D1C3FAEA5D81}" type="sibTrans" cxnId="{CE2DC41D-B966-43DC-BEE2-859D6AAB5B1E}">
      <dgm:prSet/>
      <dgm:spPr/>
      <dgm:t>
        <a:bodyPr/>
        <a:lstStyle/>
        <a:p>
          <a:endParaRPr lang="lv-LV"/>
        </a:p>
      </dgm:t>
    </dgm:pt>
    <dgm:pt modelId="{0365720B-9D9F-486D-AEAC-E30D88CDD0BC}">
      <dgm:prSet phldrT="[Teksts]" custT="1"/>
      <dgm:spPr>
        <a:solidFill>
          <a:schemeClr val="accent1"/>
        </a:solidFill>
        <a:ln>
          <a:solidFill>
            <a:schemeClr val="accent1"/>
          </a:solidFill>
        </a:ln>
        <a:effectLst>
          <a:outerShdw blurRad="50800" dist="38100" dir="2700000" algn="tl" rotWithShape="0">
            <a:prstClr val="black">
              <a:alpha val="40000"/>
            </a:prstClr>
          </a:outerShdw>
        </a:effectLst>
      </dgm:spPr>
      <dgm:t>
        <a:bodyPr/>
        <a:lstStyle/>
        <a:p>
          <a:pPr algn="ctr"/>
          <a:r>
            <a:rPr lang="lv-LV" sz="1600" b="1" dirty="0">
              <a:solidFill>
                <a:schemeClr val="accent2"/>
              </a:solidFill>
            </a:rPr>
            <a:t>Tiek ierobežota </a:t>
          </a:r>
          <a:r>
            <a:rPr lang="lv-LV" sz="1600" b="0" dirty="0">
              <a:solidFill>
                <a:schemeClr val="accent2"/>
              </a:solidFill>
            </a:rPr>
            <a:t>saskarsme ar ģimeni un citiem tuviniekiem</a:t>
          </a:r>
        </a:p>
      </dgm:t>
    </dgm:pt>
    <dgm:pt modelId="{7963458C-E093-4707-980E-6806A66538F6}" type="parTrans" cxnId="{10795CD1-FDCE-493F-B2D6-EA9D2C6E6A03}">
      <dgm:prSet/>
      <dgm:spPr/>
      <dgm:t>
        <a:bodyPr/>
        <a:lstStyle/>
        <a:p>
          <a:endParaRPr lang="lv-LV"/>
        </a:p>
      </dgm:t>
    </dgm:pt>
    <dgm:pt modelId="{0ACFC531-3A81-4939-AE3A-8F78544FF8DD}" type="sibTrans" cxnId="{10795CD1-FDCE-493F-B2D6-EA9D2C6E6A03}">
      <dgm:prSet/>
      <dgm:spPr/>
      <dgm:t>
        <a:bodyPr/>
        <a:lstStyle/>
        <a:p>
          <a:endParaRPr lang="lv-LV"/>
        </a:p>
      </dgm:t>
    </dgm:pt>
    <dgm:pt modelId="{D82BD6EB-AADF-4552-8768-AEA152751D18}">
      <dgm:prSet phldrT="[Teksts]" custT="1"/>
      <dgm:spPr>
        <a:solidFill>
          <a:schemeClr val="accent1"/>
        </a:solidFill>
        <a:ln>
          <a:solidFill>
            <a:schemeClr val="accent1"/>
          </a:solidFill>
        </a:ln>
        <a:effectLst>
          <a:outerShdw blurRad="50800" dist="38100" dir="2700000" algn="tl" rotWithShape="0">
            <a:prstClr val="black">
              <a:alpha val="40000"/>
            </a:prstClr>
          </a:outerShdw>
        </a:effectLst>
      </dgm:spPr>
      <dgm:t>
        <a:bodyPr/>
        <a:lstStyle/>
        <a:p>
          <a:pPr algn="ctr"/>
          <a:r>
            <a:rPr lang="lv-LV" sz="1600" b="1" dirty="0">
              <a:solidFill>
                <a:schemeClr val="accent2"/>
              </a:solidFill>
            </a:rPr>
            <a:t>Netiek nodrošināti </a:t>
          </a:r>
          <a:r>
            <a:rPr lang="lv-LV" sz="1600" b="0" dirty="0">
              <a:solidFill>
                <a:schemeClr val="accent2"/>
              </a:solidFill>
            </a:rPr>
            <a:t>arī nepieciešamie speciālistu pakalpojumi</a:t>
          </a:r>
        </a:p>
      </dgm:t>
    </dgm:pt>
    <dgm:pt modelId="{FBA8D79A-A221-46A0-A0DE-13EA79E9AF5F}" type="parTrans" cxnId="{19899522-9AEC-4278-A658-BFF8F0F1B746}">
      <dgm:prSet/>
      <dgm:spPr/>
      <dgm:t>
        <a:bodyPr/>
        <a:lstStyle/>
        <a:p>
          <a:endParaRPr lang="lv-LV"/>
        </a:p>
      </dgm:t>
    </dgm:pt>
    <dgm:pt modelId="{08FB6005-2448-4DB8-B3F3-68B7A1384B20}" type="sibTrans" cxnId="{19899522-9AEC-4278-A658-BFF8F0F1B746}">
      <dgm:prSet/>
      <dgm:spPr/>
      <dgm:t>
        <a:bodyPr/>
        <a:lstStyle/>
        <a:p>
          <a:endParaRPr lang="lv-LV"/>
        </a:p>
      </dgm:t>
    </dgm:pt>
    <dgm:pt modelId="{E6790563-E3CA-401E-83A1-D45B0A91DC8A}">
      <dgm:prSet phldrT="[Teksts]" custT="1"/>
      <dgm:spPr>
        <a:solidFill>
          <a:schemeClr val="accent1"/>
        </a:solidFill>
        <a:ln>
          <a:solidFill>
            <a:schemeClr val="accent1"/>
          </a:solidFill>
        </a:ln>
        <a:effectLst>
          <a:outerShdw blurRad="50800" dist="38100" dir="2700000" algn="tl" rotWithShape="0">
            <a:prstClr val="black">
              <a:alpha val="40000"/>
            </a:prstClr>
          </a:outerShdw>
        </a:effectLst>
      </dgm:spPr>
      <dgm:t>
        <a:bodyPr/>
        <a:lstStyle/>
        <a:p>
          <a:pPr algn="ctr"/>
          <a:r>
            <a:rPr lang="lv-LV" sz="1600" b="0" dirty="0">
              <a:solidFill>
                <a:schemeClr val="accent2"/>
              </a:solidFill>
            </a:rPr>
            <a:t>Iestādes “pāraudzināšanas” sistēma </a:t>
          </a:r>
          <a:r>
            <a:rPr lang="lv-LV" sz="1600" b="1" dirty="0">
              <a:solidFill>
                <a:schemeClr val="accent2"/>
              </a:solidFill>
            </a:rPr>
            <a:t>nav saskaņota </a:t>
          </a:r>
          <a:r>
            <a:rPr lang="lv-LV" sz="1600" b="0" dirty="0">
              <a:solidFill>
                <a:schemeClr val="accent2"/>
              </a:solidFill>
            </a:rPr>
            <a:t>ne ar vienu kompetento institūciju</a:t>
          </a:r>
        </a:p>
      </dgm:t>
    </dgm:pt>
    <dgm:pt modelId="{4AA41346-FD23-4373-A3A8-E3AE77EF0E3C}" type="parTrans" cxnId="{44048AEB-7085-413F-AAC8-A369E45AFDC7}">
      <dgm:prSet/>
      <dgm:spPr/>
      <dgm:t>
        <a:bodyPr/>
        <a:lstStyle/>
        <a:p>
          <a:endParaRPr lang="lv-LV"/>
        </a:p>
      </dgm:t>
    </dgm:pt>
    <dgm:pt modelId="{C69B2868-354E-4072-8E7F-E43521637506}" type="sibTrans" cxnId="{44048AEB-7085-413F-AAC8-A369E45AFDC7}">
      <dgm:prSet/>
      <dgm:spPr/>
      <dgm:t>
        <a:bodyPr/>
        <a:lstStyle/>
        <a:p>
          <a:endParaRPr lang="lv-LV"/>
        </a:p>
      </dgm:t>
    </dgm:pt>
    <dgm:pt modelId="{7CD8A655-3623-46E5-B736-B52D9EA6A402}">
      <dgm:prSet custT="1"/>
      <dgm:spPr>
        <a:solidFill>
          <a:schemeClr val="accent1"/>
        </a:solidFill>
        <a:ln>
          <a:solidFill>
            <a:schemeClr val="accent1"/>
          </a:solidFill>
        </a:ln>
        <a:effectLst>
          <a:outerShdw blurRad="50800" dist="38100" dir="2700000" algn="tl" rotWithShape="0">
            <a:prstClr val="black">
              <a:alpha val="40000"/>
            </a:prstClr>
          </a:outerShdw>
        </a:effectLst>
      </dgm:spPr>
      <dgm:t>
        <a:bodyPr/>
        <a:lstStyle/>
        <a:p>
          <a:pPr algn="ctr"/>
          <a:r>
            <a:rPr lang="lv-LV" sz="1600" b="1" dirty="0">
              <a:solidFill>
                <a:schemeClr val="accent2"/>
              </a:solidFill>
            </a:rPr>
            <a:t>Nav informācijas </a:t>
          </a:r>
          <a:r>
            <a:rPr lang="lv-LV" sz="1600" dirty="0">
              <a:solidFill>
                <a:schemeClr val="accent2"/>
              </a:solidFill>
            </a:rPr>
            <a:t>par bērnu faktisko atrašanas vietu</a:t>
          </a:r>
        </a:p>
      </dgm:t>
    </dgm:pt>
    <dgm:pt modelId="{1435ADFD-D8BE-4BE4-B1E2-B928F58C86A7}" type="parTrans" cxnId="{CF265ADA-7D23-457E-B8C9-43D927D44095}">
      <dgm:prSet/>
      <dgm:spPr/>
      <dgm:t>
        <a:bodyPr/>
        <a:lstStyle/>
        <a:p>
          <a:endParaRPr lang="lv-LV"/>
        </a:p>
      </dgm:t>
    </dgm:pt>
    <dgm:pt modelId="{BC328206-61D4-4EF5-812C-781D6D00D937}" type="sibTrans" cxnId="{CF265ADA-7D23-457E-B8C9-43D927D44095}">
      <dgm:prSet/>
      <dgm:spPr/>
      <dgm:t>
        <a:bodyPr/>
        <a:lstStyle/>
        <a:p>
          <a:endParaRPr lang="lv-LV"/>
        </a:p>
      </dgm:t>
    </dgm:pt>
    <dgm:pt modelId="{9E960DD0-69E3-4E6C-B3CC-E944D8C10B54}" type="pres">
      <dgm:prSet presAssocID="{5B26E3DC-1AB3-4E4F-951F-E8B71145EF27}" presName="linearFlow" presStyleCnt="0">
        <dgm:presLayoutVars>
          <dgm:dir/>
          <dgm:resizeHandles val="exact"/>
        </dgm:presLayoutVars>
      </dgm:prSet>
      <dgm:spPr/>
    </dgm:pt>
    <dgm:pt modelId="{388515C2-9697-4708-8EA7-0F284553039C}" type="pres">
      <dgm:prSet presAssocID="{7CD8A655-3623-46E5-B736-B52D9EA6A402}" presName="composite" presStyleCnt="0"/>
      <dgm:spPr/>
    </dgm:pt>
    <dgm:pt modelId="{FD928C3B-A003-4599-897A-F70EB36B355F}" type="pres">
      <dgm:prSet presAssocID="{7CD8A655-3623-46E5-B736-B52D9EA6A402}"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noFill/>
        </a:ln>
        <a:effectLst>
          <a:outerShdw blurRad="50800" dist="38100" dir="2700000" algn="tl" rotWithShape="0">
            <a:prstClr val="black">
              <a:alpha val="40000"/>
            </a:prstClr>
          </a:outerShdw>
        </a:effectLst>
      </dgm:spPr>
    </dgm:pt>
    <dgm:pt modelId="{881A8C29-5F21-4C8D-8B04-ED8B13048523}" type="pres">
      <dgm:prSet presAssocID="{7CD8A655-3623-46E5-B736-B52D9EA6A402}" presName="txShp" presStyleLbl="node1" presStyleIdx="0" presStyleCnt="6">
        <dgm:presLayoutVars>
          <dgm:bulletEnabled val="1"/>
        </dgm:presLayoutVars>
      </dgm:prSet>
      <dgm:spPr/>
    </dgm:pt>
    <dgm:pt modelId="{FD466177-EC41-4E2E-B7B8-9FF9EC1E6956}" type="pres">
      <dgm:prSet presAssocID="{BC328206-61D4-4EF5-812C-781D6D00D937}" presName="spacing" presStyleCnt="0"/>
      <dgm:spPr/>
    </dgm:pt>
    <dgm:pt modelId="{04BAF3DB-A2E8-423C-8ED1-FE40169B9664}" type="pres">
      <dgm:prSet presAssocID="{0F139A98-FAE3-442B-98D7-4C7224C763DB}" presName="composite" presStyleCnt="0"/>
      <dgm:spPr/>
    </dgm:pt>
    <dgm:pt modelId="{F23F2D82-226A-4EB9-A275-40813FD94C10}" type="pres">
      <dgm:prSet presAssocID="{0F139A98-FAE3-442B-98D7-4C7224C763DB}"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50800" dist="38100" dir="2700000" algn="tl" rotWithShape="0">
            <a:prstClr val="black">
              <a:alpha val="40000"/>
            </a:prstClr>
          </a:outerShdw>
        </a:effectLst>
      </dgm:spPr>
    </dgm:pt>
    <dgm:pt modelId="{ADD080DE-0AD9-4E5B-9886-ABF6C17C7C0D}" type="pres">
      <dgm:prSet presAssocID="{0F139A98-FAE3-442B-98D7-4C7224C763DB}" presName="txShp" presStyleLbl="node1" presStyleIdx="1" presStyleCnt="6">
        <dgm:presLayoutVars>
          <dgm:bulletEnabled val="1"/>
        </dgm:presLayoutVars>
      </dgm:prSet>
      <dgm:spPr/>
    </dgm:pt>
    <dgm:pt modelId="{CBC9AB25-C211-4CC0-B3DE-0730E064E240}" type="pres">
      <dgm:prSet presAssocID="{AC9EE3D5-1204-4F11-A35A-D82C340AE642}" presName="spacing" presStyleCnt="0"/>
      <dgm:spPr/>
    </dgm:pt>
    <dgm:pt modelId="{4CA9FF83-57B8-4694-B525-C16862FFD550}" type="pres">
      <dgm:prSet presAssocID="{B515D79F-6CAA-47EB-AF8F-93BB1AC1BDB1}" presName="composite" presStyleCnt="0"/>
      <dgm:spPr/>
    </dgm:pt>
    <dgm:pt modelId="{7F499BA6-3418-4DCA-A2A2-9A47429801F5}" type="pres">
      <dgm:prSet presAssocID="{B515D79F-6CAA-47EB-AF8F-93BB1AC1BDB1}"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a:noFill/>
        </a:ln>
        <a:effectLst>
          <a:outerShdw blurRad="50800" dist="38100" dir="2700000" algn="tl" rotWithShape="0">
            <a:prstClr val="black">
              <a:alpha val="40000"/>
            </a:prstClr>
          </a:outerShdw>
        </a:effectLst>
      </dgm:spPr>
    </dgm:pt>
    <dgm:pt modelId="{0850758F-C1F0-47C9-AFFF-9F20462DB67C}" type="pres">
      <dgm:prSet presAssocID="{B515D79F-6CAA-47EB-AF8F-93BB1AC1BDB1}" presName="txShp" presStyleLbl="node1" presStyleIdx="2" presStyleCnt="6">
        <dgm:presLayoutVars>
          <dgm:bulletEnabled val="1"/>
        </dgm:presLayoutVars>
      </dgm:prSet>
      <dgm:spPr/>
    </dgm:pt>
    <dgm:pt modelId="{109051D9-CC95-4F23-B620-CCD07146A3A0}" type="pres">
      <dgm:prSet presAssocID="{6BA4ED28-63D6-4389-BF46-D1C3FAEA5D81}" presName="spacing" presStyleCnt="0"/>
      <dgm:spPr/>
    </dgm:pt>
    <dgm:pt modelId="{18EADAF1-61B6-4D61-9421-3B7D9F87C28C}" type="pres">
      <dgm:prSet presAssocID="{0365720B-9D9F-486D-AEAC-E30D88CDD0BC}" presName="composite" presStyleCnt="0"/>
      <dgm:spPr/>
    </dgm:pt>
    <dgm:pt modelId="{67510DEC-885C-4A79-B7FB-65CE98727199}" type="pres">
      <dgm:prSet presAssocID="{0365720B-9D9F-486D-AEAC-E30D88CDD0BC}"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noFill/>
        </a:ln>
        <a:effectLst>
          <a:outerShdw blurRad="50800" dist="38100" dir="2700000" algn="tl" rotWithShape="0">
            <a:prstClr val="black">
              <a:alpha val="40000"/>
            </a:prstClr>
          </a:outerShdw>
        </a:effectLst>
      </dgm:spPr>
    </dgm:pt>
    <dgm:pt modelId="{BBF5440F-3E5D-4846-BA4A-17EFB7DCB8B4}" type="pres">
      <dgm:prSet presAssocID="{0365720B-9D9F-486D-AEAC-E30D88CDD0BC}" presName="txShp" presStyleLbl="node1" presStyleIdx="3" presStyleCnt="6">
        <dgm:presLayoutVars>
          <dgm:bulletEnabled val="1"/>
        </dgm:presLayoutVars>
      </dgm:prSet>
      <dgm:spPr/>
    </dgm:pt>
    <dgm:pt modelId="{6688DB60-F339-410B-8288-6AA641995747}" type="pres">
      <dgm:prSet presAssocID="{0ACFC531-3A81-4939-AE3A-8F78544FF8DD}" presName="spacing" presStyleCnt="0"/>
      <dgm:spPr/>
    </dgm:pt>
    <dgm:pt modelId="{32253ED0-2621-4336-B92F-0F386BD8D033}" type="pres">
      <dgm:prSet presAssocID="{D82BD6EB-AADF-4552-8768-AEA152751D18}" presName="composite" presStyleCnt="0"/>
      <dgm:spPr/>
    </dgm:pt>
    <dgm:pt modelId="{AA62B864-3D18-4A4A-BCDB-657954F1EB60}" type="pres">
      <dgm:prSet presAssocID="{D82BD6EB-AADF-4552-8768-AEA152751D18}"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8000" r="-18000"/>
          </a:stretch>
        </a:blipFill>
        <a:ln>
          <a:noFill/>
        </a:ln>
        <a:effectLst>
          <a:outerShdw blurRad="50800" dist="38100" dir="2700000" algn="tl" rotWithShape="0">
            <a:prstClr val="black">
              <a:alpha val="40000"/>
            </a:prstClr>
          </a:outerShdw>
        </a:effectLst>
      </dgm:spPr>
    </dgm:pt>
    <dgm:pt modelId="{9DD4CA19-2916-4421-B5E5-17EA2C06FA23}" type="pres">
      <dgm:prSet presAssocID="{D82BD6EB-AADF-4552-8768-AEA152751D18}" presName="txShp" presStyleLbl="node1" presStyleIdx="4" presStyleCnt="6" custScaleY="130125">
        <dgm:presLayoutVars>
          <dgm:bulletEnabled val="1"/>
        </dgm:presLayoutVars>
      </dgm:prSet>
      <dgm:spPr/>
    </dgm:pt>
    <dgm:pt modelId="{E72829AC-CA4F-4DA0-9577-C46010F084B4}" type="pres">
      <dgm:prSet presAssocID="{08FB6005-2448-4DB8-B3F3-68B7A1384B20}" presName="spacing" presStyleCnt="0"/>
      <dgm:spPr/>
    </dgm:pt>
    <dgm:pt modelId="{096F624E-CD70-40EA-8FC8-5F74614A7C1A}" type="pres">
      <dgm:prSet presAssocID="{E6790563-E3CA-401E-83A1-D45B0A91DC8A}" presName="composite" presStyleCnt="0"/>
      <dgm:spPr/>
    </dgm:pt>
    <dgm:pt modelId="{F983ABD0-8CA4-4445-9FC4-B61551575BC4}" type="pres">
      <dgm:prSet presAssocID="{E6790563-E3CA-401E-83A1-D45B0A91DC8A}"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a:noFill/>
        </a:ln>
        <a:effectLst>
          <a:outerShdw blurRad="50800" dist="38100" dir="2700000" algn="tl" rotWithShape="0">
            <a:prstClr val="black">
              <a:alpha val="40000"/>
            </a:prstClr>
          </a:outerShdw>
        </a:effectLst>
      </dgm:spPr>
    </dgm:pt>
    <dgm:pt modelId="{549B1485-7960-4EC4-9D84-493021D9A37A}" type="pres">
      <dgm:prSet presAssocID="{E6790563-E3CA-401E-83A1-D45B0A91DC8A}" presName="txShp" presStyleLbl="node1" presStyleIdx="5" presStyleCnt="6" custScaleY="138410">
        <dgm:presLayoutVars>
          <dgm:bulletEnabled val="1"/>
        </dgm:presLayoutVars>
      </dgm:prSet>
      <dgm:spPr/>
    </dgm:pt>
  </dgm:ptLst>
  <dgm:cxnLst>
    <dgm:cxn modelId="{CE2DC41D-B966-43DC-BEE2-859D6AAB5B1E}" srcId="{5B26E3DC-1AB3-4E4F-951F-E8B71145EF27}" destId="{B515D79F-6CAA-47EB-AF8F-93BB1AC1BDB1}" srcOrd="2" destOrd="0" parTransId="{82FEAEE1-F741-4BA7-9538-8C71FBA2378E}" sibTransId="{6BA4ED28-63D6-4389-BF46-D1C3FAEA5D81}"/>
    <dgm:cxn modelId="{E7287622-DCBF-4B29-BEFE-F07A6F2B8EE9}" type="presOf" srcId="{0F139A98-FAE3-442B-98D7-4C7224C763DB}" destId="{ADD080DE-0AD9-4E5B-9886-ABF6C17C7C0D}" srcOrd="0" destOrd="0" presId="urn:microsoft.com/office/officeart/2005/8/layout/vList3"/>
    <dgm:cxn modelId="{19899522-9AEC-4278-A658-BFF8F0F1B746}" srcId="{5B26E3DC-1AB3-4E4F-951F-E8B71145EF27}" destId="{D82BD6EB-AADF-4552-8768-AEA152751D18}" srcOrd="4" destOrd="0" parTransId="{FBA8D79A-A221-46A0-A0DE-13EA79E9AF5F}" sibTransId="{08FB6005-2448-4DB8-B3F3-68B7A1384B20}"/>
    <dgm:cxn modelId="{44CA9224-0193-4718-A650-6925A53E3836}" type="presOf" srcId="{5B26E3DC-1AB3-4E4F-951F-E8B71145EF27}" destId="{9E960DD0-69E3-4E6C-B3CC-E944D8C10B54}" srcOrd="0" destOrd="0" presId="urn:microsoft.com/office/officeart/2005/8/layout/vList3"/>
    <dgm:cxn modelId="{6A9B3827-8EF7-47EF-ACDA-8C37F2334A1C}" type="presOf" srcId="{0365720B-9D9F-486D-AEAC-E30D88CDD0BC}" destId="{BBF5440F-3E5D-4846-BA4A-17EFB7DCB8B4}" srcOrd="0" destOrd="0" presId="urn:microsoft.com/office/officeart/2005/8/layout/vList3"/>
    <dgm:cxn modelId="{2438E94C-6C9C-4A47-B899-BE1AEEE862E0}" type="presOf" srcId="{B515D79F-6CAA-47EB-AF8F-93BB1AC1BDB1}" destId="{0850758F-C1F0-47C9-AFFF-9F20462DB67C}" srcOrd="0" destOrd="0" presId="urn:microsoft.com/office/officeart/2005/8/layout/vList3"/>
    <dgm:cxn modelId="{08B81A56-2B90-4B2B-AFD6-9953E0DD0ECB}" srcId="{5B26E3DC-1AB3-4E4F-951F-E8B71145EF27}" destId="{0F139A98-FAE3-442B-98D7-4C7224C763DB}" srcOrd="1" destOrd="0" parTransId="{A41AB361-55AB-4CDC-BA60-6090813EFF97}" sibTransId="{AC9EE3D5-1204-4F11-A35A-D82C340AE642}"/>
    <dgm:cxn modelId="{26B33B9D-0826-4700-9BB3-EC47B79888E8}" type="presOf" srcId="{E6790563-E3CA-401E-83A1-D45B0A91DC8A}" destId="{549B1485-7960-4EC4-9D84-493021D9A37A}" srcOrd="0" destOrd="0" presId="urn:microsoft.com/office/officeart/2005/8/layout/vList3"/>
    <dgm:cxn modelId="{3F98E3B1-5CA1-4BA9-96B9-20DC85CBCEDC}" type="presOf" srcId="{D82BD6EB-AADF-4552-8768-AEA152751D18}" destId="{9DD4CA19-2916-4421-B5E5-17EA2C06FA23}" srcOrd="0" destOrd="0" presId="urn:microsoft.com/office/officeart/2005/8/layout/vList3"/>
    <dgm:cxn modelId="{10795CD1-FDCE-493F-B2D6-EA9D2C6E6A03}" srcId="{5B26E3DC-1AB3-4E4F-951F-E8B71145EF27}" destId="{0365720B-9D9F-486D-AEAC-E30D88CDD0BC}" srcOrd="3" destOrd="0" parTransId="{7963458C-E093-4707-980E-6806A66538F6}" sibTransId="{0ACFC531-3A81-4939-AE3A-8F78544FF8DD}"/>
    <dgm:cxn modelId="{CF265ADA-7D23-457E-B8C9-43D927D44095}" srcId="{5B26E3DC-1AB3-4E4F-951F-E8B71145EF27}" destId="{7CD8A655-3623-46E5-B736-B52D9EA6A402}" srcOrd="0" destOrd="0" parTransId="{1435ADFD-D8BE-4BE4-B1E2-B928F58C86A7}" sibTransId="{BC328206-61D4-4EF5-812C-781D6D00D937}"/>
    <dgm:cxn modelId="{345CB1E2-00EF-4C39-81E0-4B88014A2085}" type="presOf" srcId="{7CD8A655-3623-46E5-B736-B52D9EA6A402}" destId="{881A8C29-5F21-4C8D-8B04-ED8B13048523}" srcOrd="0" destOrd="0" presId="urn:microsoft.com/office/officeart/2005/8/layout/vList3"/>
    <dgm:cxn modelId="{44048AEB-7085-413F-AAC8-A369E45AFDC7}" srcId="{5B26E3DC-1AB3-4E4F-951F-E8B71145EF27}" destId="{E6790563-E3CA-401E-83A1-D45B0A91DC8A}" srcOrd="5" destOrd="0" parTransId="{4AA41346-FD23-4373-A3A8-E3AE77EF0E3C}" sibTransId="{C69B2868-354E-4072-8E7F-E43521637506}"/>
    <dgm:cxn modelId="{FA707EA7-0EB7-4FD8-9618-628A9505B21A}" type="presParOf" srcId="{9E960DD0-69E3-4E6C-B3CC-E944D8C10B54}" destId="{388515C2-9697-4708-8EA7-0F284553039C}" srcOrd="0" destOrd="0" presId="urn:microsoft.com/office/officeart/2005/8/layout/vList3"/>
    <dgm:cxn modelId="{69BAB1E4-1AFE-4E73-B48B-7BD019C28DB2}" type="presParOf" srcId="{388515C2-9697-4708-8EA7-0F284553039C}" destId="{FD928C3B-A003-4599-897A-F70EB36B355F}" srcOrd="0" destOrd="0" presId="urn:microsoft.com/office/officeart/2005/8/layout/vList3"/>
    <dgm:cxn modelId="{3FAC42BB-4EBD-4667-B299-6ACC7AEA71AE}" type="presParOf" srcId="{388515C2-9697-4708-8EA7-0F284553039C}" destId="{881A8C29-5F21-4C8D-8B04-ED8B13048523}" srcOrd="1" destOrd="0" presId="urn:microsoft.com/office/officeart/2005/8/layout/vList3"/>
    <dgm:cxn modelId="{5A82308A-F031-466A-972A-F2778D412D2E}" type="presParOf" srcId="{9E960DD0-69E3-4E6C-B3CC-E944D8C10B54}" destId="{FD466177-EC41-4E2E-B7B8-9FF9EC1E6956}" srcOrd="1" destOrd="0" presId="urn:microsoft.com/office/officeart/2005/8/layout/vList3"/>
    <dgm:cxn modelId="{3DFD2B10-6B17-4F8E-9452-80C58247BF68}" type="presParOf" srcId="{9E960DD0-69E3-4E6C-B3CC-E944D8C10B54}" destId="{04BAF3DB-A2E8-423C-8ED1-FE40169B9664}" srcOrd="2" destOrd="0" presId="urn:microsoft.com/office/officeart/2005/8/layout/vList3"/>
    <dgm:cxn modelId="{C1C66C5F-60ED-4681-AF5A-21B63966930E}" type="presParOf" srcId="{04BAF3DB-A2E8-423C-8ED1-FE40169B9664}" destId="{F23F2D82-226A-4EB9-A275-40813FD94C10}" srcOrd="0" destOrd="0" presId="urn:microsoft.com/office/officeart/2005/8/layout/vList3"/>
    <dgm:cxn modelId="{3AAED09B-DEAD-4560-9965-17B208D099FE}" type="presParOf" srcId="{04BAF3DB-A2E8-423C-8ED1-FE40169B9664}" destId="{ADD080DE-0AD9-4E5B-9886-ABF6C17C7C0D}" srcOrd="1" destOrd="0" presId="urn:microsoft.com/office/officeart/2005/8/layout/vList3"/>
    <dgm:cxn modelId="{F83A5459-5D2C-45FD-800B-29D4A928D420}" type="presParOf" srcId="{9E960DD0-69E3-4E6C-B3CC-E944D8C10B54}" destId="{CBC9AB25-C211-4CC0-B3DE-0730E064E240}" srcOrd="3" destOrd="0" presId="urn:microsoft.com/office/officeart/2005/8/layout/vList3"/>
    <dgm:cxn modelId="{26BA2EB3-2DB6-4D67-AEB9-2224E2FF8856}" type="presParOf" srcId="{9E960DD0-69E3-4E6C-B3CC-E944D8C10B54}" destId="{4CA9FF83-57B8-4694-B525-C16862FFD550}" srcOrd="4" destOrd="0" presId="urn:microsoft.com/office/officeart/2005/8/layout/vList3"/>
    <dgm:cxn modelId="{912FD4E6-FD50-46A9-B843-2DC3B96C36BB}" type="presParOf" srcId="{4CA9FF83-57B8-4694-B525-C16862FFD550}" destId="{7F499BA6-3418-4DCA-A2A2-9A47429801F5}" srcOrd="0" destOrd="0" presId="urn:microsoft.com/office/officeart/2005/8/layout/vList3"/>
    <dgm:cxn modelId="{C4131526-67E2-420E-8E26-1A0959E76217}" type="presParOf" srcId="{4CA9FF83-57B8-4694-B525-C16862FFD550}" destId="{0850758F-C1F0-47C9-AFFF-9F20462DB67C}" srcOrd="1" destOrd="0" presId="urn:microsoft.com/office/officeart/2005/8/layout/vList3"/>
    <dgm:cxn modelId="{E305B660-51F1-484A-A2EE-CCEBB4EC0C15}" type="presParOf" srcId="{9E960DD0-69E3-4E6C-B3CC-E944D8C10B54}" destId="{109051D9-CC95-4F23-B620-CCD07146A3A0}" srcOrd="5" destOrd="0" presId="urn:microsoft.com/office/officeart/2005/8/layout/vList3"/>
    <dgm:cxn modelId="{E77D0B60-F169-41CD-8239-16B9BB8A5087}" type="presParOf" srcId="{9E960DD0-69E3-4E6C-B3CC-E944D8C10B54}" destId="{18EADAF1-61B6-4D61-9421-3B7D9F87C28C}" srcOrd="6" destOrd="0" presId="urn:microsoft.com/office/officeart/2005/8/layout/vList3"/>
    <dgm:cxn modelId="{3AE744AB-3233-4927-A719-68B449FF53AD}" type="presParOf" srcId="{18EADAF1-61B6-4D61-9421-3B7D9F87C28C}" destId="{67510DEC-885C-4A79-B7FB-65CE98727199}" srcOrd="0" destOrd="0" presId="urn:microsoft.com/office/officeart/2005/8/layout/vList3"/>
    <dgm:cxn modelId="{ABC98EF6-14A8-4BA9-B334-5159A9DBC978}" type="presParOf" srcId="{18EADAF1-61B6-4D61-9421-3B7D9F87C28C}" destId="{BBF5440F-3E5D-4846-BA4A-17EFB7DCB8B4}" srcOrd="1" destOrd="0" presId="urn:microsoft.com/office/officeart/2005/8/layout/vList3"/>
    <dgm:cxn modelId="{9A495E70-14B1-428F-8D93-02363BB52E8D}" type="presParOf" srcId="{9E960DD0-69E3-4E6C-B3CC-E944D8C10B54}" destId="{6688DB60-F339-410B-8288-6AA641995747}" srcOrd="7" destOrd="0" presId="urn:microsoft.com/office/officeart/2005/8/layout/vList3"/>
    <dgm:cxn modelId="{7F700E2A-0051-43E5-ACEE-C4590F71C014}" type="presParOf" srcId="{9E960DD0-69E3-4E6C-B3CC-E944D8C10B54}" destId="{32253ED0-2621-4336-B92F-0F386BD8D033}" srcOrd="8" destOrd="0" presId="urn:microsoft.com/office/officeart/2005/8/layout/vList3"/>
    <dgm:cxn modelId="{B4B3A3B2-AF96-4630-AC82-352B5EAA7674}" type="presParOf" srcId="{32253ED0-2621-4336-B92F-0F386BD8D033}" destId="{AA62B864-3D18-4A4A-BCDB-657954F1EB60}" srcOrd="0" destOrd="0" presId="urn:microsoft.com/office/officeart/2005/8/layout/vList3"/>
    <dgm:cxn modelId="{9BF40923-5802-4DCF-9227-DF28537B364F}" type="presParOf" srcId="{32253ED0-2621-4336-B92F-0F386BD8D033}" destId="{9DD4CA19-2916-4421-B5E5-17EA2C06FA23}" srcOrd="1" destOrd="0" presId="urn:microsoft.com/office/officeart/2005/8/layout/vList3"/>
    <dgm:cxn modelId="{F8807179-182C-4889-9B26-7844763B8C0E}" type="presParOf" srcId="{9E960DD0-69E3-4E6C-B3CC-E944D8C10B54}" destId="{E72829AC-CA4F-4DA0-9577-C46010F084B4}" srcOrd="9" destOrd="0" presId="urn:microsoft.com/office/officeart/2005/8/layout/vList3"/>
    <dgm:cxn modelId="{6967D965-0B87-493B-8058-0F9FFF209387}" type="presParOf" srcId="{9E960DD0-69E3-4E6C-B3CC-E944D8C10B54}" destId="{096F624E-CD70-40EA-8FC8-5F74614A7C1A}" srcOrd="10" destOrd="0" presId="urn:microsoft.com/office/officeart/2005/8/layout/vList3"/>
    <dgm:cxn modelId="{0D9ACB69-A411-43B1-AE72-5A29D963B5C9}" type="presParOf" srcId="{096F624E-CD70-40EA-8FC8-5F74614A7C1A}" destId="{F983ABD0-8CA4-4445-9FC4-B61551575BC4}" srcOrd="0" destOrd="0" presId="urn:microsoft.com/office/officeart/2005/8/layout/vList3"/>
    <dgm:cxn modelId="{F919DF92-1992-4135-A209-364DE604A18B}" type="presParOf" srcId="{096F624E-CD70-40EA-8FC8-5F74614A7C1A}" destId="{549B1485-7960-4EC4-9D84-493021D9A37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6C720-95FF-4C91-ABEC-43DC11E854A1}" type="doc">
      <dgm:prSet loTypeId="urn:microsoft.com/office/officeart/2005/8/layout/vList3" loCatId="list" qsTypeId="urn:microsoft.com/office/officeart/2005/8/quickstyle/simple4" qsCatId="simple" csTypeId="urn:microsoft.com/office/officeart/2005/8/colors/accent0_2" csCatId="mainScheme" phldr="1"/>
      <dgm:spPr/>
      <dgm:t>
        <a:bodyPr/>
        <a:lstStyle/>
        <a:p>
          <a:endParaRPr lang="lv-LV"/>
        </a:p>
      </dgm:t>
    </dgm:pt>
    <dgm:pt modelId="{0B492B89-FECB-441E-BE9B-DB554022AAB9}">
      <dgm:prSet custT="1"/>
      <dgm:spPr>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gm:spPr>
      <dgm:t>
        <a:bodyPr/>
        <a:lstStyle/>
        <a:p>
          <a:pPr rtl="0"/>
          <a:r>
            <a:rPr lang="lv-LV" sz="1600" b="1" dirty="0">
              <a:solidFill>
                <a:schemeClr val="accent2"/>
              </a:solidFill>
            </a:rPr>
            <a:t>dzīvojamo platību</a:t>
          </a:r>
        </a:p>
      </dgm:t>
    </dgm:pt>
    <dgm:pt modelId="{626CA32B-E735-495F-A7C5-0174F90EB28F}" type="parTrans" cxnId="{A64BA32D-2910-49B0-9615-095CC8635A72}">
      <dgm:prSet/>
      <dgm:spPr/>
      <dgm:t>
        <a:bodyPr/>
        <a:lstStyle/>
        <a:p>
          <a:endParaRPr lang="lv-LV"/>
        </a:p>
      </dgm:t>
    </dgm:pt>
    <dgm:pt modelId="{3060B3AF-8FC2-42E2-B54C-0F2F92B1E1B6}" type="sibTrans" cxnId="{A64BA32D-2910-49B0-9615-095CC8635A72}">
      <dgm:prSet/>
      <dgm:spPr/>
      <dgm:t>
        <a:bodyPr/>
        <a:lstStyle/>
        <a:p>
          <a:endParaRPr lang="lv-LV" sz="2400"/>
        </a:p>
      </dgm:t>
    </dgm:pt>
    <dgm:pt modelId="{CF44B618-E189-422E-AF98-B1E2917E9D0C}">
      <dgm:prSet custT="1"/>
      <dgm:spPr>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gm:spPr>
      <dgm:t>
        <a:bodyPr/>
        <a:lstStyle/>
        <a:p>
          <a:pPr rtl="0"/>
          <a:r>
            <a:rPr lang="lv-LV" sz="1600" b="0" dirty="0">
              <a:solidFill>
                <a:schemeClr val="accent2"/>
              </a:solidFill>
            </a:rPr>
            <a:t>naudas līdzekļus patstāvīgas dzīves uzsākšanai</a:t>
          </a:r>
        </a:p>
      </dgm:t>
    </dgm:pt>
    <dgm:pt modelId="{017171EF-0BE5-4126-B755-EFEF98044266}" type="parTrans" cxnId="{E8F8CF31-AD22-4EED-BC31-5DA86F6F0846}">
      <dgm:prSet/>
      <dgm:spPr/>
      <dgm:t>
        <a:bodyPr/>
        <a:lstStyle/>
        <a:p>
          <a:endParaRPr lang="lv-LV"/>
        </a:p>
      </dgm:t>
    </dgm:pt>
    <dgm:pt modelId="{092427B9-4A70-4BF9-8A0A-DAF701D0C279}" type="sibTrans" cxnId="{E8F8CF31-AD22-4EED-BC31-5DA86F6F0846}">
      <dgm:prSet/>
      <dgm:spPr/>
      <dgm:t>
        <a:bodyPr/>
        <a:lstStyle/>
        <a:p>
          <a:endParaRPr lang="lv-LV"/>
        </a:p>
      </dgm:t>
    </dgm:pt>
    <dgm:pt modelId="{5D246A07-95A8-453D-BE9F-01A26A2BE6E1}">
      <dgm:prSet custT="1"/>
      <dgm:spPr>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gm:spPr>
      <dgm:t>
        <a:bodyPr/>
        <a:lstStyle/>
        <a:p>
          <a:pPr rtl="0"/>
          <a:r>
            <a:rPr lang="lv-LV" sz="1600" b="0" dirty="0">
              <a:solidFill>
                <a:schemeClr val="accent2"/>
              </a:solidFill>
            </a:rPr>
            <a:t>vienreizēju pabalstu sadzīves priekšmetu un mīkstā inventāra iegādei</a:t>
          </a:r>
        </a:p>
      </dgm:t>
    </dgm:pt>
    <dgm:pt modelId="{C00FF76B-F779-4899-B63F-72F601919B0A}" type="parTrans" cxnId="{FFA9957D-CB5F-4364-9709-60571A63B6B6}">
      <dgm:prSet/>
      <dgm:spPr/>
      <dgm:t>
        <a:bodyPr/>
        <a:lstStyle/>
        <a:p>
          <a:endParaRPr lang="lv-LV"/>
        </a:p>
      </dgm:t>
    </dgm:pt>
    <dgm:pt modelId="{2C4050B4-F8B8-45EA-B036-C93C3A03A9BD}" type="sibTrans" cxnId="{FFA9957D-CB5F-4364-9709-60571A63B6B6}">
      <dgm:prSet/>
      <dgm:spPr/>
      <dgm:t>
        <a:bodyPr/>
        <a:lstStyle/>
        <a:p>
          <a:endParaRPr lang="lv-LV"/>
        </a:p>
      </dgm:t>
    </dgm:pt>
    <dgm:pt modelId="{E23B0C26-727A-420C-B042-777C039D59DD}">
      <dgm:prSet custT="1"/>
      <dgm:spPr>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gm:spPr>
      <dgm:t>
        <a:bodyPr/>
        <a:lstStyle/>
        <a:p>
          <a:pPr rtl="0"/>
          <a:r>
            <a:rPr lang="lv-LV" sz="1600" b="0" dirty="0">
              <a:solidFill>
                <a:schemeClr val="accent2"/>
              </a:solidFill>
            </a:rPr>
            <a:t>materiālu atbalstu izglītības iegūšanā u.c.</a:t>
          </a:r>
        </a:p>
      </dgm:t>
    </dgm:pt>
    <dgm:pt modelId="{5843B5BC-BFC7-4258-A242-FCB2F519E03B}" type="parTrans" cxnId="{1A6E300C-B940-43AC-9EFA-E054F3E2DFF5}">
      <dgm:prSet/>
      <dgm:spPr/>
      <dgm:t>
        <a:bodyPr/>
        <a:lstStyle/>
        <a:p>
          <a:endParaRPr lang="lv-LV"/>
        </a:p>
      </dgm:t>
    </dgm:pt>
    <dgm:pt modelId="{28460201-337B-4DF5-99E5-EB12EDE47AC3}" type="sibTrans" cxnId="{1A6E300C-B940-43AC-9EFA-E054F3E2DFF5}">
      <dgm:prSet/>
      <dgm:spPr/>
      <dgm:t>
        <a:bodyPr/>
        <a:lstStyle/>
        <a:p>
          <a:endParaRPr lang="lv-LV"/>
        </a:p>
      </dgm:t>
    </dgm:pt>
    <dgm:pt modelId="{6D12E40A-8FF2-4474-8979-A7155B52245A}">
      <dgm:prSet custT="1"/>
      <dgm:spPr>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gm:spPr>
      <dgm:t>
        <a:bodyPr/>
        <a:lstStyle/>
        <a:p>
          <a:pPr rtl="0"/>
          <a:r>
            <a:rPr lang="lv-LV" sz="1600" b="1" dirty="0">
              <a:solidFill>
                <a:schemeClr val="accent2"/>
              </a:solidFill>
            </a:rPr>
            <a:t>nepieciešamos pasākumus integrēšanai sabiedrībā</a:t>
          </a:r>
        </a:p>
      </dgm:t>
    </dgm:pt>
    <dgm:pt modelId="{616D7AEC-D853-4AEA-A21B-64837324D557}" type="parTrans" cxnId="{44752078-A6DB-4C6B-ABE0-25E30342AA74}">
      <dgm:prSet/>
      <dgm:spPr/>
      <dgm:t>
        <a:bodyPr/>
        <a:lstStyle/>
        <a:p>
          <a:endParaRPr lang="lv-LV"/>
        </a:p>
      </dgm:t>
    </dgm:pt>
    <dgm:pt modelId="{200531A7-9B5A-4B8E-A234-AF0F714C599B}" type="sibTrans" cxnId="{44752078-A6DB-4C6B-ABE0-25E30342AA74}">
      <dgm:prSet/>
      <dgm:spPr/>
      <dgm:t>
        <a:bodyPr/>
        <a:lstStyle/>
        <a:p>
          <a:endParaRPr lang="lv-LV"/>
        </a:p>
      </dgm:t>
    </dgm:pt>
    <dgm:pt modelId="{1F5E6576-E7B8-48F2-8C4C-5815CC4CA509}" type="pres">
      <dgm:prSet presAssocID="{7706C720-95FF-4C91-ABEC-43DC11E854A1}" presName="linearFlow" presStyleCnt="0">
        <dgm:presLayoutVars>
          <dgm:dir/>
          <dgm:resizeHandles val="exact"/>
        </dgm:presLayoutVars>
      </dgm:prSet>
      <dgm:spPr/>
    </dgm:pt>
    <dgm:pt modelId="{93C55208-D35A-408B-9458-F6CA3691DFFD}" type="pres">
      <dgm:prSet presAssocID="{0B492B89-FECB-441E-BE9B-DB554022AAB9}" presName="composite" presStyleCnt="0"/>
      <dgm:spPr/>
    </dgm:pt>
    <dgm:pt modelId="{A57E2AF4-9C89-4374-86AA-9EDC257DCAD2}" type="pres">
      <dgm:prSet presAssocID="{0B492B89-FECB-441E-BE9B-DB554022AAB9}"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EAFDC65-1895-4C81-9145-855907384AEB}" type="pres">
      <dgm:prSet presAssocID="{0B492B89-FECB-441E-BE9B-DB554022AAB9}" presName="txShp" presStyleLbl="node1" presStyleIdx="0" presStyleCnt="5">
        <dgm:presLayoutVars>
          <dgm:bulletEnabled val="1"/>
        </dgm:presLayoutVars>
      </dgm:prSet>
      <dgm:spPr/>
    </dgm:pt>
    <dgm:pt modelId="{0795EECF-BE2D-47F5-8071-170C64D11B83}" type="pres">
      <dgm:prSet presAssocID="{3060B3AF-8FC2-42E2-B54C-0F2F92B1E1B6}" presName="spacing" presStyleCnt="0"/>
      <dgm:spPr/>
    </dgm:pt>
    <dgm:pt modelId="{15B36891-407C-4812-87C5-DAC85A6E2E29}" type="pres">
      <dgm:prSet presAssocID="{6D12E40A-8FF2-4474-8979-A7155B52245A}" presName="composite" presStyleCnt="0"/>
      <dgm:spPr/>
    </dgm:pt>
    <dgm:pt modelId="{6A45E528-C1D3-410A-A27C-E676FC837B27}" type="pres">
      <dgm:prSet presAssocID="{6D12E40A-8FF2-4474-8979-A7155B52245A}"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3000" r="-43000"/>
          </a:stretch>
        </a:blipFill>
      </dgm:spPr>
    </dgm:pt>
    <dgm:pt modelId="{F374E626-FBA7-4C4F-9E3D-B23B77FF3077}" type="pres">
      <dgm:prSet presAssocID="{6D12E40A-8FF2-4474-8979-A7155B52245A}" presName="txShp" presStyleLbl="node1" presStyleIdx="1" presStyleCnt="5">
        <dgm:presLayoutVars>
          <dgm:bulletEnabled val="1"/>
        </dgm:presLayoutVars>
      </dgm:prSet>
      <dgm:spPr/>
    </dgm:pt>
    <dgm:pt modelId="{585FF079-457F-4DC4-B620-5418DFE48560}" type="pres">
      <dgm:prSet presAssocID="{200531A7-9B5A-4B8E-A234-AF0F714C599B}" presName="spacing" presStyleCnt="0"/>
      <dgm:spPr/>
    </dgm:pt>
    <dgm:pt modelId="{60A85A65-3736-47E2-8055-681435209FBD}" type="pres">
      <dgm:prSet presAssocID="{CF44B618-E189-422E-AF98-B1E2917E9D0C}" presName="composite" presStyleCnt="0"/>
      <dgm:spPr/>
    </dgm:pt>
    <dgm:pt modelId="{0EEFC3CE-2C02-471D-9AC8-5415588709CE}" type="pres">
      <dgm:prSet presAssocID="{CF44B618-E189-422E-AF98-B1E2917E9D0C}"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 modelId="{6F80BBD3-F4C1-44CE-A8E3-FEBF31C5C197}" type="pres">
      <dgm:prSet presAssocID="{CF44B618-E189-422E-AF98-B1E2917E9D0C}" presName="txShp" presStyleLbl="node1" presStyleIdx="2" presStyleCnt="5">
        <dgm:presLayoutVars>
          <dgm:bulletEnabled val="1"/>
        </dgm:presLayoutVars>
      </dgm:prSet>
      <dgm:spPr/>
    </dgm:pt>
    <dgm:pt modelId="{A46A4C6D-D344-4EFD-B8AF-148E892ED249}" type="pres">
      <dgm:prSet presAssocID="{092427B9-4A70-4BF9-8A0A-DAF701D0C279}" presName="spacing" presStyleCnt="0"/>
      <dgm:spPr/>
    </dgm:pt>
    <dgm:pt modelId="{EBEA8FC1-936D-4427-9271-BCA74A6B2D52}" type="pres">
      <dgm:prSet presAssocID="{5D246A07-95A8-453D-BE9F-01A26A2BE6E1}" presName="composite" presStyleCnt="0"/>
      <dgm:spPr/>
    </dgm:pt>
    <dgm:pt modelId="{A0C028FB-9C1D-4D6E-A420-36F5337BD4D7}" type="pres">
      <dgm:prSet presAssocID="{5D246A07-95A8-453D-BE9F-01A26A2BE6E1}"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4000" r="-44000"/>
          </a:stretch>
        </a:blipFill>
      </dgm:spPr>
    </dgm:pt>
    <dgm:pt modelId="{9CA4F43A-DB55-4C43-BB51-985962346443}" type="pres">
      <dgm:prSet presAssocID="{5D246A07-95A8-453D-BE9F-01A26A2BE6E1}" presName="txShp" presStyleLbl="node1" presStyleIdx="3" presStyleCnt="5">
        <dgm:presLayoutVars>
          <dgm:bulletEnabled val="1"/>
        </dgm:presLayoutVars>
      </dgm:prSet>
      <dgm:spPr/>
    </dgm:pt>
    <dgm:pt modelId="{51655BA0-BF9A-4269-AEEF-C7F39A2ED5F1}" type="pres">
      <dgm:prSet presAssocID="{2C4050B4-F8B8-45EA-B036-C93C3A03A9BD}" presName="spacing" presStyleCnt="0"/>
      <dgm:spPr/>
    </dgm:pt>
    <dgm:pt modelId="{EE9F3C9B-857F-4328-8DAC-2276B525FF7D}" type="pres">
      <dgm:prSet presAssocID="{E23B0C26-727A-420C-B042-777C039D59DD}" presName="composite" presStyleCnt="0"/>
      <dgm:spPr/>
    </dgm:pt>
    <dgm:pt modelId="{0E6B44A4-8571-4F3C-8367-50AB4244DBA2}" type="pres">
      <dgm:prSet presAssocID="{E23B0C26-727A-420C-B042-777C039D59DD}"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9D7BEEAD-4198-433C-8E07-26EDA0B2A306}" type="pres">
      <dgm:prSet presAssocID="{E23B0C26-727A-420C-B042-777C039D59DD}" presName="txShp" presStyleLbl="node1" presStyleIdx="4" presStyleCnt="5">
        <dgm:presLayoutVars>
          <dgm:bulletEnabled val="1"/>
        </dgm:presLayoutVars>
      </dgm:prSet>
      <dgm:spPr/>
    </dgm:pt>
  </dgm:ptLst>
  <dgm:cxnLst>
    <dgm:cxn modelId="{1A6E300C-B940-43AC-9EFA-E054F3E2DFF5}" srcId="{7706C720-95FF-4C91-ABEC-43DC11E854A1}" destId="{E23B0C26-727A-420C-B042-777C039D59DD}" srcOrd="4" destOrd="0" parTransId="{5843B5BC-BFC7-4258-A242-FCB2F519E03B}" sibTransId="{28460201-337B-4DF5-99E5-EB12EDE47AC3}"/>
    <dgm:cxn modelId="{38E53121-CD08-4A03-939B-8D29DC53849A}" type="presOf" srcId="{0B492B89-FECB-441E-BE9B-DB554022AAB9}" destId="{BEAFDC65-1895-4C81-9145-855907384AEB}" srcOrd="0" destOrd="0" presId="urn:microsoft.com/office/officeart/2005/8/layout/vList3"/>
    <dgm:cxn modelId="{A64BA32D-2910-49B0-9615-095CC8635A72}" srcId="{7706C720-95FF-4C91-ABEC-43DC11E854A1}" destId="{0B492B89-FECB-441E-BE9B-DB554022AAB9}" srcOrd="0" destOrd="0" parTransId="{626CA32B-E735-495F-A7C5-0174F90EB28F}" sibTransId="{3060B3AF-8FC2-42E2-B54C-0F2F92B1E1B6}"/>
    <dgm:cxn modelId="{E8F8CF31-AD22-4EED-BC31-5DA86F6F0846}" srcId="{7706C720-95FF-4C91-ABEC-43DC11E854A1}" destId="{CF44B618-E189-422E-AF98-B1E2917E9D0C}" srcOrd="2" destOrd="0" parTransId="{017171EF-0BE5-4126-B755-EFEF98044266}" sibTransId="{092427B9-4A70-4BF9-8A0A-DAF701D0C279}"/>
    <dgm:cxn modelId="{5E477C5C-21C7-4BFE-8C5C-0D46C5FB69F5}" type="presOf" srcId="{7706C720-95FF-4C91-ABEC-43DC11E854A1}" destId="{1F5E6576-E7B8-48F2-8C4C-5815CC4CA509}" srcOrd="0" destOrd="0" presId="urn:microsoft.com/office/officeart/2005/8/layout/vList3"/>
    <dgm:cxn modelId="{E7020B64-C297-4874-9CEF-1A6CC63385AE}" type="presOf" srcId="{E23B0C26-727A-420C-B042-777C039D59DD}" destId="{9D7BEEAD-4198-433C-8E07-26EDA0B2A306}" srcOrd="0" destOrd="0" presId="urn:microsoft.com/office/officeart/2005/8/layout/vList3"/>
    <dgm:cxn modelId="{44752078-A6DB-4C6B-ABE0-25E30342AA74}" srcId="{7706C720-95FF-4C91-ABEC-43DC11E854A1}" destId="{6D12E40A-8FF2-4474-8979-A7155B52245A}" srcOrd="1" destOrd="0" parTransId="{616D7AEC-D853-4AEA-A21B-64837324D557}" sibTransId="{200531A7-9B5A-4B8E-A234-AF0F714C599B}"/>
    <dgm:cxn modelId="{2B2F4E78-3846-4C41-A780-E0D0D55ACF6B}" type="presOf" srcId="{5D246A07-95A8-453D-BE9F-01A26A2BE6E1}" destId="{9CA4F43A-DB55-4C43-BB51-985962346443}" srcOrd="0" destOrd="0" presId="urn:microsoft.com/office/officeart/2005/8/layout/vList3"/>
    <dgm:cxn modelId="{FFA9957D-CB5F-4364-9709-60571A63B6B6}" srcId="{7706C720-95FF-4C91-ABEC-43DC11E854A1}" destId="{5D246A07-95A8-453D-BE9F-01A26A2BE6E1}" srcOrd="3" destOrd="0" parTransId="{C00FF76B-F779-4899-B63F-72F601919B0A}" sibTransId="{2C4050B4-F8B8-45EA-B036-C93C3A03A9BD}"/>
    <dgm:cxn modelId="{6BFE48E0-7DFA-4CEE-B790-49484D3BB94C}" type="presOf" srcId="{CF44B618-E189-422E-AF98-B1E2917E9D0C}" destId="{6F80BBD3-F4C1-44CE-A8E3-FEBF31C5C197}" srcOrd="0" destOrd="0" presId="urn:microsoft.com/office/officeart/2005/8/layout/vList3"/>
    <dgm:cxn modelId="{3537C4F4-C37F-448F-B4A4-2C285AB14EAC}" type="presOf" srcId="{6D12E40A-8FF2-4474-8979-A7155B52245A}" destId="{F374E626-FBA7-4C4F-9E3D-B23B77FF3077}" srcOrd="0" destOrd="0" presId="urn:microsoft.com/office/officeart/2005/8/layout/vList3"/>
    <dgm:cxn modelId="{A8889359-61D2-448F-B897-F494F2F826F7}" type="presParOf" srcId="{1F5E6576-E7B8-48F2-8C4C-5815CC4CA509}" destId="{93C55208-D35A-408B-9458-F6CA3691DFFD}" srcOrd="0" destOrd="0" presId="urn:microsoft.com/office/officeart/2005/8/layout/vList3"/>
    <dgm:cxn modelId="{DC73A667-3E1B-4E7F-8260-6885BF6ABB11}" type="presParOf" srcId="{93C55208-D35A-408B-9458-F6CA3691DFFD}" destId="{A57E2AF4-9C89-4374-86AA-9EDC257DCAD2}" srcOrd="0" destOrd="0" presId="urn:microsoft.com/office/officeart/2005/8/layout/vList3"/>
    <dgm:cxn modelId="{177B4B35-C052-41F8-9740-E81EDBF89EC8}" type="presParOf" srcId="{93C55208-D35A-408B-9458-F6CA3691DFFD}" destId="{BEAFDC65-1895-4C81-9145-855907384AEB}" srcOrd="1" destOrd="0" presId="urn:microsoft.com/office/officeart/2005/8/layout/vList3"/>
    <dgm:cxn modelId="{2D52211E-7C5E-409A-AE10-6BC2B240C769}" type="presParOf" srcId="{1F5E6576-E7B8-48F2-8C4C-5815CC4CA509}" destId="{0795EECF-BE2D-47F5-8071-170C64D11B83}" srcOrd="1" destOrd="0" presId="urn:microsoft.com/office/officeart/2005/8/layout/vList3"/>
    <dgm:cxn modelId="{533348E6-D420-4558-B078-8948EB12C79D}" type="presParOf" srcId="{1F5E6576-E7B8-48F2-8C4C-5815CC4CA509}" destId="{15B36891-407C-4812-87C5-DAC85A6E2E29}" srcOrd="2" destOrd="0" presId="urn:microsoft.com/office/officeart/2005/8/layout/vList3"/>
    <dgm:cxn modelId="{C7645FC7-1C08-4136-936B-964C3910685F}" type="presParOf" srcId="{15B36891-407C-4812-87C5-DAC85A6E2E29}" destId="{6A45E528-C1D3-410A-A27C-E676FC837B27}" srcOrd="0" destOrd="0" presId="urn:microsoft.com/office/officeart/2005/8/layout/vList3"/>
    <dgm:cxn modelId="{4A60E88A-6770-496D-A785-76479FE75C73}" type="presParOf" srcId="{15B36891-407C-4812-87C5-DAC85A6E2E29}" destId="{F374E626-FBA7-4C4F-9E3D-B23B77FF3077}" srcOrd="1" destOrd="0" presId="urn:microsoft.com/office/officeart/2005/8/layout/vList3"/>
    <dgm:cxn modelId="{ED542062-081E-4603-ADB2-BD5C3BB63BA0}" type="presParOf" srcId="{1F5E6576-E7B8-48F2-8C4C-5815CC4CA509}" destId="{585FF079-457F-4DC4-B620-5418DFE48560}" srcOrd="3" destOrd="0" presId="urn:microsoft.com/office/officeart/2005/8/layout/vList3"/>
    <dgm:cxn modelId="{4D16D1E4-4D88-4F21-B10C-DE93B6709A46}" type="presParOf" srcId="{1F5E6576-E7B8-48F2-8C4C-5815CC4CA509}" destId="{60A85A65-3736-47E2-8055-681435209FBD}" srcOrd="4" destOrd="0" presId="urn:microsoft.com/office/officeart/2005/8/layout/vList3"/>
    <dgm:cxn modelId="{850BC6CF-C97B-496D-B315-8F1FC7485B67}" type="presParOf" srcId="{60A85A65-3736-47E2-8055-681435209FBD}" destId="{0EEFC3CE-2C02-471D-9AC8-5415588709CE}" srcOrd="0" destOrd="0" presId="urn:microsoft.com/office/officeart/2005/8/layout/vList3"/>
    <dgm:cxn modelId="{2B6F2315-54E9-4561-BDB3-4D38A95500BE}" type="presParOf" srcId="{60A85A65-3736-47E2-8055-681435209FBD}" destId="{6F80BBD3-F4C1-44CE-A8E3-FEBF31C5C197}" srcOrd="1" destOrd="0" presId="urn:microsoft.com/office/officeart/2005/8/layout/vList3"/>
    <dgm:cxn modelId="{46380BAD-EBDB-476E-9062-15E00261AC98}" type="presParOf" srcId="{1F5E6576-E7B8-48F2-8C4C-5815CC4CA509}" destId="{A46A4C6D-D344-4EFD-B8AF-148E892ED249}" srcOrd="5" destOrd="0" presId="urn:microsoft.com/office/officeart/2005/8/layout/vList3"/>
    <dgm:cxn modelId="{78588809-65D8-4564-9F1F-791487E22DAF}" type="presParOf" srcId="{1F5E6576-E7B8-48F2-8C4C-5815CC4CA509}" destId="{EBEA8FC1-936D-4427-9271-BCA74A6B2D52}" srcOrd="6" destOrd="0" presId="urn:microsoft.com/office/officeart/2005/8/layout/vList3"/>
    <dgm:cxn modelId="{3CAB4BFC-B253-4026-AA4D-53032789AF81}" type="presParOf" srcId="{EBEA8FC1-936D-4427-9271-BCA74A6B2D52}" destId="{A0C028FB-9C1D-4D6E-A420-36F5337BD4D7}" srcOrd="0" destOrd="0" presId="urn:microsoft.com/office/officeart/2005/8/layout/vList3"/>
    <dgm:cxn modelId="{4EFD42B1-E915-4C3E-ADD9-9F12A24B7F42}" type="presParOf" srcId="{EBEA8FC1-936D-4427-9271-BCA74A6B2D52}" destId="{9CA4F43A-DB55-4C43-BB51-985962346443}" srcOrd="1" destOrd="0" presId="urn:microsoft.com/office/officeart/2005/8/layout/vList3"/>
    <dgm:cxn modelId="{F0BBBA56-F4FD-488D-BB13-BCB948620A78}" type="presParOf" srcId="{1F5E6576-E7B8-48F2-8C4C-5815CC4CA509}" destId="{51655BA0-BF9A-4269-AEEF-C7F39A2ED5F1}" srcOrd="7" destOrd="0" presId="urn:microsoft.com/office/officeart/2005/8/layout/vList3"/>
    <dgm:cxn modelId="{64FCD718-6B06-476D-8F93-F18F1D2A6277}" type="presParOf" srcId="{1F5E6576-E7B8-48F2-8C4C-5815CC4CA509}" destId="{EE9F3C9B-857F-4328-8DAC-2276B525FF7D}" srcOrd="8" destOrd="0" presId="urn:microsoft.com/office/officeart/2005/8/layout/vList3"/>
    <dgm:cxn modelId="{FD0360F7-B3D9-4EDC-B271-682C16B8AFE8}" type="presParOf" srcId="{EE9F3C9B-857F-4328-8DAC-2276B525FF7D}" destId="{0E6B44A4-8571-4F3C-8367-50AB4244DBA2}" srcOrd="0" destOrd="0" presId="urn:microsoft.com/office/officeart/2005/8/layout/vList3"/>
    <dgm:cxn modelId="{CA1FB6E2-0869-4964-8576-50D42D6F39CD}" type="presParOf" srcId="{EE9F3C9B-857F-4328-8DAC-2276B525FF7D}" destId="{9D7BEEAD-4198-433C-8E07-26EDA0B2A306}" srcOrd="1" destOrd="0" presId="urn:microsoft.com/office/officeart/2005/8/layout/v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A8C29-5F21-4C8D-8B04-ED8B13048523}">
      <dsp:nvSpPr>
        <dsp:cNvPr id="0" name=""/>
        <dsp:cNvSpPr/>
      </dsp:nvSpPr>
      <dsp:spPr>
        <a:xfrm rot="10800000">
          <a:off x="1154578" y="871"/>
          <a:ext cx="3974480" cy="613950"/>
        </a:xfrm>
        <a:prstGeom prst="homePlate">
          <a:avLst/>
        </a:prstGeom>
        <a:solidFill>
          <a:schemeClr val="accent1"/>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735" tIns="60960" rIns="113792"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chemeClr val="accent2"/>
              </a:solidFill>
            </a:rPr>
            <a:t>Nav informācijas </a:t>
          </a:r>
          <a:r>
            <a:rPr lang="lv-LV" sz="1600" kern="1200" dirty="0">
              <a:solidFill>
                <a:schemeClr val="accent2"/>
              </a:solidFill>
            </a:rPr>
            <a:t>par bērnu faktisko atrašanas vietu</a:t>
          </a:r>
        </a:p>
      </dsp:txBody>
      <dsp:txXfrm rot="10800000">
        <a:off x="1308065" y="871"/>
        <a:ext cx="3820993" cy="613950"/>
      </dsp:txXfrm>
    </dsp:sp>
    <dsp:sp modelId="{FD928C3B-A003-4599-897A-F70EB36B355F}">
      <dsp:nvSpPr>
        <dsp:cNvPr id="0" name=""/>
        <dsp:cNvSpPr/>
      </dsp:nvSpPr>
      <dsp:spPr>
        <a:xfrm>
          <a:off x="847603" y="871"/>
          <a:ext cx="613950" cy="61395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DD080DE-0AD9-4E5B-9886-ABF6C17C7C0D}">
      <dsp:nvSpPr>
        <dsp:cNvPr id="0" name=""/>
        <dsp:cNvSpPr/>
      </dsp:nvSpPr>
      <dsp:spPr>
        <a:xfrm rot="10800000">
          <a:off x="1154578" y="798090"/>
          <a:ext cx="3974480" cy="613950"/>
        </a:xfrm>
        <a:prstGeom prst="homePlate">
          <a:avLst/>
        </a:prstGeom>
        <a:solidFill>
          <a:schemeClr val="accent1"/>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735" tIns="60960" rIns="113792"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chemeClr val="accent2"/>
              </a:solidFill>
            </a:rPr>
            <a:t>Netiek nodrošināta </a:t>
          </a:r>
          <a:r>
            <a:rPr lang="lv-LV" sz="1600" b="0" kern="1200" dirty="0">
              <a:solidFill>
                <a:schemeClr val="accent2"/>
              </a:solidFill>
            </a:rPr>
            <a:t>izglītības ieguve</a:t>
          </a:r>
        </a:p>
      </dsp:txBody>
      <dsp:txXfrm rot="10800000">
        <a:off x="1308065" y="798090"/>
        <a:ext cx="3820993" cy="613950"/>
      </dsp:txXfrm>
    </dsp:sp>
    <dsp:sp modelId="{F23F2D82-226A-4EB9-A275-40813FD94C10}">
      <dsp:nvSpPr>
        <dsp:cNvPr id="0" name=""/>
        <dsp:cNvSpPr/>
      </dsp:nvSpPr>
      <dsp:spPr>
        <a:xfrm>
          <a:off x="847603" y="798090"/>
          <a:ext cx="613950" cy="61395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0850758F-C1F0-47C9-AFFF-9F20462DB67C}">
      <dsp:nvSpPr>
        <dsp:cNvPr id="0" name=""/>
        <dsp:cNvSpPr/>
      </dsp:nvSpPr>
      <dsp:spPr>
        <a:xfrm rot="10800000">
          <a:off x="1154578" y="1595309"/>
          <a:ext cx="3974480" cy="613950"/>
        </a:xfrm>
        <a:prstGeom prst="homePlate">
          <a:avLst/>
        </a:prstGeom>
        <a:solidFill>
          <a:schemeClr val="accent1"/>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735" tIns="60960" rIns="113792"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chemeClr val="accent2"/>
              </a:solidFill>
            </a:rPr>
            <a:t>Nav iespējas </a:t>
          </a:r>
          <a:r>
            <a:rPr lang="lv-LV" sz="1600" b="0" kern="1200" dirty="0">
              <a:solidFill>
                <a:schemeClr val="accent2"/>
              </a:solidFill>
            </a:rPr>
            <a:t>pilnvērtīgi un saturīgi pavadīt brīvo laiku</a:t>
          </a:r>
        </a:p>
      </dsp:txBody>
      <dsp:txXfrm rot="10800000">
        <a:off x="1308065" y="1595309"/>
        <a:ext cx="3820993" cy="613950"/>
      </dsp:txXfrm>
    </dsp:sp>
    <dsp:sp modelId="{7F499BA6-3418-4DCA-A2A2-9A47429801F5}">
      <dsp:nvSpPr>
        <dsp:cNvPr id="0" name=""/>
        <dsp:cNvSpPr/>
      </dsp:nvSpPr>
      <dsp:spPr>
        <a:xfrm>
          <a:off x="847603" y="1595309"/>
          <a:ext cx="613950" cy="61395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BBF5440F-3E5D-4846-BA4A-17EFB7DCB8B4}">
      <dsp:nvSpPr>
        <dsp:cNvPr id="0" name=""/>
        <dsp:cNvSpPr/>
      </dsp:nvSpPr>
      <dsp:spPr>
        <a:xfrm rot="10800000">
          <a:off x="1154578" y="2392528"/>
          <a:ext cx="3974480" cy="613950"/>
        </a:xfrm>
        <a:prstGeom prst="homePlate">
          <a:avLst/>
        </a:prstGeom>
        <a:solidFill>
          <a:schemeClr val="accent1"/>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735" tIns="60960" rIns="113792"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chemeClr val="accent2"/>
              </a:solidFill>
            </a:rPr>
            <a:t>Tiek ierobežota </a:t>
          </a:r>
          <a:r>
            <a:rPr lang="lv-LV" sz="1600" b="0" kern="1200" dirty="0">
              <a:solidFill>
                <a:schemeClr val="accent2"/>
              </a:solidFill>
            </a:rPr>
            <a:t>saskarsme ar ģimeni un citiem tuviniekiem</a:t>
          </a:r>
        </a:p>
      </dsp:txBody>
      <dsp:txXfrm rot="10800000">
        <a:off x="1308065" y="2392528"/>
        <a:ext cx="3820993" cy="613950"/>
      </dsp:txXfrm>
    </dsp:sp>
    <dsp:sp modelId="{67510DEC-885C-4A79-B7FB-65CE98727199}">
      <dsp:nvSpPr>
        <dsp:cNvPr id="0" name=""/>
        <dsp:cNvSpPr/>
      </dsp:nvSpPr>
      <dsp:spPr>
        <a:xfrm>
          <a:off x="847603" y="2392528"/>
          <a:ext cx="613950" cy="61395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9DD4CA19-2916-4421-B5E5-17EA2C06FA23}">
      <dsp:nvSpPr>
        <dsp:cNvPr id="0" name=""/>
        <dsp:cNvSpPr/>
      </dsp:nvSpPr>
      <dsp:spPr>
        <a:xfrm rot="10800000">
          <a:off x="1154578" y="3189747"/>
          <a:ext cx="3974480" cy="798902"/>
        </a:xfrm>
        <a:prstGeom prst="homePlate">
          <a:avLst/>
        </a:prstGeom>
        <a:solidFill>
          <a:schemeClr val="accent1"/>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735" tIns="60960" rIns="113792"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chemeClr val="accent2"/>
              </a:solidFill>
            </a:rPr>
            <a:t>Netiek nodrošināti </a:t>
          </a:r>
          <a:r>
            <a:rPr lang="lv-LV" sz="1600" b="0" kern="1200" dirty="0">
              <a:solidFill>
                <a:schemeClr val="accent2"/>
              </a:solidFill>
            </a:rPr>
            <a:t>arī nepieciešamie speciālistu pakalpojumi</a:t>
          </a:r>
        </a:p>
      </dsp:txBody>
      <dsp:txXfrm rot="10800000">
        <a:off x="1354303" y="3189747"/>
        <a:ext cx="3774755" cy="798902"/>
      </dsp:txXfrm>
    </dsp:sp>
    <dsp:sp modelId="{AA62B864-3D18-4A4A-BCDB-657954F1EB60}">
      <dsp:nvSpPr>
        <dsp:cNvPr id="0" name=""/>
        <dsp:cNvSpPr/>
      </dsp:nvSpPr>
      <dsp:spPr>
        <a:xfrm>
          <a:off x="847603" y="3282223"/>
          <a:ext cx="613950" cy="61395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8000" r="-18000"/>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549B1485-7960-4EC4-9D84-493021D9A37A}">
      <dsp:nvSpPr>
        <dsp:cNvPr id="0" name=""/>
        <dsp:cNvSpPr/>
      </dsp:nvSpPr>
      <dsp:spPr>
        <a:xfrm rot="10800000">
          <a:off x="1154578" y="4171919"/>
          <a:ext cx="3974480" cy="849768"/>
        </a:xfrm>
        <a:prstGeom prst="homePlate">
          <a:avLst/>
        </a:prstGeom>
        <a:solidFill>
          <a:schemeClr val="accent1"/>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0735" tIns="60960" rIns="113792" bIns="60960" numCol="1" spcCol="1270" anchor="ctr" anchorCtr="0">
          <a:noAutofit/>
        </a:bodyPr>
        <a:lstStyle/>
        <a:p>
          <a:pPr marL="0" lvl="0" indent="0" algn="ctr" defTabSz="711200">
            <a:lnSpc>
              <a:spcPct val="90000"/>
            </a:lnSpc>
            <a:spcBef>
              <a:spcPct val="0"/>
            </a:spcBef>
            <a:spcAft>
              <a:spcPct val="35000"/>
            </a:spcAft>
            <a:buNone/>
          </a:pPr>
          <a:r>
            <a:rPr lang="lv-LV" sz="1600" b="0" kern="1200" dirty="0">
              <a:solidFill>
                <a:schemeClr val="accent2"/>
              </a:solidFill>
            </a:rPr>
            <a:t>Iestādes “pāraudzināšanas” sistēma </a:t>
          </a:r>
          <a:r>
            <a:rPr lang="lv-LV" sz="1600" b="1" kern="1200" dirty="0">
              <a:solidFill>
                <a:schemeClr val="accent2"/>
              </a:solidFill>
            </a:rPr>
            <a:t>nav saskaņota </a:t>
          </a:r>
          <a:r>
            <a:rPr lang="lv-LV" sz="1600" b="0" kern="1200" dirty="0">
              <a:solidFill>
                <a:schemeClr val="accent2"/>
              </a:solidFill>
            </a:rPr>
            <a:t>ne ar vienu kompetento institūciju</a:t>
          </a:r>
        </a:p>
      </dsp:txBody>
      <dsp:txXfrm rot="10800000">
        <a:off x="1367020" y="4171919"/>
        <a:ext cx="3762038" cy="849768"/>
      </dsp:txXfrm>
    </dsp:sp>
    <dsp:sp modelId="{F983ABD0-8CA4-4445-9FC4-B61551575BC4}">
      <dsp:nvSpPr>
        <dsp:cNvPr id="0" name=""/>
        <dsp:cNvSpPr/>
      </dsp:nvSpPr>
      <dsp:spPr>
        <a:xfrm>
          <a:off x="847603" y="4289828"/>
          <a:ext cx="613950" cy="613950"/>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FDC65-1895-4C81-9145-855907384AEB}">
      <dsp:nvSpPr>
        <dsp:cNvPr id="0" name=""/>
        <dsp:cNvSpPr/>
      </dsp:nvSpPr>
      <dsp:spPr>
        <a:xfrm rot="10800000">
          <a:off x="983945" y="822"/>
          <a:ext cx="3273455" cy="637712"/>
        </a:xfrm>
        <a:prstGeom prst="homePlat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1213" tIns="60960" rIns="113792" bIns="60960" numCol="1" spcCol="1270" anchor="ctr" anchorCtr="0">
          <a:noAutofit/>
        </a:bodyPr>
        <a:lstStyle/>
        <a:p>
          <a:pPr marL="0" lvl="0" indent="0" algn="ctr" defTabSz="711200" rtl="0">
            <a:lnSpc>
              <a:spcPct val="90000"/>
            </a:lnSpc>
            <a:spcBef>
              <a:spcPct val="0"/>
            </a:spcBef>
            <a:spcAft>
              <a:spcPct val="35000"/>
            </a:spcAft>
            <a:buNone/>
          </a:pPr>
          <a:r>
            <a:rPr lang="lv-LV" sz="1600" b="1" kern="1200" dirty="0">
              <a:solidFill>
                <a:schemeClr val="accent2"/>
              </a:solidFill>
            </a:rPr>
            <a:t>dzīvojamo platību</a:t>
          </a:r>
        </a:p>
      </dsp:txBody>
      <dsp:txXfrm rot="10800000">
        <a:off x="1143373" y="822"/>
        <a:ext cx="3114027" cy="637712"/>
      </dsp:txXfrm>
    </dsp:sp>
    <dsp:sp modelId="{A57E2AF4-9C89-4374-86AA-9EDC257DCAD2}">
      <dsp:nvSpPr>
        <dsp:cNvPr id="0" name=""/>
        <dsp:cNvSpPr/>
      </dsp:nvSpPr>
      <dsp:spPr>
        <a:xfrm>
          <a:off x="665088" y="822"/>
          <a:ext cx="637712" cy="63771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374E626-FBA7-4C4F-9E3D-B23B77FF3077}">
      <dsp:nvSpPr>
        <dsp:cNvPr id="0" name=""/>
        <dsp:cNvSpPr/>
      </dsp:nvSpPr>
      <dsp:spPr>
        <a:xfrm rot="10800000">
          <a:off x="983945" y="828896"/>
          <a:ext cx="3273455" cy="637712"/>
        </a:xfrm>
        <a:prstGeom prst="homePlat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1213" tIns="60960" rIns="113792" bIns="60960" numCol="1" spcCol="1270" anchor="ctr" anchorCtr="0">
          <a:noAutofit/>
        </a:bodyPr>
        <a:lstStyle/>
        <a:p>
          <a:pPr marL="0" lvl="0" indent="0" algn="ctr" defTabSz="711200" rtl="0">
            <a:lnSpc>
              <a:spcPct val="90000"/>
            </a:lnSpc>
            <a:spcBef>
              <a:spcPct val="0"/>
            </a:spcBef>
            <a:spcAft>
              <a:spcPct val="35000"/>
            </a:spcAft>
            <a:buNone/>
          </a:pPr>
          <a:r>
            <a:rPr lang="lv-LV" sz="1600" b="1" kern="1200" dirty="0">
              <a:solidFill>
                <a:schemeClr val="accent2"/>
              </a:solidFill>
            </a:rPr>
            <a:t>nepieciešamos pasākumus integrēšanai sabiedrībā</a:t>
          </a:r>
        </a:p>
      </dsp:txBody>
      <dsp:txXfrm rot="10800000">
        <a:off x="1143373" y="828896"/>
        <a:ext cx="3114027" cy="637712"/>
      </dsp:txXfrm>
    </dsp:sp>
    <dsp:sp modelId="{6A45E528-C1D3-410A-A27C-E676FC837B27}">
      <dsp:nvSpPr>
        <dsp:cNvPr id="0" name=""/>
        <dsp:cNvSpPr/>
      </dsp:nvSpPr>
      <dsp:spPr>
        <a:xfrm>
          <a:off x="665088" y="828896"/>
          <a:ext cx="637712" cy="6377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3000" r="-4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F80BBD3-F4C1-44CE-A8E3-FEBF31C5C197}">
      <dsp:nvSpPr>
        <dsp:cNvPr id="0" name=""/>
        <dsp:cNvSpPr/>
      </dsp:nvSpPr>
      <dsp:spPr>
        <a:xfrm rot="10800000">
          <a:off x="983945" y="1656971"/>
          <a:ext cx="3273455" cy="637712"/>
        </a:xfrm>
        <a:prstGeom prst="homePlat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1213" tIns="60960" rIns="113792" bIns="60960" numCol="1" spcCol="1270" anchor="ctr" anchorCtr="0">
          <a:noAutofit/>
        </a:bodyPr>
        <a:lstStyle/>
        <a:p>
          <a:pPr marL="0" lvl="0" indent="0" algn="ctr" defTabSz="711200" rtl="0">
            <a:lnSpc>
              <a:spcPct val="90000"/>
            </a:lnSpc>
            <a:spcBef>
              <a:spcPct val="0"/>
            </a:spcBef>
            <a:spcAft>
              <a:spcPct val="35000"/>
            </a:spcAft>
            <a:buNone/>
          </a:pPr>
          <a:r>
            <a:rPr lang="lv-LV" sz="1600" b="0" kern="1200" dirty="0">
              <a:solidFill>
                <a:schemeClr val="accent2"/>
              </a:solidFill>
            </a:rPr>
            <a:t>naudas līdzekļus patstāvīgas dzīves uzsākšanai</a:t>
          </a:r>
        </a:p>
      </dsp:txBody>
      <dsp:txXfrm rot="10800000">
        <a:off x="1143373" y="1656971"/>
        <a:ext cx="3114027" cy="637712"/>
      </dsp:txXfrm>
    </dsp:sp>
    <dsp:sp modelId="{0EEFC3CE-2C02-471D-9AC8-5415588709CE}">
      <dsp:nvSpPr>
        <dsp:cNvPr id="0" name=""/>
        <dsp:cNvSpPr/>
      </dsp:nvSpPr>
      <dsp:spPr>
        <a:xfrm>
          <a:off x="665088" y="1656971"/>
          <a:ext cx="637712" cy="63771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CA4F43A-DB55-4C43-BB51-985962346443}">
      <dsp:nvSpPr>
        <dsp:cNvPr id="0" name=""/>
        <dsp:cNvSpPr/>
      </dsp:nvSpPr>
      <dsp:spPr>
        <a:xfrm rot="10800000">
          <a:off x="983945" y="2485045"/>
          <a:ext cx="3273455" cy="637712"/>
        </a:xfrm>
        <a:prstGeom prst="homePlat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1213" tIns="60960" rIns="113792" bIns="60960" numCol="1" spcCol="1270" anchor="ctr" anchorCtr="0">
          <a:noAutofit/>
        </a:bodyPr>
        <a:lstStyle/>
        <a:p>
          <a:pPr marL="0" lvl="0" indent="0" algn="ctr" defTabSz="711200" rtl="0">
            <a:lnSpc>
              <a:spcPct val="90000"/>
            </a:lnSpc>
            <a:spcBef>
              <a:spcPct val="0"/>
            </a:spcBef>
            <a:spcAft>
              <a:spcPct val="35000"/>
            </a:spcAft>
            <a:buNone/>
          </a:pPr>
          <a:r>
            <a:rPr lang="lv-LV" sz="1600" b="0" kern="1200" dirty="0">
              <a:solidFill>
                <a:schemeClr val="accent2"/>
              </a:solidFill>
            </a:rPr>
            <a:t>vienreizēju pabalstu sadzīves priekšmetu un mīkstā inventāra iegādei</a:t>
          </a:r>
        </a:p>
      </dsp:txBody>
      <dsp:txXfrm rot="10800000">
        <a:off x="1143373" y="2485045"/>
        <a:ext cx="3114027" cy="637712"/>
      </dsp:txXfrm>
    </dsp:sp>
    <dsp:sp modelId="{A0C028FB-9C1D-4D6E-A420-36F5337BD4D7}">
      <dsp:nvSpPr>
        <dsp:cNvPr id="0" name=""/>
        <dsp:cNvSpPr/>
      </dsp:nvSpPr>
      <dsp:spPr>
        <a:xfrm>
          <a:off x="665088" y="2485045"/>
          <a:ext cx="637712" cy="63771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4000" r="-4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D7BEEAD-4198-433C-8E07-26EDA0B2A306}">
      <dsp:nvSpPr>
        <dsp:cNvPr id="0" name=""/>
        <dsp:cNvSpPr/>
      </dsp:nvSpPr>
      <dsp:spPr>
        <a:xfrm rot="10800000">
          <a:off x="983945" y="3313119"/>
          <a:ext cx="3273455" cy="637712"/>
        </a:xfrm>
        <a:prstGeom prst="homePlat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1213" tIns="60960" rIns="113792" bIns="60960" numCol="1" spcCol="1270" anchor="ctr" anchorCtr="0">
          <a:noAutofit/>
        </a:bodyPr>
        <a:lstStyle/>
        <a:p>
          <a:pPr marL="0" lvl="0" indent="0" algn="ctr" defTabSz="711200" rtl="0">
            <a:lnSpc>
              <a:spcPct val="90000"/>
            </a:lnSpc>
            <a:spcBef>
              <a:spcPct val="0"/>
            </a:spcBef>
            <a:spcAft>
              <a:spcPct val="35000"/>
            </a:spcAft>
            <a:buNone/>
          </a:pPr>
          <a:r>
            <a:rPr lang="lv-LV" sz="1600" b="0" kern="1200" dirty="0">
              <a:solidFill>
                <a:schemeClr val="accent2"/>
              </a:solidFill>
            </a:rPr>
            <a:t>materiālu atbalstu izglītības iegūšanā u.c.</a:t>
          </a:r>
        </a:p>
      </dsp:txBody>
      <dsp:txXfrm rot="10800000">
        <a:off x="1143373" y="3313119"/>
        <a:ext cx="3114027" cy="637712"/>
      </dsp:txXfrm>
    </dsp:sp>
    <dsp:sp modelId="{0E6B44A4-8571-4F3C-8367-50AB4244DBA2}">
      <dsp:nvSpPr>
        <dsp:cNvPr id="0" name=""/>
        <dsp:cNvSpPr/>
      </dsp:nvSpPr>
      <dsp:spPr>
        <a:xfrm>
          <a:off x="665088" y="3313119"/>
          <a:ext cx="637712" cy="63771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lv-LV" dirty="0"/>
          </a:p>
        </p:txBody>
      </p:sp>
      <p:sp>
        <p:nvSpPr>
          <p:cNvPr id="3" name="Datuma vietturis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841B052B-A75D-4B2A-B836-E21D23FF96DC}" type="datetimeFigureOut">
              <a:rPr lang="lv-LV" smtClean="0"/>
              <a:t>12.06.2019</a:t>
            </a:fld>
            <a:endParaRPr lang="lv-LV" dirty="0"/>
          </a:p>
        </p:txBody>
      </p:sp>
      <p:sp>
        <p:nvSpPr>
          <p:cNvPr id="4" name="Kājenes vietturis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lv-LV" dirty="0"/>
          </a:p>
        </p:txBody>
      </p:sp>
      <p:sp>
        <p:nvSpPr>
          <p:cNvPr id="5" name="Slaida numura vietturis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232FCA6C-309F-4268-8DDD-C1646E73FCB0}" type="slidenum">
              <a:rPr lang="lv-LV" smtClean="0"/>
              <a:t>‹#›</a:t>
            </a:fld>
            <a:endParaRPr lang="lv-LV" dirty="0"/>
          </a:p>
        </p:txBody>
      </p:sp>
    </p:spTree>
    <p:extLst>
      <p:ext uri="{BB962C8B-B14F-4D97-AF65-F5344CB8AC3E}">
        <p14:creationId xmlns:p14="http://schemas.microsoft.com/office/powerpoint/2010/main" val="16808520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lv-LV" dirty="0"/>
          </a:p>
        </p:txBody>
      </p:sp>
      <p:sp>
        <p:nvSpPr>
          <p:cNvPr id="3" name="Datuma vietturis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493F361-E35A-4727-8637-88C2C2DEDAB6}" type="datetimeFigureOut">
              <a:rPr lang="lv-LV" smtClean="0"/>
              <a:t>12.06.2019</a:t>
            </a:fld>
            <a:endParaRPr lang="lv-LV" dirty="0"/>
          </a:p>
        </p:txBody>
      </p:sp>
      <p:sp>
        <p:nvSpPr>
          <p:cNvPr id="4" name="Slaida attēla vietturi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lv-LV" dirty="0"/>
          </a:p>
        </p:txBody>
      </p:sp>
      <p:sp>
        <p:nvSpPr>
          <p:cNvPr id="5" name="Piezīmju vietturis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lv-LV" dirty="0"/>
          </a:p>
        </p:txBody>
      </p:sp>
      <p:sp>
        <p:nvSpPr>
          <p:cNvPr id="7" name="Slaida numura vietturis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C8616074-9125-468D-B614-EA441EBBB764}" type="slidenum">
              <a:rPr lang="lv-LV" smtClean="0"/>
              <a:t>‹#›</a:t>
            </a:fld>
            <a:endParaRPr lang="lv-LV" dirty="0"/>
          </a:p>
        </p:txBody>
      </p:sp>
    </p:spTree>
    <p:extLst>
      <p:ext uri="{BB962C8B-B14F-4D97-AF65-F5344CB8AC3E}">
        <p14:creationId xmlns:p14="http://schemas.microsoft.com/office/powerpoint/2010/main" val="41086772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405498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9261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67540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i="1" dirty="0"/>
          </a:p>
        </p:txBody>
      </p:sp>
    </p:spTree>
    <p:extLst>
      <p:ext uri="{BB962C8B-B14F-4D97-AF65-F5344CB8AC3E}">
        <p14:creationId xmlns:p14="http://schemas.microsoft.com/office/powerpoint/2010/main" val="263175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12347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b="1" kern="1200" dirty="0">
                <a:solidFill>
                  <a:schemeClr val="tx1"/>
                </a:solidFill>
                <a:effectLst/>
                <a:latin typeface="+mn-lt"/>
                <a:ea typeface="+mn-ea"/>
                <a:cs typeface="+mn-cs"/>
              </a:rPr>
              <a:t>Visbūtiskākie bērnu tiesību pārkāpumi konstatēti SIA “Bērnu Oāze” struktūrvienībā “Mākoņkalns”. Pārbaudes šajā bērnunamā revidenti veica 05.11.2018., bet 15.11.2018. tikās ar bērnunama direktori un iepazinās ar bērnu lietām.</a:t>
            </a:r>
          </a:p>
          <a:p>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Pārbaudēs konstatējām, ka bērniem netiek nodrošināta atbilstoša izglītības ieguve, iespējas pilnvērtīgi un saturīgi pavadīt brīvo laiku (piemēram, sporta zāle, atpūtas telpa un mācību klase revidentu apmeklējuma laikā bija slēgtas), tiek ierobežota arī bērnu saskarsme ar ģimeni un citiem tuviniekiem, jo bērniem, iestājoties bērnunamā, ir jānodod mobilais telefons, kas, ņemot vērā bērnunama atrašanās vietu – līdz pat 400 km no bērna dzīvesvietas, ir vienīgais ikdienas saziņas līdzeklis ar tuviniekiem.</a:t>
            </a:r>
          </a:p>
          <a:p>
            <a:endParaRPr lang="lv-LV"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Bērnunamā netiek nodrošināti arī nepieciešamie speciālistu pakalpojumi, lai gan bērnunams “Mākoņkalns” ir specializējies bērnu ar uzvedības problēmām aprūpē. Bērnu uzvedību ir paredzēts mainīt nevis ar speciālistu atbalstu, kas izvērtē bērna uzvedības cēloņus un sniedz nepieciešamo pakalpojumu uzvedības korekcijai, bet ar iestādes izstrādātu punktu sistēmu, kas nav saskaņota ne ar vienu kompetento institūciju. Par izpildītiem uzdevumiem bērniem tiek piešķirti “+” punkti, bet par pārkāpumiem – “–” punkti. Praksē pozitīvu punktu skaitu, kas dod tiesības lietot savu mobilo telefonu, doties ārpus bērnunama telpām, lietot datoru un internetu u.c., bērnam ir grūti panākt, jo bērni bērnunamā ievietoti tieši uzvedības problēmu dēļ, ar kurām nav tikuši galā citi bērnunami. Tāpēc nav sagaidāms, ka bez intensīva speciālistu atbalsta bērnu uzvedība mainīsies.</a:t>
            </a:r>
          </a:p>
          <a:p>
            <a:endParaRPr lang="lv-LV" dirty="0"/>
          </a:p>
        </p:txBody>
      </p:sp>
    </p:spTree>
    <p:extLst>
      <p:ext uri="{BB962C8B-B14F-4D97-AF65-F5344CB8AC3E}">
        <p14:creationId xmlns:p14="http://schemas.microsoft.com/office/powerpoint/2010/main" val="177728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1" dirty="0"/>
          </a:p>
        </p:txBody>
      </p:sp>
    </p:spTree>
    <p:extLst>
      <p:ext uri="{BB962C8B-B14F-4D97-AF65-F5344CB8AC3E}">
        <p14:creationId xmlns:p14="http://schemas.microsoft.com/office/powerpoint/2010/main" val="118825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1" dirty="0"/>
          </a:p>
        </p:txBody>
      </p:sp>
    </p:spTree>
    <p:extLst>
      <p:ext uri="{BB962C8B-B14F-4D97-AF65-F5344CB8AC3E}">
        <p14:creationId xmlns:p14="http://schemas.microsoft.com/office/powerpoint/2010/main" val="829098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1" dirty="0"/>
          </a:p>
        </p:txBody>
      </p:sp>
    </p:spTree>
    <p:extLst>
      <p:ext uri="{BB962C8B-B14F-4D97-AF65-F5344CB8AC3E}">
        <p14:creationId xmlns:p14="http://schemas.microsoft.com/office/powerpoint/2010/main" val="829098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1" dirty="0"/>
          </a:p>
        </p:txBody>
      </p:sp>
    </p:spTree>
    <p:extLst>
      <p:ext uri="{BB962C8B-B14F-4D97-AF65-F5344CB8AC3E}">
        <p14:creationId xmlns:p14="http://schemas.microsoft.com/office/powerpoint/2010/main" val="3311096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72781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7421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990838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61607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dirty="0"/>
          </a:p>
        </p:txBody>
      </p:sp>
    </p:spTree>
    <p:extLst>
      <p:ext uri="{BB962C8B-B14F-4D97-AF65-F5344CB8AC3E}">
        <p14:creationId xmlns:p14="http://schemas.microsoft.com/office/powerpoint/2010/main" val="377137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9587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4826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1" dirty="0"/>
          </a:p>
        </p:txBody>
      </p:sp>
    </p:spTree>
    <p:extLst>
      <p:ext uri="{BB962C8B-B14F-4D97-AF65-F5344CB8AC3E}">
        <p14:creationId xmlns:p14="http://schemas.microsoft.com/office/powerpoint/2010/main" val="297994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32898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22112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i="1" dirty="0"/>
          </a:p>
        </p:txBody>
      </p:sp>
    </p:spTree>
    <p:extLst>
      <p:ext uri="{BB962C8B-B14F-4D97-AF65-F5344CB8AC3E}">
        <p14:creationId xmlns:p14="http://schemas.microsoft.com/office/powerpoint/2010/main" val="329145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4" name="Teksta vietturis 2"/>
          <p:cNvSpPr>
            <a:spLocks noGrp="1"/>
          </p:cNvSpPr>
          <p:nvPr>
            <p:ph idx="1"/>
          </p:nvPr>
        </p:nvSpPr>
        <p:spPr>
          <a:xfrm>
            <a:off x="4573061" y="4581128"/>
            <a:ext cx="4114800" cy="1544853"/>
          </a:xfrm>
          <a:prstGeom prst="rect">
            <a:avLst/>
          </a:prstGeom>
          <a:ln>
            <a:noFill/>
          </a:ln>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p:txBody>
      </p:sp>
      <p:sp>
        <p:nvSpPr>
          <p:cNvPr id="5" name="Virsraksta vietturis 1"/>
          <p:cNvSpPr>
            <a:spLocks noGrp="1"/>
          </p:cNvSpPr>
          <p:nvPr>
            <p:ph type="title"/>
          </p:nvPr>
        </p:nvSpPr>
        <p:spPr>
          <a:xfrm>
            <a:off x="2555776" y="274638"/>
            <a:ext cx="6131024" cy="3154362"/>
          </a:xfrm>
          <a:prstGeom prst="rect">
            <a:avLst/>
          </a:prstGeom>
          <a:ln>
            <a:noFill/>
          </a:ln>
        </p:spPr>
        <p:txBody>
          <a:bodyPr vert="horz" lIns="91440" tIns="45720" rIns="91440" bIns="45720" rtlCol="0" anchor="ctr">
            <a:normAutofit/>
          </a:bodyPr>
          <a:lstStyle>
            <a:lvl1pPr>
              <a:defRPr>
                <a:latin typeface="+mj-lt"/>
              </a:defRPr>
            </a:lvl1pPr>
          </a:lstStyle>
          <a:p>
            <a:r>
              <a:rPr lang="lv-LV" dirty="0"/>
              <a:t>Rediģēt šablona virsraksta stilu</a:t>
            </a:r>
          </a:p>
        </p:txBody>
      </p:sp>
      <p:sp>
        <p:nvSpPr>
          <p:cNvPr id="2" name="Datuma vietturis 1"/>
          <p:cNvSpPr>
            <a:spLocks noGrp="1"/>
          </p:cNvSpPr>
          <p:nvPr>
            <p:ph type="dt" sz="half" idx="10"/>
          </p:nvPr>
        </p:nvSpPr>
        <p:spPr/>
        <p:txBody>
          <a:bodyPr/>
          <a:lstStyle/>
          <a:p>
            <a:fld id="{A473A1B7-844A-42BA-84E6-74A87B7656E7}" type="datetime1">
              <a:rPr lang="lv-LV" smtClean="0"/>
              <a:t>12.06.2019</a:t>
            </a:fld>
            <a:endParaRPr lang="lv-LV" dirty="0"/>
          </a:p>
        </p:txBody>
      </p:sp>
      <p:sp>
        <p:nvSpPr>
          <p:cNvPr id="3" name="Kājenes vietturis 2"/>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A9604390-C39C-4989-B558-E1CD50A4B905}" type="slidenum">
              <a:rPr lang="lv-LV" smtClean="0"/>
              <a:t>‹#›</a:t>
            </a:fld>
            <a:endParaRPr lang="lv-LV" dirty="0"/>
          </a:p>
        </p:txBody>
      </p:sp>
    </p:spTree>
    <p:extLst>
      <p:ext uri="{BB962C8B-B14F-4D97-AF65-F5344CB8AC3E}">
        <p14:creationId xmlns:p14="http://schemas.microsoft.com/office/powerpoint/2010/main" val="386872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792288" y="4800600"/>
            <a:ext cx="5486400" cy="566738"/>
          </a:xfrm>
        </p:spPr>
        <p:txBody>
          <a:bodyPr anchor="b"/>
          <a:lstStyle>
            <a:lvl1pPr algn="l">
              <a:defRPr sz="2000" b="1" baseline="0">
                <a:solidFill>
                  <a:srgbClr val="666666"/>
                </a:solidFill>
              </a:defRPr>
            </a:lvl1pPr>
          </a:lstStyle>
          <a:p>
            <a:r>
              <a:rPr lang="lv-LV" dirty="0"/>
              <a:t>Attēlā redzamā skaidrojums</a:t>
            </a:r>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ksta vietturis 3"/>
          <p:cNvSpPr>
            <a:spLocks noGrp="1"/>
          </p:cNvSpPr>
          <p:nvPr>
            <p:ph type="body" sz="half" idx="2" hasCustomPrompt="1"/>
          </p:nvPr>
        </p:nvSpPr>
        <p:spPr>
          <a:xfrm>
            <a:off x="1792288" y="5367338"/>
            <a:ext cx="5486400" cy="804862"/>
          </a:xfrm>
        </p:spPr>
        <p:txBody>
          <a:bodyPr/>
          <a:lstStyle>
            <a:lvl1pPr marL="0" indent="0">
              <a:buNone/>
              <a:defRPr sz="140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a:t>Atsauce uz attēla avotu, autoru</a:t>
            </a:r>
          </a:p>
        </p:txBody>
      </p:sp>
      <p:sp>
        <p:nvSpPr>
          <p:cNvPr id="5" name="Datuma vietturis 4"/>
          <p:cNvSpPr>
            <a:spLocks noGrp="1"/>
          </p:cNvSpPr>
          <p:nvPr>
            <p:ph type="dt" sz="half" idx="10"/>
          </p:nvPr>
        </p:nvSpPr>
        <p:spPr/>
        <p:txBody>
          <a:bodyPr/>
          <a:lstStyle/>
          <a:p>
            <a:fld id="{7A2ACDBB-3350-44FA-A0C5-8519FF82481D}" type="datetime1">
              <a:rPr lang="lv-LV" smtClean="0"/>
              <a:t>12.06.2019</a:t>
            </a:fld>
            <a:endParaRPr lang="lv-LV" dirty="0"/>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405265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lāgots izkārto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Rediģēt šablona virsraksta stilu</a:t>
            </a:r>
          </a:p>
        </p:txBody>
      </p:sp>
      <p:sp>
        <p:nvSpPr>
          <p:cNvPr id="3" name="Satura vietturis 2"/>
          <p:cNvSpPr>
            <a:spLocks noGrp="1"/>
          </p:cNvSpPr>
          <p:nvPr>
            <p:ph sz="half" idx="1" hasCustomPrompt="1"/>
          </p:nvPr>
        </p:nvSpPr>
        <p:spPr>
          <a:xfrm>
            <a:off x="457200" y="1600200"/>
            <a:ext cx="2674640" cy="4525963"/>
          </a:xfrm>
        </p:spPr>
        <p:txBody>
          <a:bodyPr>
            <a:normAutofit/>
          </a:bodyPr>
          <a:lstStyle>
            <a:lvl1pPr marL="0" indent="0">
              <a:buNone/>
              <a:defRPr sz="2000" baseline="0">
                <a:solidFill>
                  <a:srgbClr val="666666"/>
                </a:solidFill>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a:t>Teksta lauks</a:t>
            </a:r>
          </a:p>
          <a:p>
            <a:pPr lvl="0"/>
            <a:endParaRPr lang="lv-LV" dirty="0"/>
          </a:p>
          <a:p>
            <a:pPr lvl="0"/>
            <a:endParaRPr lang="lv-LV" dirty="0"/>
          </a:p>
        </p:txBody>
      </p:sp>
      <p:sp>
        <p:nvSpPr>
          <p:cNvPr id="4" name="Satura vietturis 2"/>
          <p:cNvSpPr>
            <a:spLocks noGrp="1"/>
          </p:cNvSpPr>
          <p:nvPr>
            <p:ph sz="half" idx="10" hasCustomPrompt="1"/>
          </p:nvPr>
        </p:nvSpPr>
        <p:spPr>
          <a:xfrm>
            <a:off x="6084168" y="1628800"/>
            <a:ext cx="2674640" cy="4525963"/>
          </a:xfrm>
        </p:spPr>
        <p:txBody>
          <a:bodyPr>
            <a:normAutofit/>
          </a:bodyPr>
          <a:lstStyle>
            <a:lvl1pPr marL="0" indent="0">
              <a:buNone/>
              <a:defRPr sz="2000" baseline="0">
                <a:solidFill>
                  <a:srgbClr val="666666"/>
                </a:solidFill>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a:t>Teksta lauks</a:t>
            </a:r>
          </a:p>
        </p:txBody>
      </p:sp>
      <p:sp>
        <p:nvSpPr>
          <p:cNvPr id="5" name="Satura vietturis 2"/>
          <p:cNvSpPr>
            <a:spLocks noGrp="1"/>
          </p:cNvSpPr>
          <p:nvPr>
            <p:ph sz="half" idx="11" hasCustomPrompt="1"/>
          </p:nvPr>
        </p:nvSpPr>
        <p:spPr>
          <a:xfrm>
            <a:off x="3275856" y="1628800"/>
            <a:ext cx="2664296" cy="4525963"/>
          </a:xfrm>
        </p:spPr>
        <p:txBody>
          <a:bodyPr>
            <a:normAutofit/>
          </a:bodyPr>
          <a:lstStyle>
            <a:lvl1pPr marL="0" indent="0">
              <a:buNone/>
              <a:defRPr sz="2000">
                <a:solidFill>
                  <a:srgbClr val="666666"/>
                </a:solidFill>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a:t>Teksta lauks</a:t>
            </a:r>
          </a:p>
        </p:txBody>
      </p:sp>
      <p:sp>
        <p:nvSpPr>
          <p:cNvPr id="6" name="L forma 5"/>
          <p:cNvSpPr/>
          <p:nvPr userDrawn="1"/>
        </p:nvSpPr>
        <p:spPr>
          <a:xfrm rot="18900000">
            <a:off x="549567" y="1062753"/>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L forma 6"/>
          <p:cNvSpPr/>
          <p:nvPr userDrawn="1"/>
        </p:nvSpPr>
        <p:spPr>
          <a:xfrm rot="18900000">
            <a:off x="3357880" y="1062753"/>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L forma 7"/>
          <p:cNvSpPr/>
          <p:nvPr userDrawn="1"/>
        </p:nvSpPr>
        <p:spPr>
          <a:xfrm rot="18900000">
            <a:off x="6166193" y="1062751"/>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atuma vietturis 8"/>
          <p:cNvSpPr>
            <a:spLocks noGrp="1"/>
          </p:cNvSpPr>
          <p:nvPr>
            <p:ph type="dt" sz="half" idx="12"/>
          </p:nvPr>
        </p:nvSpPr>
        <p:spPr/>
        <p:txBody>
          <a:bodyPr/>
          <a:lstStyle/>
          <a:p>
            <a:fld id="{BF8AB362-64FC-49A8-A2A1-D1591E5E00CF}" type="datetime1">
              <a:rPr lang="lv-LV" smtClean="0"/>
              <a:t>12.06.2019</a:t>
            </a:fld>
            <a:endParaRPr lang="lv-LV" dirty="0"/>
          </a:p>
        </p:txBody>
      </p:sp>
      <p:sp>
        <p:nvSpPr>
          <p:cNvPr id="10" name="Kājenes vietturis 9"/>
          <p:cNvSpPr>
            <a:spLocks noGrp="1"/>
          </p:cNvSpPr>
          <p:nvPr>
            <p:ph type="ftr" sz="quarter" idx="13"/>
          </p:nvPr>
        </p:nvSpPr>
        <p:spPr/>
        <p:txBody>
          <a:bodyPr/>
          <a:lstStyle/>
          <a:p>
            <a:endParaRPr lang="lv-LV" dirty="0"/>
          </a:p>
        </p:txBody>
      </p:sp>
      <p:sp>
        <p:nvSpPr>
          <p:cNvPr id="11" name="Slaida numura vietturis 10"/>
          <p:cNvSpPr>
            <a:spLocks noGrp="1"/>
          </p:cNvSpPr>
          <p:nvPr>
            <p:ph type="sldNum" sz="quarter" idx="14"/>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479292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zcelta citāta slaid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Rediģēt šablona virsraksta stilu</a:t>
            </a:r>
          </a:p>
        </p:txBody>
      </p:sp>
      <p:sp>
        <p:nvSpPr>
          <p:cNvPr id="3" name="Satura vietturis 2"/>
          <p:cNvSpPr txBox="1">
            <a:spLocks/>
          </p:cNvSpPr>
          <p:nvPr userDrawn="1"/>
        </p:nvSpPr>
        <p:spPr>
          <a:xfrm>
            <a:off x="395536" y="3068960"/>
            <a:ext cx="8391387" cy="3024336"/>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lv-LV" dirty="0"/>
          </a:p>
        </p:txBody>
      </p:sp>
      <p:sp>
        <p:nvSpPr>
          <p:cNvPr id="4" name="L forma 3"/>
          <p:cNvSpPr/>
          <p:nvPr userDrawn="1"/>
        </p:nvSpPr>
        <p:spPr>
          <a:xfrm rot="18900000">
            <a:off x="4393206" y="2358896"/>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xtBox 4"/>
          <p:cNvSpPr txBox="1"/>
          <p:nvPr userDrawn="1"/>
        </p:nvSpPr>
        <p:spPr>
          <a:xfrm>
            <a:off x="395536" y="3356992"/>
            <a:ext cx="8391387" cy="369332"/>
          </a:xfrm>
          <a:prstGeom prst="rect">
            <a:avLst/>
          </a:prstGeom>
          <a:noFill/>
        </p:spPr>
        <p:txBody>
          <a:bodyPr wrap="square" rtlCol="0">
            <a:spAutoFit/>
          </a:bodyPr>
          <a:lstStyle/>
          <a:p>
            <a:endParaRPr lang="lv-LV" dirty="0"/>
          </a:p>
        </p:txBody>
      </p:sp>
      <p:sp>
        <p:nvSpPr>
          <p:cNvPr id="7" name="Satura vietturis 2"/>
          <p:cNvSpPr>
            <a:spLocks noGrp="1"/>
          </p:cNvSpPr>
          <p:nvPr>
            <p:ph idx="1" hasCustomPrompt="1"/>
          </p:nvPr>
        </p:nvSpPr>
        <p:spPr>
          <a:xfrm>
            <a:off x="457200" y="3068959"/>
            <a:ext cx="8229600" cy="3057203"/>
          </a:xfrm>
        </p:spPr>
        <p:txBody>
          <a:bodyPr anchor="ctr" anchorCtr="0"/>
          <a:lstStyle>
            <a:lvl1pPr marL="0" indent="0" algn="ctr">
              <a:buNone/>
              <a:defRPr baseline="0">
                <a:solidFill>
                  <a:srgbClr val="333333"/>
                </a:solidFill>
              </a:defRPr>
            </a:lvl1pPr>
            <a:lvl2pPr marL="457200" indent="0">
              <a:buNone/>
              <a:defRPr>
                <a:solidFill>
                  <a:srgbClr val="333333"/>
                </a:solidFill>
              </a:defRPr>
            </a:lvl2pPr>
            <a:lvl3pPr marL="914400" indent="0">
              <a:buNone/>
              <a:defRPr>
                <a:solidFill>
                  <a:srgbClr val="333333"/>
                </a:solidFill>
              </a:defRPr>
            </a:lvl3pPr>
            <a:lvl4pPr marL="1371600" indent="0">
              <a:buNone/>
              <a:defRPr>
                <a:solidFill>
                  <a:srgbClr val="333333"/>
                </a:solidFill>
              </a:defRPr>
            </a:lvl4pPr>
            <a:lvl5pPr marL="1828800" indent="0">
              <a:buNone/>
              <a:defRPr>
                <a:solidFill>
                  <a:srgbClr val="333333"/>
                </a:solidFill>
              </a:defRPr>
            </a:lvl5pPr>
          </a:lstStyle>
          <a:p>
            <a:pPr lvl="0"/>
            <a:r>
              <a:rPr lang="lv-LV" dirty="0"/>
              <a:t>Teksta lauks</a:t>
            </a:r>
          </a:p>
        </p:txBody>
      </p:sp>
      <p:sp>
        <p:nvSpPr>
          <p:cNvPr id="6" name="Datuma vietturis 5"/>
          <p:cNvSpPr>
            <a:spLocks noGrp="1"/>
          </p:cNvSpPr>
          <p:nvPr>
            <p:ph type="dt" sz="half" idx="10"/>
          </p:nvPr>
        </p:nvSpPr>
        <p:spPr/>
        <p:txBody>
          <a:bodyPr/>
          <a:lstStyle/>
          <a:p>
            <a:fld id="{5B88EDC9-CD6A-4251-8C29-86E2890A2EF2}" type="datetime1">
              <a:rPr lang="lv-LV" smtClean="0"/>
              <a:t>12.06.2019</a:t>
            </a:fld>
            <a:endParaRPr lang="lv-LV" dirty="0"/>
          </a:p>
        </p:txBody>
      </p:sp>
      <p:sp>
        <p:nvSpPr>
          <p:cNvPr id="8" name="Kājenes vietturis 7"/>
          <p:cNvSpPr>
            <a:spLocks noGrp="1"/>
          </p:cNvSpPr>
          <p:nvPr>
            <p:ph type="ftr" sz="quarter" idx="11"/>
          </p:nvPr>
        </p:nvSpPr>
        <p:spPr/>
        <p:txBody>
          <a:bodyPr/>
          <a:lstStyle/>
          <a:p>
            <a:endParaRPr lang="lv-LV" dirty="0"/>
          </a:p>
        </p:txBody>
      </p:sp>
      <p:sp>
        <p:nvSpPr>
          <p:cNvPr id="9" name="Slaida numura vietturis 8"/>
          <p:cNvSpPr>
            <a:spLocks noGrp="1"/>
          </p:cNvSpPr>
          <p:nvPr>
            <p:ph type="sldNum" sz="quarter" idx="12"/>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1815818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ijas slaids">
    <p:spTree>
      <p:nvGrpSpPr>
        <p:cNvPr id="1" name=""/>
        <p:cNvGrpSpPr/>
        <p:nvPr/>
      </p:nvGrpSpPr>
      <p:grpSpPr>
        <a:xfrm>
          <a:off x="0" y="0"/>
          <a:ext cx="0" cy="0"/>
          <a:chOff x="0" y="0"/>
          <a:chExt cx="0" cy="0"/>
        </a:xfrm>
      </p:grpSpPr>
      <p:sp>
        <p:nvSpPr>
          <p:cNvPr id="3" name="Vienādsānu trīsstūris 2"/>
          <p:cNvSpPr/>
          <p:nvPr userDrawn="1"/>
        </p:nvSpPr>
        <p:spPr>
          <a:xfrm>
            <a:off x="3224080" y="332656"/>
            <a:ext cx="3035787" cy="2617058"/>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sz="2000" b="1" dirty="0">
                <a:solidFill>
                  <a:srgbClr val="FFC54B"/>
                </a:solidFill>
                <a:latin typeface="+mj-lt"/>
                <a:cs typeface="Arial" panose="020B0604020202020204" pitchFamily="34" charset="0"/>
              </a:rPr>
              <a:t>VĒRTĪBAS</a:t>
            </a:r>
          </a:p>
        </p:txBody>
      </p:sp>
      <p:sp>
        <p:nvSpPr>
          <p:cNvPr id="4" name="Vienādsānu trīsstūris 3"/>
          <p:cNvSpPr/>
          <p:nvPr userDrawn="1"/>
        </p:nvSpPr>
        <p:spPr>
          <a:xfrm>
            <a:off x="4560548" y="2622377"/>
            <a:ext cx="3035787" cy="2617058"/>
          </a:xfrm>
          <a:prstGeom prst="triangle">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204C72"/>
                </a:solidFill>
                <a:latin typeface="+mj-lt"/>
                <a:cs typeface="Arial" panose="020B0604020202020204" pitchFamily="34" charset="0"/>
              </a:rPr>
              <a:t>VĪZIJA</a:t>
            </a:r>
            <a:endParaRPr lang="lv-LV" sz="2400" b="1" dirty="0">
              <a:solidFill>
                <a:srgbClr val="204C72"/>
              </a:solidFill>
              <a:latin typeface="+mj-lt"/>
              <a:cs typeface="Arial" panose="020B0604020202020204" pitchFamily="34" charset="0"/>
            </a:endParaRPr>
          </a:p>
        </p:txBody>
      </p:sp>
      <p:sp>
        <p:nvSpPr>
          <p:cNvPr id="5" name="Vienādsānu trīsstūris 4"/>
          <p:cNvSpPr/>
          <p:nvPr userDrawn="1"/>
        </p:nvSpPr>
        <p:spPr>
          <a:xfrm>
            <a:off x="1896387" y="2622377"/>
            <a:ext cx="3035787" cy="2617058"/>
          </a:xfrm>
          <a:prstGeom prst="triangle">
            <a:avLst/>
          </a:prstGeom>
          <a:solidFill>
            <a:srgbClr val="7FD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rgbClr val="204C72"/>
                </a:solidFill>
                <a:latin typeface="+mj-lt"/>
                <a:cs typeface="Arial" panose="020B0604020202020204" pitchFamily="34" charset="0"/>
              </a:rPr>
              <a:t>MISIJA</a:t>
            </a:r>
            <a:endParaRPr lang="lv-LV" sz="2400" b="1" dirty="0">
              <a:solidFill>
                <a:srgbClr val="204C72"/>
              </a:solidFill>
              <a:latin typeface="+mj-lt"/>
              <a:cs typeface="Arial" panose="020B0604020202020204" pitchFamily="34" charset="0"/>
            </a:endParaRPr>
          </a:p>
        </p:txBody>
      </p:sp>
      <p:cxnSp>
        <p:nvCxnSpPr>
          <p:cNvPr id="11" name="Leņķveida savienotājs 10"/>
          <p:cNvCxnSpPr/>
          <p:nvPr userDrawn="1"/>
        </p:nvCxnSpPr>
        <p:spPr>
          <a:xfrm rot="10800000">
            <a:off x="458388" y="404666"/>
            <a:ext cx="2664812" cy="2545049"/>
          </a:xfrm>
          <a:prstGeom prst="bentConnector3">
            <a:avLst>
              <a:gd name="adj1" fmla="val -121"/>
            </a:avLst>
          </a:prstGeom>
          <a:ln>
            <a:solidFill>
              <a:srgbClr val="7FD2F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79511" y="548681"/>
            <a:ext cx="2736305" cy="3416320"/>
          </a:xfrm>
          <a:prstGeom prst="rect">
            <a:avLst/>
          </a:prstGeom>
          <a:noFill/>
        </p:spPr>
        <p:txBody>
          <a:bodyPr wrap="square" rtlCol="0">
            <a:spAutoFit/>
          </a:bodyPr>
          <a:lstStyle/>
          <a:p>
            <a:r>
              <a:rPr lang="lv-LV" b="1" dirty="0">
                <a:solidFill>
                  <a:srgbClr val="204C72"/>
                </a:solidFill>
                <a:latin typeface="+mj-lt"/>
                <a:cs typeface="Arial" panose="020B0604020202020204" pitchFamily="34" charset="0"/>
              </a:rPr>
              <a:t>Sekmēt:</a:t>
            </a:r>
          </a:p>
          <a:p>
            <a:pPr marL="285750" indent="-285750">
              <a:buFont typeface="Arial" panose="020B0604020202020204" pitchFamily="34" charset="0"/>
              <a:buChar char="•"/>
            </a:pPr>
            <a:r>
              <a:rPr lang="lv-LV" i="1" dirty="0">
                <a:solidFill>
                  <a:srgbClr val="666666"/>
                </a:solidFill>
                <a:latin typeface="+mj-lt"/>
                <a:cs typeface="Arial" panose="020B0604020202020204" pitchFamily="34" charset="0"/>
              </a:rPr>
              <a:t>Efektīvu un likumīgu nodokļu maksātāju naudas izlietojumu;</a:t>
            </a:r>
          </a:p>
          <a:p>
            <a:pPr marL="285750" indent="-285750">
              <a:buFont typeface="Arial" panose="020B0604020202020204" pitchFamily="34" charset="0"/>
              <a:buChar char="•"/>
            </a:pPr>
            <a:r>
              <a:rPr lang="lv-LV" i="1" dirty="0">
                <a:solidFill>
                  <a:srgbClr val="666666"/>
                </a:solidFill>
                <a:latin typeface="+mj-lt"/>
                <a:cs typeface="Arial" panose="020B0604020202020204" pitchFamily="34" charset="0"/>
              </a:rPr>
              <a:t>Finanšu pārvaldības attīstību un atbildību par izlietotajiem līdzekļiem</a:t>
            </a:r>
          </a:p>
          <a:p>
            <a:pPr marL="285750" indent="-285750">
              <a:buFont typeface="Arial" panose="020B0604020202020204" pitchFamily="34" charset="0"/>
              <a:buChar char="•"/>
            </a:pPr>
            <a:r>
              <a:rPr lang="lv-LV" i="1" dirty="0">
                <a:solidFill>
                  <a:srgbClr val="666666"/>
                </a:solidFill>
                <a:latin typeface="+mj-lt"/>
                <a:cs typeface="Arial" panose="020B0604020202020204" pitchFamily="34" charset="0"/>
              </a:rPr>
              <a:t>Godīgu un caurskatāmu lēmumu pieņemšanas procesu publiskajā sektorā</a:t>
            </a:r>
          </a:p>
        </p:txBody>
      </p:sp>
      <p:cxnSp>
        <p:nvCxnSpPr>
          <p:cNvPr id="13" name="Leņķveida savienotājs 12"/>
          <p:cNvCxnSpPr/>
          <p:nvPr userDrawn="1"/>
        </p:nvCxnSpPr>
        <p:spPr>
          <a:xfrm flipV="1">
            <a:off x="683568" y="5411317"/>
            <a:ext cx="5269284" cy="76262"/>
          </a:xfrm>
          <a:prstGeom prst="bentConnector3">
            <a:avLst>
              <a:gd name="adj1" fmla="val 19"/>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58388" y="5517232"/>
            <a:ext cx="6580361" cy="923330"/>
          </a:xfrm>
          <a:prstGeom prst="rect">
            <a:avLst/>
          </a:prstGeom>
          <a:noFill/>
        </p:spPr>
        <p:txBody>
          <a:bodyPr wrap="square" rtlCol="0">
            <a:spAutoFit/>
          </a:bodyPr>
          <a:lstStyle/>
          <a:p>
            <a:r>
              <a:rPr lang="lv-LV" b="1" dirty="0">
                <a:solidFill>
                  <a:srgbClr val="204C72"/>
                </a:solidFill>
                <a:latin typeface="+mj-lt"/>
                <a:cs typeface="Arial" panose="020B0604020202020204" pitchFamily="34" charset="0"/>
              </a:rPr>
              <a:t>Valsts kontrole </a:t>
            </a:r>
            <a:r>
              <a:rPr lang="lv-LV" i="1" dirty="0">
                <a:solidFill>
                  <a:srgbClr val="666666"/>
                </a:solidFill>
                <a:latin typeface="+mj-lt"/>
                <a:cs typeface="Arial" panose="020B0604020202020204" pitchFamily="34" charset="0"/>
              </a:rPr>
              <a:t>veicina finanšu līdzekļu efektīvu izmantošanu, panākot to ekonomiju un uz konkrētu rezultātu sasniegšanu vērstu valsts pārvaldes darbību</a:t>
            </a:r>
          </a:p>
        </p:txBody>
      </p:sp>
      <p:cxnSp>
        <p:nvCxnSpPr>
          <p:cNvPr id="15" name="Leņķveida savienotājs 14"/>
          <p:cNvCxnSpPr/>
          <p:nvPr userDrawn="1"/>
        </p:nvCxnSpPr>
        <p:spPr>
          <a:xfrm flipV="1">
            <a:off x="5724128" y="404664"/>
            <a:ext cx="1872208" cy="1224137"/>
          </a:xfrm>
          <a:prstGeom prst="bentConnector3">
            <a:avLst>
              <a:gd name="adj1" fmla="val -198"/>
            </a:avLst>
          </a:prstGeom>
          <a:ln>
            <a:solidFill>
              <a:srgbClr val="204C72"/>
            </a:solidFill>
          </a:ln>
        </p:spPr>
        <p:style>
          <a:lnRef idx="1">
            <a:schemeClr val="accent1"/>
          </a:lnRef>
          <a:fillRef idx="0">
            <a:schemeClr val="accent1"/>
          </a:fillRef>
          <a:effectRef idx="0">
            <a:schemeClr val="accent1"/>
          </a:effectRef>
          <a:fontRef idx="minor">
            <a:schemeClr val="tx1"/>
          </a:fontRef>
        </p:style>
      </p:cxnSp>
      <p:sp>
        <p:nvSpPr>
          <p:cNvPr id="16" name="Taisnstūris 15"/>
          <p:cNvSpPr/>
          <p:nvPr userDrawn="1"/>
        </p:nvSpPr>
        <p:spPr>
          <a:xfrm>
            <a:off x="6851664" y="548681"/>
            <a:ext cx="2548093" cy="1477328"/>
          </a:xfrm>
          <a:prstGeom prst="rect">
            <a:avLst/>
          </a:prstGeom>
        </p:spPr>
        <p:txBody>
          <a:bodyPr wrap="square">
            <a:spAutoFit/>
          </a:bodyPr>
          <a:lstStyle/>
          <a:p>
            <a:r>
              <a:rPr lang="lv-LV" sz="2400" i="1" dirty="0">
                <a:solidFill>
                  <a:srgbClr val="666666"/>
                </a:solidFill>
                <a:latin typeface="+mj-lt"/>
                <a:cs typeface="Arial" panose="020B0604020202020204" pitchFamily="34" charset="0"/>
              </a:rPr>
              <a:t>Atklātība.</a:t>
            </a:r>
          </a:p>
          <a:p>
            <a:r>
              <a:rPr lang="lv-LV" sz="2400" i="1" dirty="0">
                <a:solidFill>
                  <a:srgbClr val="666666"/>
                </a:solidFill>
                <a:latin typeface="+mj-lt"/>
                <a:cs typeface="Arial" panose="020B0604020202020204" pitchFamily="34" charset="0"/>
              </a:rPr>
              <a:t>Atbildība.</a:t>
            </a:r>
          </a:p>
          <a:p>
            <a:r>
              <a:rPr lang="lv-LV" sz="2400" i="1" dirty="0">
                <a:solidFill>
                  <a:srgbClr val="666666"/>
                </a:solidFill>
                <a:latin typeface="+mj-lt"/>
                <a:cs typeface="Arial" panose="020B0604020202020204" pitchFamily="34" charset="0"/>
              </a:rPr>
              <a:t>Attīstība.</a:t>
            </a:r>
          </a:p>
          <a:p>
            <a:endParaRPr lang="lv-LV" dirty="0">
              <a:latin typeface="+mj-lt"/>
            </a:endParaRPr>
          </a:p>
        </p:txBody>
      </p:sp>
      <p:sp>
        <p:nvSpPr>
          <p:cNvPr id="2" name="Datuma vietturis 1"/>
          <p:cNvSpPr>
            <a:spLocks noGrp="1"/>
          </p:cNvSpPr>
          <p:nvPr>
            <p:ph type="dt" sz="half" idx="10"/>
          </p:nvPr>
        </p:nvSpPr>
        <p:spPr/>
        <p:txBody>
          <a:bodyPr/>
          <a:lstStyle>
            <a:lvl1pPr>
              <a:defRPr>
                <a:latin typeface="+mj-lt"/>
              </a:defRPr>
            </a:lvl1pPr>
          </a:lstStyle>
          <a:p>
            <a:fld id="{682C2FFC-550A-47D2-9306-EE0CD19B524B}" type="datetime1">
              <a:rPr lang="lv-LV" smtClean="0"/>
              <a:pPr/>
              <a:t>12.06.2019</a:t>
            </a:fld>
            <a:endParaRPr lang="lv-LV" dirty="0"/>
          </a:p>
        </p:txBody>
      </p:sp>
      <p:sp>
        <p:nvSpPr>
          <p:cNvPr id="6" name="Kājenes vietturis 5"/>
          <p:cNvSpPr>
            <a:spLocks noGrp="1"/>
          </p:cNvSpPr>
          <p:nvPr>
            <p:ph type="ftr" sz="quarter" idx="11"/>
          </p:nvPr>
        </p:nvSpPr>
        <p:spPr/>
        <p:txBody>
          <a:bodyPr/>
          <a:lstStyle>
            <a:lvl1pPr>
              <a:defRPr>
                <a:latin typeface="+mj-lt"/>
              </a:defRPr>
            </a:lvl1pPr>
          </a:lstStyle>
          <a:p>
            <a:endParaRPr lang="lv-LV" dirty="0"/>
          </a:p>
        </p:txBody>
      </p:sp>
      <p:sp>
        <p:nvSpPr>
          <p:cNvPr id="7" name="Slaida numura vietturis 6"/>
          <p:cNvSpPr>
            <a:spLocks noGrp="1"/>
          </p:cNvSpPr>
          <p:nvPr>
            <p:ph type="sldNum" sz="quarter" idx="12"/>
          </p:nvPr>
        </p:nvSpPr>
        <p:spPr/>
        <p:txBody>
          <a:bodyPr/>
          <a:lstStyle>
            <a:lvl1pPr>
              <a:defRPr>
                <a:latin typeface="+mj-lt"/>
              </a:defRPr>
            </a:lvl1p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222518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mšs fons_nodaļas nosaukums">
    <p:spTree>
      <p:nvGrpSpPr>
        <p:cNvPr id="1" name=""/>
        <p:cNvGrpSpPr/>
        <p:nvPr/>
      </p:nvGrpSpPr>
      <p:grpSpPr>
        <a:xfrm>
          <a:off x="0" y="0"/>
          <a:ext cx="0" cy="0"/>
          <a:chOff x="0" y="0"/>
          <a:chExt cx="0" cy="0"/>
        </a:xfrm>
      </p:grpSpPr>
      <p:sp>
        <p:nvSpPr>
          <p:cNvPr id="3" name="Virsraksts 1"/>
          <p:cNvSpPr>
            <a:spLocks noGrp="1"/>
          </p:cNvSpPr>
          <p:nvPr>
            <p:ph type="title" hasCustomPrompt="1"/>
          </p:nvPr>
        </p:nvSpPr>
        <p:spPr>
          <a:xfrm>
            <a:off x="467544" y="4293096"/>
            <a:ext cx="8229600" cy="1935088"/>
          </a:xfrm>
          <a:prstGeom prst="rect">
            <a:avLst/>
          </a:prstGeom>
        </p:spPr>
        <p:txBody>
          <a:bodyPr>
            <a:normAutofit fontScale="90000"/>
          </a:bodyPr>
          <a:lstStyle>
            <a:lvl1pPr algn="l">
              <a:defRPr cap="all" baseline="0"/>
            </a:lvl1pPr>
          </a:lstStyle>
          <a:p>
            <a:pPr algn="l">
              <a:buClr>
                <a:srgbClr val="FFC54B"/>
              </a:buClr>
            </a:pPr>
            <a:r>
              <a:rPr lang="lv-LV" b="1" cap="all" dirty="0">
                <a:solidFill>
                  <a:schemeClr val="bg1"/>
                </a:solidFill>
              </a:rPr>
              <a:t>Prezentācijas nodaļas nosaukums </a:t>
            </a:r>
          </a:p>
        </p:txBody>
      </p:sp>
      <p:sp>
        <p:nvSpPr>
          <p:cNvPr id="4" name="L forma 3"/>
          <p:cNvSpPr/>
          <p:nvPr userDrawn="1"/>
        </p:nvSpPr>
        <p:spPr>
          <a:xfrm rot="13500000">
            <a:off x="439579" y="3161000"/>
            <a:ext cx="792088" cy="792088"/>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96323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lvl1pPr>
              <a:defRPr>
                <a:solidFill>
                  <a:srgbClr val="3D87C7"/>
                </a:solidFill>
              </a:defRPr>
            </a:lvl1pPr>
          </a:lstStyle>
          <a:p>
            <a:r>
              <a:rPr lang="lv-LV" dirty="0"/>
              <a:t>Rediģēt šablona virsraksta stilu</a:t>
            </a:r>
          </a:p>
        </p:txBody>
      </p:sp>
      <p:sp>
        <p:nvSpPr>
          <p:cNvPr id="3" name="Apakšvirsraksts 2"/>
          <p:cNvSpPr>
            <a:spLocks noGrp="1"/>
          </p:cNvSpPr>
          <p:nvPr>
            <p:ph type="subTitle" idx="1"/>
          </p:nvPr>
        </p:nvSpPr>
        <p:spPr>
          <a:xfrm>
            <a:off x="683568" y="3717032"/>
            <a:ext cx="6400800" cy="1752600"/>
          </a:xfrm>
        </p:spPr>
        <p:txBody>
          <a:bodyPr/>
          <a:lstStyle>
            <a:lvl1pPr marL="0" indent="0" algn="ctr">
              <a:buNone/>
              <a:defRPr i="1">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a:t>Rediģēt šablona apakšvirsraksta stilu</a:t>
            </a:r>
          </a:p>
        </p:txBody>
      </p:sp>
      <p:sp>
        <p:nvSpPr>
          <p:cNvPr id="4" name="Datuma vietturis 3"/>
          <p:cNvSpPr>
            <a:spLocks noGrp="1"/>
          </p:cNvSpPr>
          <p:nvPr>
            <p:ph type="dt" sz="half" idx="10"/>
          </p:nvPr>
        </p:nvSpPr>
        <p:spPr/>
        <p:txBody>
          <a:bodyPr/>
          <a:lstStyle>
            <a:lvl1pPr>
              <a:defRPr>
                <a:solidFill>
                  <a:srgbClr val="204C72"/>
                </a:solidFill>
              </a:defRPr>
            </a:lvl1pPr>
          </a:lstStyle>
          <a:p>
            <a:fld id="{333884EF-F6DC-4E33-8F64-1F0AB0084B48}" type="datetime1">
              <a:rPr lang="lv-LV" smtClean="0"/>
              <a:t>12.06.2019</a:t>
            </a:fld>
            <a:endParaRPr lang="lv-LV" dirty="0"/>
          </a:p>
        </p:txBody>
      </p:sp>
      <p:sp>
        <p:nvSpPr>
          <p:cNvPr id="5" name="Kājenes vietturis 4"/>
          <p:cNvSpPr>
            <a:spLocks noGrp="1"/>
          </p:cNvSpPr>
          <p:nvPr>
            <p:ph type="ftr" sz="quarter" idx="11"/>
          </p:nvPr>
        </p:nvSpPr>
        <p:spPr/>
        <p:txBody>
          <a:bodyPr/>
          <a:lstStyle>
            <a:lvl1pPr>
              <a:defRPr>
                <a:solidFill>
                  <a:srgbClr val="204C72"/>
                </a:solidFill>
              </a:defRPr>
            </a:lvl1pPr>
          </a:lstStyle>
          <a:p>
            <a:endParaRPr lang="lv-LV" dirty="0"/>
          </a:p>
        </p:txBody>
      </p:sp>
      <p:sp>
        <p:nvSpPr>
          <p:cNvPr id="6" name="Slaida numura vietturis 5"/>
          <p:cNvSpPr>
            <a:spLocks noGrp="1"/>
          </p:cNvSpPr>
          <p:nvPr>
            <p:ph type="sldNum" sz="quarter" idx="12"/>
          </p:nvPr>
        </p:nvSpPr>
        <p:spPr/>
        <p:txBody>
          <a:bodyPr/>
          <a:lstStyle>
            <a:lvl1pPr>
              <a:defRPr>
                <a:solidFill>
                  <a:srgbClr val="204C72"/>
                </a:solidFill>
              </a:defRPr>
            </a:lvl1p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93252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a:t>Rediģēt šablona virsraksta stilu</a:t>
            </a:r>
          </a:p>
        </p:txBody>
      </p:sp>
      <p:sp>
        <p:nvSpPr>
          <p:cNvPr id="3" name="Satura vietturis 2"/>
          <p:cNvSpPr>
            <a:spLocks noGrp="1"/>
          </p:cNvSpPr>
          <p:nvPr>
            <p:ph idx="1"/>
          </p:nvPr>
        </p:nvSpPr>
        <p:spPr/>
        <p:txBody>
          <a:bodyPr/>
          <a:lstStyle>
            <a:lvl1pPr>
              <a:defRPr>
                <a:solidFill>
                  <a:srgbClr val="3D87C7"/>
                </a:solidFill>
              </a:defRPr>
            </a:lvl1pPr>
            <a:lvl2pPr>
              <a:defRPr>
                <a:solidFill>
                  <a:srgbClr val="3D87C7"/>
                </a:solidFill>
              </a:defRPr>
            </a:lvl2pPr>
            <a:lvl3pPr>
              <a:defRPr>
                <a:solidFill>
                  <a:srgbClr val="3D87C7"/>
                </a:solidFill>
              </a:defRPr>
            </a:lvl3pPr>
            <a:lvl4pPr>
              <a:defRPr>
                <a:solidFill>
                  <a:srgbClr val="3D87C7"/>
                </a:solidFill>
              </a:defRPr>
            </a:lvl4pPr>
            <a:lvl5pPr>
              <a:defRPr>
                <a:solidFill>
                  <a:srgbClr val="3D87C7"/>
                </a:solidFill>
              </a:defRPr>
            </a:lvl5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p:cNvSpPr>
            <a:spLocks noGrp="1"/>
          </p:cNvSpPr>
          <p:nvPr>
            <p:ph type="dt" sz="half" idx="10"/>
          </p:nvPr>
        </p:nvSpPr>
        <p:spPr/>
        <p:txBody>
          <a:bodyPr/>
          <a:lstStyle/>
          <a:p>
            <a:fld id="{BE60C08B-1923-4169-983B-0056E0F5AECE}" type="datetime1">
              <a:rPr lang="lv-LV" smtClean="0"/>
              <a:t>12.06.2019</a:t>
            </a:fld>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376034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a:t>Rediģēt šablona virsraksta stilu</a:t>
            </a:r>
          </a:p>
        </p:txBody>
      </p:sp>
      <p:sp>
        <p:nvSpPr>
          <p:cNvPr id="3" name="Satura vietturis 2"/>
          <p:cNvSpPr>
            <a:spLocks noGrp="1"/>
          </p:cNvSpPr>
          <p:nvPr>
            <p:ph sz="half" idx="1"/>
          </p:nvPr>
        </p:nvSpPr>
        <p:spPr>
          <a:xfrm>
            <a:off x="457200" y="1600200"/>
            <a:ext cx="4038600" cy="4525963"/>
          </a:xfrm>
        </p:spPr>
        <p:txBody>
          <a:bodyPr/>
          <a:lstStyle>
            <a:lvl1pPr>
              <a:defRPr sz="2800">
                <a:solidFill>
                  <a:srgbClr val="3D87C7"/>
                </a:solidFill>
              </a:defRPr>
            </a:lvl1pPr>
            <a:lvl2pPr>
              <a:defRPr sz="2400">
                <a:solidFill>
                  <a:srgbClr val="3D87C7"/>
                </a:solidFill>
              </a:defRPr>
            </a:lvl2pPr>
            <a:lvl3pPr>
              <a:defRPr sz="2000">
                <a:solidFill>
                  <a:srgbClr val="3D87C7"/>
                </a:solidFill>
              </a:defRPr>
            </a:lvl3pPr>
            <a:lvl4pPr>
              <a:defRPr sz="1800">
                <a:solidFill>
                  <a:srgbClr val="3D87C7"/>
                </a:solidFill>
              </a:defRPr>
            </a:lvl4pPr>
            <a:lvl5pPr>
              <a:defRPr sz="1800">
                <a:solidFill>
                  <a:srgbClr val="3D87C7"/>
                </a:solidFill>
              </a:defRPr>
            </a:lvl5pPr>
            <a:lvl6pPr>
              <a:defRPr sz="1800"/>
            </a:lvl6pPr>
            <a:lvl7pPr>
              <a:defRPr sz="1800"/>
            </a:lvl7pPr>
            <a:lvl8pPr>
              <a:defRPr sz="1800"/>
            </a:lvl8pPr>
            <a:lvl9pPr>
              <a:defRPr sz="1800"/>
            </a:lvl9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Satura vietturis 3"/>
          <p:cNvSpPr>
            <a:spLocks noGrp="1"/>
          </p:cNvSpPr>
          <p:nvPr>
            <p:ph sz="half" idx="2"/>
          </p:nvPr>
        </p:nvSpPr>
        <p:spPr>
          <a:xfrm>
            <a:off x="4648200" y="1600200"/>
            <a:ext cx="4038600" cy="4525963"/>
          </a:xfrm>
        </p:spPr>
        <p:txBody>
          <a:bodyPr/>
          <a:lstStyle>
            <a:lvl1pPr>
              <a:defRPr sz="2800">
                <a:solidFill>
                  <a:srgbClr val="3D87C7"/>
                </a:solidFill>
              </a:defRPr>
            </a:lvl1pPr>
            <a:lvl2pPr>
              <a:defRPr sz="2400">
                <a:solidFill>
                  <a:srgbClr val="3D87C7"/>
                </a:solidFill>
              </a:defRPr>
            </a:lvl2pPr>
            <a:lvl3pPr>
              <a:defRPr sz="2000">
                <a:solidFill>
                  <a:srgbClr val="3D87C7"/>
                </a:solidFill>
              </a:defRPr>
            </a:lvl3pPr>
            <a:lvl4pPr>
              <a:defRPr sz="1800">
                <a:solidFill>
                  <a:srgbClr val="3D87C7"/>
                </a:solidFill>
              </a:defRPr>
            </a:lvl4pPr>
            <a:lvl5pPr>
              <a:defRPr sz="1800">
                <a:solidFill>
                  <a:srgbClr val="3D87C7"/>
                </a:solidFill>
              </a:defRPr>
            </a:lvl5pPr>
            <a:lvl6pPr>
              <a:defRPr sz="1800"/>
            </a:lvl6pPr>
            <a:lvl7pPr>
              <a:defRPr sz="1800"/>
            </a:lvl7pPr>
            <a:lvl8pPr>
              <a:defRPr sz="1800"/>
            </a:lvl8pPr>
            <a:lvl9pPr>
              <a:defRPr sz="1800"/>
            </a:lvl9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5" name="Datuma vietturis 4"/>
          <p:cNvSpPr>
            <a:spLocks noGrp="1"/>
          </p:cNvSpPr>
          <p:nvPr>
            <p:ph type="dt" sz="half" idx="10"/>
          </p:nvPr>
        </p:nvSpPr>
        <p:spPr/>
        <p:txBody>
          <a:bodyPr/>
          <a:lstStyle/>
          <a:p>
            <a:fld id="{E7290237-A681-48BD-B76B-3F01E57548D8}" type="datetime1">
              <a:rPr lang="lv-LV" smtClean="0"/>
              <a:t>12.06.2019</a:t>
            </a:fld>
            <a:endParaRPr lang="lv-LV" dirty="0"/>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410718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a:t>Rediģēt šablona virsraksta stilu</a:t>
            </a:r>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solidFill>
                  <a:srgbClr val="3D87C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solidFill>
                  <a:srgbClr val="3D87C7"/>
                </a:solidFill>
              </a:defRPr>
            </a:lvl1pPr>
            <a:lvl2pPr>
              <a:defRPr sz="2000">
                <a:solidFill>
                  <a:srgbClr val="3D87C7"/>
                </a:solidFill>
              </a:defRPr>
            </a:lvl2pPr>
            <a:lvl3pPr>
              <a:defRPr sz="1800">
                <a:solidFill>
                  <a:srgbClr val="3D87C7"/>
                </a:solidFill>
              </a:defRPr>
            </a:lvl3pPr>
            <a:lvl4pPr>
              <a:defRPr sz="1600">
                <a:solidFill>
                  <a:srgbClr val="3D87C7"/>
                </a:solidFill>
              </a:defRPr>
            </a:lvl4pPr>
            <a:lvl5pPr>
              <a:defRPr sz="1600">
                <a:solidFill>
                  <a:srgbClr val="3D87C7"/>
                </a:solidFill>
              </a:defRPr>
            </a:lvl5pPr>
            <a:lvl6pPr>
              <a:defRPr sz="1600"/>
            </a:lvl6pPr>
            <a:lvl7pPr>
              <a:defRPr sz="1600"/>
            </a:lvl7pPr>
            <a:lvl8pPr>
              <a:defRPr sz="1600"/>
            </a:lvl8pPr>
            <a:lvl9pPr>
              <a:defRPr sz="1600"/>
            </a:lvl9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solidFill>
                  <a:srgbClr val="3D87C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solidFill>
                  <a:srgbClr val="3D87C7"/>
                </a:solidFill>
              </a:defRPr>
            </a:lvl1pPr>
            <a:lvl2pPr>
              <a:defRPr sz="2000">
                <a:solidFill>
                  <a:srgbClr val="3D87C7"/>
                </a:solidFill>
              </a:defRPr>
            </a:lvl2pPr>
            <a:lvl3pPr>
              <a:defRPr sz="1800">
                <a:solidFill>
                  <a:srgbClr val="3D87C7"/>
                </a:solidFill>
              </a:defRPr>
            </a:lvl3pPr>
            <a:lvl4pPr>
              <a:defRPr sz="1600">
                <a:solidFill>
                  <a:srgbClr val="3D87C7"/>
                </a:solidFill>
              </a:defRPr>
            </a:lvl4pPr>
            <a:lvl5pPr>
              <a:defRPr sz="1600">
                <a:solidFill>
                  <a:srgbClr val="3D87C7"/>
                </a:solidFill>
              </a:defRPr>
            </a:lvl5pPr>
            <a:lvl6pPr>
              <a:defRPr sz="1600"/>
            </a:lvl6pPr>
            <a:lvl7pPr>
              <a:defRPr sz="1600"/>
            </a:lvl7pPr>
            <a:lvl8pPr>
              <a:defRPr sz="1600"/>
            </a:lvl8pPr>
            <a:lvl9pPr>
              <a:defRPr sz="1600"/>
            </a:lvl9p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7" name="Datuma vietturis 6"/>
          <p:cNvSpPr>
            <a:spLocks noGrp="1"/>
          </p:cNvSpPr>
          <p:nvPr>
            <p:ph type="dt" sz="half" idx="10"/>
          </p:nvPr>
        </p:nvSpPr>
        <p:spPr/>
        <p:txBody>
          <a:bodyPr/>
          <a:lstStyle/>
          <a:p>
            <a:fld id="{887774B4-291E-463C-BF61-DC480D1631F9}" type="datetime1">
              <a:rPr lang="lv-LV" smtClean="0"/>
              <a:t>12.06.2019</a:t>
            </a:fld>
            <a:endParaRPr lang="lv-LV" dirty="0"/>
          </a:p>
        </p:txBody>
      </p:sp>
      <p:sp>
        <p:nvSpPr>
          <p:cNvPr id="8" name="Kājenes vietturis 7"/>
          <p:cNvSpPr>
            <a:spLocks noGrp="1"/>
          </p:cNvSpPr>
          <p:nvPr>
            <p:ph type="ftr" sz="quarter" idx="11"/>
          </p:nvPr>
        </p:nvSpPr>
        <p:spPr/>
        <p:txBody>
          <a:bodyPr/>
          <a:lstStyle/>
          <a:p>
            <a:endParaRPr lang="lv-LV" dirty="0"/>
          </a:p>
        </p:txBody>
      </p:sp>
      <p:sp>
        <p:nvSpPr>
          <p:cNvPr id="9" name="Slaida numura vietturis 8"/>
          <p:cNvSpPr>
            <a:spLocks noGrp="1"/>
          </p:cNvSpPr>
          <p:nvPr>
            <p:ph type="sldNum" sz="quarter" idx="12"/>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391363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a:t>Rediģēt šablona virsraksta stilu</a:t>
            </a:r>
          </a:p>
        </p:txBody>
      </p:sp>
      <p:sp>
        <p:nvSpPr>
          <p:cNvPr id="3" name="Datuma vietturis 2"/>
          <p:cNvSpPr>
            <a:spLocks noGrp="1"/>
          </p:cNvSpPr>
          <p:nvPr>
            <p:ph type="dt" sz="half" idx="10"/>
          </p:nvPr>
        </p:nvSpPr>
        <p:spPr/>
        <p:txBody>
          <a:bodyPr/>
          <a:lstStyle/>
          <a:p>
            <a:fld id="{D699E686-E85D-4611-8166-04F1F5587A73}" type="datetime1">
              <a:rPr lang="lv-LV" smtClean="0"/>
              <a:t>12.06.2019</a:t>
            </a:fld>
            <a:endParaRPr lang="lv-LV" dirty="0"/>
          </a:p>
        </p:txBody>
      </p:sp>
      <p:sp>
        <p:nvSpPr>
          <p:cNvPr id="4" name="Kājenes vietturis 3"/>
          <p:cNvSpPr>
            <a:spLocks noGrp="1"/>
          </p:cNvSpPr>
          <p:nvPr>
            <p:ph type="ftr" sz="quarter" idx="11"/>
          </p:nvPr>
        </p:nvSpPr>
        <p:spPr/>
        <p:txBody>
          <a:bodyPr/>
          <a:lstStyle/>
          <a:p>
            <a:endParaRPr lang="lv-LV" dirty="0"/>
          </a:p>
        </p:txBody>
      </p:sp>
      <p:sp>
        <p:nvSpPr>
          <p:cNvPr id="5" name="Slaida numura vietturis 4"/>
          <p:cNvSpPr>
            <a:spLocks noGrp="1"/>
          </p:cNvSpPr>
          <p:nvPr>
            <p:ph type="sldNum" sz="quarter" idx="12"/>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235917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4DEC11AE-6127-4AD2-83E8-23EA6A63A520}" type="datetime1">
              <a:rPr lang="lv-LV" smtClean="0"/>
              <a:t>12.06.2019</a:t>
            </a:fld>
            <a:endParaRPr lang="lv-LV" dirty="0"/>
          </a:p>
        </p:txBody>
      </p:sp>
      <p:sp>
        <p:nvSpPr>
          <p:cNvPr id="3" name="Kājenes vietturis 2"/>
          <p:cNvSpPr>
            <a:spLocks noGrp="1"/>
          </p:cNvSpPr>
          <p:nvPr>
            <p:ph type="ftr" sz="quarter" idx="11"/>
          </p:nvPr>
        </p:nvSpPr>
        <p:spPr/>
        <p:txBody>
          <a:bodyPr/>
          <a:lstStyle/>
          <a:p>
            <a:endParaRPr lang="lv-LV" dirty="0"/>
          </a:p>
        </p:txBody>
      </p:sp>
      <p:sp>
        <p:nvSpPr>
          <p:cNvPr id="4" name="Slaida numura vietturis 3"/>
          <p:cNvSpPr>
            <a:spLocks noGrp="1"/>
          </p:cNvSpPr>
          <p:nvPr>
            <p:ph type="sldNum" sz="quarter" idx="12"/>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151242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ukšs">
    <p:spTree>
      <p:nvGrpSpPr>
        <p:cNvPr id="1" name=""/>
        <p:cNvGrpSpPr/>
        <p:nvPr/>
      </p:nvGrpSpPr>
      <p:grpSpPr>
        <a:xfrm>
          <a:off x="0" y="0"/>
          <a:ext cx="0" cy="0"/>
          <a:chOff x="0" y="0"/>
          <a:chExt cx="0" cy="0"/>
        </a:xfrm>
      </p:grpSpPr>
      <p:sp>
        <p:nvSpPr>
          <p:cNvPr id="4" name="Virsraksts 1"/>
          <p:cNvSpPr>
            <a:spLocks noGrp="1"/>
          </p:cNvSpPr>
          <p:nvPr>
            <p:ph type="title"/>
          </p:nvPr>
        </p:nvSpPr>
        <p:spPr>
          <a:xfrm>
            <a:off x="457200" y="274638"/>
            <a:ext cx="8229600" cy="778098"/>
          </a:xfrm>
        </p:spPr>
        <p:txBody>
          <a:bodyPr/>
          <a:lstStyle>
            <a:lvl1pPr>
              <a:defRPr>
                <a:solidFill>
                  <a:srgbClr val="3D87C7"/>
                </a:solidFill>
                <a:latin typeface="+mj-lt"/>
              </a:defRPr>
            </a:lvl1pPr>
          </a:lstStyle>
          <a:p>
            <a:r>
              <a:rPr lang="lv-LV" dirty="0"/>
              <a:t>Rediģēt šablona virsraksta stilu</a:t>
            </a:r>
          </a:p>
        </p:txBody>
      </p:sp>
      <p:sp>
        <p:nvSpPr>
          <p:cNvPr id="7" name="Satura vietturis 2"/>
          <p:cNvSpPr>
            <a:spLocks noGrp="1"/>
          </p:cNvSpPr>
          <p:nvPr>
            <p:ph sz="half" idx="1" hasCustomPrompt="1"/>
          </p:nvPr>
        </p:nvSpPr>
        <p:spPr>
          <a:xfrm>
            <a:off x="457200" y="2143398"/>
            <a:ext cx="2674640" cy="4065314"/>
          </a:xfrm>
        </p:spPr>
        <p:txBody>
          <a:bodyPr>
            <a:normAutofit/>
          </a:bodyPr>
          <a:lstStyle>
            <a:lvl1pPr marL="0" indent="0">
              <a:buNone/>
              <a:defRPr sz="2000" i="1" baseline="0">
                <a:solidFill>
                  <a:srgbClr val="666666"/>
                </a:solidFill>
                <a:latin typeface="+mj-lt"/>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a:t>Teksta lauks</a:t>
            </a:r>
          </a:p>
          <a:p>
            <a:pPr lvl="0"/>
            <a:endParaRPr lang="lv-LV" dirty="0"/>
          </a:p>
          <a:p>
            <a:pPr lvl="0"/>
            <a:endParaRPr lang="lv-LV" dirty="0"/>
          </a:p>
        </p:txBody>
      </p:sp>
      <p:sp>
        <p:nvSpPr>
          <p:cNvPr id="8" name="Satura vietturis 2"/>
          <p:cNvSpPr>
            <a:spLocks noGrp="1"/>
          </p:cNvSpPr>
          <p:nvPr>
            <p:ph sz="half" idx="10" hasCustomPrompt="1"/>
          </p:nvPr>
        </p:nvSpPr>
        <p:spPr>
          <a:xfrm>
            <a:off x="6084168" y="2171998"/>
            <a:ext cx="2674640" cy="4065314"/>
          </a:xfrm>
        </p:spPr>
        <p:txBody>
          <a:bodyPr>
            <a:normAutofit/>
          </a:bodyPr>
          <a:lstStyle>
            <a:lvl1pPr marL="0" indent="0">
              <a:buNone/>
              <a:defRPr sz="2000" i="1" baseline="0">
                <a:solidFill>
                  <a:srgbClr val="666666"/>
                </a:solidFill>
                <a:latin typeface="+mj-lt"/>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a:t>Teksta lauks</a:t>
            </a:r>
          </a:p>
        </p:txBody>
      </p:sp>
      <p:sp>
        <p:nvSpPr>
          <p:cNvPr id="9" name="Satura vietturis 2"/>
          <p:cNvSpPr>
            <a:spLocks noGrp="1"/>
          </p:cNvSpPr>
          <p:nvPr>
            <p:ph sz="half" idx="11" hasCustomPrompt="1"/>
          </p:nvPr>
        </p:nvSpPr>
        <p:spPr>
          <a:xfrm>
            <a:off x="3275856" y="2171998"/>
            <a:ext cx="2664296" cy="4065314"/>
          </a:xfrm>
        </p:spPr>
        <p:txBody>
          <a:bodyPr>
            <a:normAutofit/>
          </a:bodyPr>
          <a:lstStyle>
            <a:lvl1pPr marL="0" indent="0">
              <a:buNone/>
              <a:defRPr sz="2000" i="1">
                <a:solidFill>
                  <a:srgbClr val="666666"/>
                </a:solidFill>
                <a:latin typeface="+mj-lt"/>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a:t>Teksta lauks</a:t>
            </a:r>
          </a:p>
        </p:txBody>
      </p:sp>
      <p:sp>
        <p:nvSpPr>
          <p:cNvPr id="10" name="Satura vietturis 2"/>
          <p:cNvSpPr>
            <a:spLocks noGrp="1"/>
          </p:cNvSpPr>
          <p:nvPr>
            <p:ph sz="half" idx="12" hasCustomPrompt="1"/>
          </p:nvPr>
        </p:nvSpPr>
        <p:spPr>
          <a:xfrm>
            <a:off x="457200" y="1312168"/>
            <a:ext cx="2674640" cy="656456"/>
          </a:xfrm>
        </p:spPr>
        <p:txBody>
          <a:bodyPr>
            <a:normAutofit/>
          </a:bodyPr>
          <a:lstStyle>
            <a:lvl1pPr marL="0" indent="0">
              <a:buNone/>
              <a:defRPr sz="2000" b="1" i="0" baseline="0">
                <a:solidFill>
                  <a:srgbClr val="3D87C7"/>
                </a:solidFill>
                <a:latin typeface="+mj-lt"/>
                <a:cs typeface="Arial" panose="020B0604020202020204" pitchFamily="34" charset="0"/>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a:t>Teksta lauks</a:t>
            </a:r>
          </a:p>
          <a:p>
            <a:pPr lvl="0"/>
            <a:endParaRPr lang="lv-LV" dirty="0"/>
          </a:p>
          <a:p>
            <a:pPr lvl="0"/>
            <a:endParaRPr lang="lv-LV" dirty="0"/>
          </a:p>
        </p:txBody>
      </p:sp>
      <p:sp>
        <p:nvSpPr>
          <p:cNvPr id="11" name="Satura vietturis 2"/>
          <p:cNvSpPr>
            <a:spLocks noGrp="1"/>
          </p:cNvSpPr>
          <p:nvPr>
            <p:ph sz="half" idx="13" hasCustomPrompt="1"/>
          </p:nvPr>
        </p:nvSpPr>
        <p:spPr>
          <a:xfrm>
            <a:off x="6084168" y="1340768"/>
            <a:ext cx="2674640" cy="656456"/>
          </a:xfrm>
        </p:spPr>
        <p:txBody>
          <a:bodyPr>
            <a:normAutofit/>
          </a:bodyPr>
          <a:lstStyle>
            <a:lvl1pPr marL="0" indent="0">
              <a:buNone/>
              <a:defRPr sz="2000" b="1" i="0" baseline="0">
                <a:solidFill>
                  <a:srgbClr val="3D87C7"/>
                </a:solidFill>
                <a:latin typeface="+mj-lt"/>
                <a:cs typeface="Arial" panose="020B0604020202020204" pitchFamily="34" charset="0"/>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a:t>Teksta lauks</a:t>
            </a:r>
          </a:p>
        </p:txBody>
      </p:sp>
      <p:sp>
        <p:nvSpPr>
          <p:cNvPr id="12" name="Satura vietturis 2"/>
          <p:cNvSpPr>
            <a:spLocks noGrp="1"/>
          </p:cNvSpPr>
          <p:nvPr>
            <p:ph sz="half" idx="14" hasCustomPrompt="1"/>
          </p:nvPr>
        </p:nvSpPr>
        <p:spPr>
          <a:xfrm>
            <a:off x="3275856" y="1340768"/>
            <a:ext cx="2664296" cy="656456"/>
          </a:xfrm>
        </p:spPr>
        <p:txBody>
          <a:bodyPr>
            <a:normAutofit/>
          </a:bodyPr>
          <a:lstStyle>
            <a:lvl1pPr marL="0" indent="0">
              <a:buNone/>
              <a:defRPr sz="2000" b="1" i="0">
                <a:solidFill>
                  <a:srgbClr val="3D87C7"/>
                </a:solidFill>
                <a:latin typeface="+mj-lt"/>
                <a:cs typeface="Arial" panose="020B0604020202020204" pitchFamily="34" charset="0"/>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a:t>Teksta lauks</a:t>
            </a:r>
          </a:p>
        </p:txBody>
      </p:sp>
      <p:sp>
        <p:nvSpPr>
          <p:cNvPr id="2" name="Datuma vietturis 1"/>
          <p:cNvSpPr>
            <a:spLocks noGrp="1"/>
          </p:cNvSpPr>
          <p:nvPr>
            <p:ph type="dt" sz="half" idx="15"/>
          </p:nvPr>
        </p:nvSpPr>
        <p:spPr/>
        <p:txBody>
          <a:bodyPr/>
          <a:lstStyle>
            <a:lvl1pPr>
              <a:defRPr>
                <a:latin typeface="+mj-lt"/>
              </a:defRPr>
            </a:lvl1pPr>
          </a:lstStyle>
          <a:p>
            <a:fld id="{CBE6993D-9A15-46A4-85E8-4F95A0854598}" type="datetime1">
              <a:rPr lang="lv-LV" smtClean="0"/>
              <a:pPr/>
              <a:t>12.06.2019</a:t>
            </a:fld>
            <a:endParaRPr lang="lv-LV" dirty="0"/>
          </a:p>
        </p:txBody>
      </p:sp>
      <p:sp>
        <p:nvSpPr>
          <p:cNvPr id="3" name="Kājenes vietturis 2"/>
          <p:cNvSpPr>
            <a:spLocks noGrp="1"/>
          </p:cNvSpPr>
          <p:nvPr>
            <p:ph type="ftr" sz="quarter" idx="16"/>
          </p:nvPr>
        </p:nvSpPr>
        <p:spPr/>
        <p:txBody>
          <a:bodyPr/>
          <a:lstStyle>
            <a:lvl1pPr>
              <a:defRPr>
                <a:latin typeface="+mj-lt"/>
              </a:defRPr>
            </a:lvl1pPr>
          </a:lstStyle>
          <a:p>
            <a:endParaRPr lang="lv-LV" dirty="0"/>
          </a:p>
        </p:txBody>
      </p:sp>
      <p:sp>
        <p:nvSpPr>
          <p:cNvPr id="5" name="Slaida numura vietturis 4"/>
          <p:cNvSpPr>
            <a:spLocks noGrp="1"/>
          </p:cNvSpPr>
          <p:nvPr>
            <p:ph type="sldNum" sz="quarter" idx="17"/>
          </p:nvPr>
        </p:nvSpPr>
        <p:spPr/>
        <p:txBody>
          <a:bodyPr/>
          <a:lstStyle>
            <a:lvl1pPr>
              <a:defRPr>
                <a:latin typeface="+mj-lt"/>
              </a:defRPr>
            </a:lvl1p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2706767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C72"/>
        </a:solidFill>
        <a:effectLst/>
      </p:bgPr>
    </p:bg>
    <p:spTree>
      <p:nvGrpSpPr>
        <p:cNvPr id="1" name=""/>
        <p:cNvGrpSpPr/>
        <p:nvPr/>
      </p:nvGrpSpPr>
      <p:grpSpPr>
        <a:xfrm>
          <a:off x="0" y="0"/>
          <a:ext cx="0" cy="0"/>
          <a:chOff x="0" y="0"/>
          <a:chExt cx="0" cy="0"/>
        </a:xfrm>
      </p:grpSpPr>
      <p:pic>
        <p:nvPicPr>
          <p:cNvPr id="7" name="Satura vietturis 11"/>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8000" b="90000" l="8200" r="90000">
                        <a14:foregroundMark x1="50000" y1="8200" x2="50000" y2="8200"/>
                        <a14:foregroundMark x1="73000" y1="61400" x2="73000" y2="61400"/>
                        <a14:foregroundMark x1="71600" y1="61200" x2="71600" y2="61200"/>
                        <a14:foregroundMark x1="69200" y1="62200" x2="69200" y2="62200"/>
                        <a14:foregroundMark x1="8200" y1="79400" x2="8200" y2="79400"/>
                        <a14:foregroundMark x1="12600" y1="78200" x2="12600" y2="78200"/>
                        <a14:foregroundMark x1="19400" y1="79600" x2="19400" y2="79600"/>
                        <a14:foregroundMark x1="27400" y1="78000" x2="27400" y2="78000"/>
                        <a14:foregroundMark x1="29400" y1="75200" x2="29400" y2="75200"/>
                        <a14:foregroundMark x1="29800" y1="72800" x2="29800" y2="72800"/>
                        <a14:foregroundMark x1="27200" y1="73000" x2="27200" y2="73000"/>
                        <a14:foregroundMark x1="35200" y1="76800" x2="35200" y2="76800"/>
                        <a14:foregroundMark x1="38000" y1="77400" x2="38000" y2="77400"/>
                        <a14:foregroundMark x1="44400" y1="75600" x2="44400" y2="75600"/>
                        <a14:foregroundMark x1="50400" y1="76800" x2="50400" y2="76800"/>
                        <a14:foregroundMark x1="57800" y1="79600" x2="57800" y2="79600"/>
                        <a14:foregroundMark x1="64000" y1="79600" x2="64000" y2="79600"/>
                        <a14:foregroundMark x1="72000" y1="79600" x2="72000" y2="79600"/>
                        <a14:foregroundMark x1="74400" y1="79200" x2="74400" y2="79200"/>
                        <a14:foregroundMark x1="76400" y1="79200" x2="76400" y2="79200"/>
                        <a14:foregroundMark x1="79200" y1="77400" x2="79200" y2="77400"/>
                        <a14:foregroundMark x1="76800" y1="73600" x2="76800" y2="73600"/>
                        <a14:foregroundMark x1="83800" y1="78000" x2="83800" y2="78000"/>
                        <a14:foregroundMark x1="89400" y1="76600" x2="89400" y2="76600"/>
                        <a14:foregroundMark x1="81800" y1="86400" x2="81800" y2="86400"/>
                        <a14:foregroundMark x1="77400" y1="85600" x2="77400" y2="85600"/>
                        <a14:foregroundMark x1="74000" y1="87000" x2="74000" y2="87000"/>
                        <a14:foregroundMark x1="68600" y1="87600" x2="68600" y2="87600"/>
                        <a14:foregroundMark x1="65200" y1="86600" x2="65200" y2="86600"/>
                        <a14:foregroundMark x1="60600" y1="87000" x2="60600" y2="87000"/>
                        <a14:foregroundMark x1="56200" y1="86600" x2="56200" y2="86600"/>
                        <a14:foregroundMark x1="47800" y1="88800" x2="47800" y2="88800"/>
                        <a14:foregroundMark x1="39200" y1="87600" x2="39200" y2="87600"/>
                        <a14:foregroundMark x1="36200" y1="88200" x2="36200" y2="88200"/>
                        <a14:foregroundMark x1="31800" y1="89000" x2="31800" y2="89000"/>
                        <a14:foregroundMark x1="28600" y1="88600" x2="28600" y2="88600"/>
                        <a14:foregroundMark x1="26600" y1="88200" x2="26600" y2="88200"/>
                        <a14:foregroundMark x1="20600" y1="86600" x2="20600" y2="86600"/>
                      </a14:backgroundRemoval>
                    </a14:imgEffect>
                  </a14:imgLayer>
                </a14:imgProps>
              </a:ext>
              <a:ext uri="{28A0092B-C50C-407E-A947-70E740481C1C}">
                <a14:useLocalDpi xmlns:a14="http://schemas.microsoft.com/office/drawing/2010/main" val="0"/>
              </a:ext>
            </a:extLst>
          </a:blip>
          <a:stretch>
            <a:fillRect/>
          </a:stretch>
        </p:blipFill>
        <p:spPr>
          <a:xfrm>
            <a:off x="309222" y="188640"/>
            <a:ext cx="2174546" cy="2174546"/>
          </a:xfrm>
          <a:prstGeom prst="rect">
            <a:avLst/>
          </a:prstGeom>
        </p:spPr>
      </p:pic>
      <p:sp>
        <p:nvSpPr>
          <p:cNvPr id="2" name="Virsraksta vietturis 1"/>
          <p:cNvSpPr>
            <a:spLocks noGrp="1"/>
          </p:cNvSpPr>
          <p:nvPr>
            <p:ph type="title"/>
          </p:nvPr>
        </p:nvSpPr>
        <p:spPr>
          <a:xfrm>
            <a:off x="2555776" y="274638"/>
            <a:ext cx="6131024" cy="3154362"/>
          </a:xfrm>
          <a:prstGeom prst="rect">
            <a:avLst/>
          </a:prstGeom>
          <a:ln>
            <a:noFill/>
          </a:ln>
        </p:spPr>
        <p:txBody>
          <a:bodyPr vert="horz" lIns="91440" tIns="45720" rIns="91440" bIns="45720" rtlCol="0" anchor="ctr">
            <a:normAutofit/>
          </a:bodyPr>
          <a:lstStyle/>
          <a:p>
            <a:r>
              <a:rPr lang="lv-LV" dirty="0"/>
              <a:t>Prezentācijas nosaukums</a:t>
            </a:r>
          </a:p>
        </p:txBody>
      </p:sp>
      <p:sp>
        <p:nvSpPr>
          <p:cNvPr id="3" name="Teksta vietturis 2"/>
          <p:cNvSpPr>
            <a:spLocks noGrp="1"/>
          </p:cNvSpPr>
          <p:nvPr>
            <p:ph type="body" idx="1"/>
          </p:nvPr>
        </p:nvSpPr>
        <p:spPr>
          <a:xfrm>
            <a:off x="4573061" y="4581128"/>
            <a:ext cx="4114800" cy="1544853"/>
          </a:xfrm>
          <a:prstGeom prst="rect">
            <a:avLst/>
          </a:prstGeom>
          <a:ln>
            <a:noFill/>
          </a:ln>
        </p:spPr>
        <p:txBody>
          <a:bodyPr vert="horz" lIns="91440" tIns="45720" rIns="91440" bIns="45720" rtlCol="0">
            <a:normAutofit/>
          </a:bodyPr>
          <a:lstStyle/>
          <a:p>
            <a:pPr lvl="0"/>
            <a:r>
              <a:rPr lang="lv-LV" dirty="0"/>
              <a:t>Runātāja/autora amats</a:t>
            </a:r>
          </a:p>
          <a:p>
            <a:pPr lvl="0"/>
            <a:r>
              <a:rPr lang="lv-LV" dirty="0"/>
              <a:t>Runātāja/autora vārds, uzvārds/nosaukums</a:t>
            </a:r>
          </a:p>
          <a:p>
            <a:pPr lvl="1"/>
            <a:r>
              <a:rPr lang="lv-LV" b="0" dirty="0"/>
              <a:t>2017. gada 1. janvārī</a:t>
            </a:r>
          </a:p>
          <a:p>
            <a:pPr lvl="1"/>
            <a:endParaRPr lang="lv-LV" dirty="0"/>
          </a:p>
        </p:txBody>
      </p:sp>
      <p:sp>
        <p:nvSpPr>
          <p:cNvPr id="8" name="Teksta vietturis 2"/>
          <p:cNvSpPr txBox="1">
            <a:spLocks/>
          </p:cNvSpPr>
          <p:nvPr/>
        </p:nvSpPr>
        <p:spPr>
          <a:xfrm>
            <a:off x="309222" y="4581128"/>
            <a:ext cx="4046754" cy="1727499"/>
          </a:xfrm>
          <a:prstGeom prst="rect">
            <a:avLst/>
          </a:prstGeom>
          <a:ln>
            <a:noFill/>
          </a:ln>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lv-LV" sz="1800" baseline="0" dirty="0">
                <a:solidFill>
                  <a:schemeClr val="bg1"/>
                </a:solidFill>
                <a:latin typeface="+mj-lt"/>
                <a:ea typeface="Verdana" panose="020B0604030504040204" pitchFamily="34" charset="0"/>
                <a:cs typeface="Verdana" panose="020B0604030504040204" pitchFamily="34" charset="0"/>
              </a:rPr>
              <a:t>Skanstes ielā 50, Rīgā, LV-1013</a:t>
            </a:r>
          </a:p>
          <a:p>
            <a:pPr algn="l"/>
            <a:r>
              <a:rPr lang="lv-LV" sz="1800" baseline="0" dirty="0">
                <a:solidFill>
                  <a:schemeClr val="bg1"/>
                </a:solidFill>
                <a:latin typeface="+mj-lt"/>
                <a:ea typeface="Verdana" panose="020B0604030504040204" pitchFamily="34" charset="0"/>
                <a:cs typeface="Verdana" panose="020B0604030504040204" pitchFamily="34" charset="0"/>
              </a:rPr>
              <a:t>Tālrunis: +371 67017500</a:t>
            </a:r>
          </a:p>
          <a:p>
            <a:pPr algn="l"/>
            <a:r>
              <a:rPr lang="lv-LV" sz="1800" baseline="0" dirty="0">
                <a:solidFill>
                  <a:schemeClr val="bg1"/>
                </a:solidFill>
                <a:latin typeface="+mj-lt"/>
                <a:ea typeface="Verdana" panose="020B0604030504040204" pitchFamily="34" charset="0"/>
                <a:cs typeface="Verdana" panose="020B0604030504040204" pitchFamily="34" charset="0"/>
              </a:rPr>
              <a:t>Fakss: +37167017673</a:t>
            </a:r>
          </a:p>
          <a:p>
            <a:pPr algn="l"/>
            <a:r>
              <a:rPr lang="lv-LV" sz="1800" baseline="0" dirty="0">
                <a:solidFill>
                  <a:schemeClr val="bg1"/>
                </a:solidFill>
                <a:latin typeface="+mj-lt"/>
                <a:ea typeface="Verdana" panose="020B0604030504040204" pitchFamily="34" charset="0"/>
                <a:cs typeface="Verdana" panose="020B0604030504040204" pitchFamily="34" charset="0"/>
              </a:rPr>
              <a:t>E-pasts: lrvk@lrvk.gov.lv</a:t>
            </a:r>
          </a:p>
          <a:p>
            <a:pPr algn="l"/>
            <a:r>
              <a:rPr lang="lv-LV" sz="1800" baseline="0" dirty="0">
                <a:solidFill>
                  <a:schemeClr val="bg1"/>
                </a:solidFill>
                <a:latin typeface="+mj-lt"/>
                <a:ea typeface="Verdana" panose="020B0604030504040204" pitchFamily="34" charset="0"/>
                <a:cs typeface="Verdana" panose="020B0604030504040204" pitchFamily="34" charset="0"/>
              </a:rPr>
              <a:t>Mājas lapa: www.lrvk.gov.lv </a:t>
            </a:r>
          </a:p>
          <a:p>
            <a:pPr algn="l"/>
            <a:r>
              <a:rPr lang="lv-LV" sz="1800" baseline="0" dirty="0">
                <a:solidFill>
                  <a:schemeClr val="bg1"/>
                </a:solidFill>
                <a:latin typeface="+mj-lt"/>
                <a:ea typeface="Verdana" panose="020B0604030504040204" pitchFamily="34" charset="0"/>
                <a:cs typeface="Verdana" panose="020B0604030504040204" pitchFamily="34" charset="0"/>
              </a:rPr>
              <a:t>FB, Twitter: @VKontrole</a:t>
            </a:r>
          </a:p>
          <a:p>
            <a:pPr algn="l"/>
            <a:endParaRPr lang="lv-LV" sz="1800" baseline="0" dirty="0">
              <a:solidFill>
                <a:schemeClr val="bg1"/>
              </a:solidFill>
              <a:latin typeface="+mj-lt"/>
              <a:ea typeface="Verdana" panose="020B0604030504040204" pitchFamily="34" charset="0"/>
              <a:cs typeface="Verdana" panose="020B0604030504040204" pitchFamily="34" charset="0"/>
            </a:endParaRPr>
          </a:p>
          <a:p>
            <a:pPr algn="l"/>
            <a:endParaRPr lang="lv-LV" dirty="0">
              <a:solidFill>
                <a:schemeClr val="bg1"/>
              </a:solidFill>
              <a:latin typeface="+mj-lt"/>
              <a:ea typeface="Verdana" panose="020B0604030504040204" pitchFamily="34" charset="0"/>
              <a:cs typeface="Verdana" panose="020B0604030504040204" pitchFamily="34" charset="0"/>
            </a:endParaRPr>
          </a:p>
        </p:txBody>
      </p:sp>
      <p:grpSp>
        <p:nvGrpSpPr>
          <p:cNvPr id="9" name="Grupa 8"/>
          <p:cNvGrpSpPr/>
          <p:nvPr/>
        </p:nvGrpSpPr>
        <p:grpSpPr>
          <a:xfrm rot="10800000">
            <a:off x="4359" y="6308627"/>
            <a:ext cx="9135995" cy="46432"/>
            <a:chOff x="451" y="-20"/>
            <a:chExt cx="712580" cy="43874"/>
          </a:xfrm>
        </p:grpSpPr>
        <p:sp>
          <p:nvSpPr>
            <p:cNvPr id="10" name="Taisnstūris 9"/>
            <p:cNvSpPr/>
            <p:nvPr/>
          </p:nvSpPr>
          <p:spPr>
            <a:xfrm>
              <a:off x="475431" y="-20"/>
              <a:ext cx="2376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sp>
          <p:nvSpPr>
            <p:cNvPr id="11" name="Taisnstūris 10"/>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sp>
          <p:nvSpPr>
            <p:cNvPr id="12" name="Taisnstūris 11"/>
            <p:cNvSpPr/>
            <p:nvPr/>
          </p:nvSpPr>
          <p:spPr>
            <a:xfrm>
              <a:off x="237941" y="0"/>
              <a:ext cx="237490" cy="43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gr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D6A3197B-665E-44BA-9CC7-C6737E6DC491}" type="datetime1">
              <a:rPr lang="lv-LV" smtClean="0"/>
              <a:t>12.06.2019</a:t>
            </a:fld>
            <a:endParaRPr lang="lv-LV" dirty="0"/>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lv-LV" dirty="0"/>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9604390-C39C-4989-B558-E1CD50A4B905}" type="slidenum">
              <a:rPr lang="lv-LV" smtClean="0"/>
              <a:pPr/>
              <a:t>‹#›</a:t>
            </a:fld>
            <a:endParaRPr lang="lv-LV" dirty="0"/>
          </a:p>
        </p:txBody>
      </p:sp>
    </p:spTree>
    <p:extLst>
      <p:ext uri="{BB962C8B-B14F-4D97-AF65-F5344CB8AC3E}">
        <p14:creationId xmlns:p14="http://schemas.microsoft.com/office/powerpoint/2010/main" val="1403066017"/>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914400" rtl="0" eaLnBrk="1" latinLnBrk="0" hangingPunct="1">
        <a:spcBef>
          <a:spcPct val="0"/>
        </a:spcBef>
        <a:buNone/>
        <a:defRPr sz="4400" i="1" kern="1200">
          <a:solidFill>
            <a:schemeClr val="bg1"/>
          </a:solidFill>
          <a:latin typeface="+mj-lt"/>
          <a:ea typeface="Verdana" panose="020B0604030504040204" pitchFamily="34" charset="0"/>
          <a:cs typeface="Verdana" panose="020B0604030504040204" pitchFamily="34" charset="0"/>
        </a:defRPr>
      </a:lvl1pPr>
    </p:titleStyle>
    <p:bodyStyle>
      <a:lvl1pPr marL="0" indent="0" algn="r" defTabSz="914400" rtl="0" eaLnBrk="1" latinLnBrk="0" hangingPunct="1">
        <a:spcBef>
          <a:spcPct val="20000"/>
        </a:spcBef>
        <a:buFont typeface="Arial" panose="020B0604020202020204" pitchFamily="34" charset="0"/>
        <a:buNone/>
        <a:defRPr sz="1700" kern="1200" baseline="0">
          <a:solidFill>
            <a:schemeClr val="bg1"/>
          </a:solidFill>
          <a:latin typeface="+mj-lt"/>
          <a:ea typeface="Verdana" panose="020B0604030504040204" pitchFamily="34" charset="0"/>
          <a:cs typeface="Verdana" panose="020B0604030504040204" pitchFamily="34" charset="0"/>
        </a:defRPr>
      </a:lvl1pPr>
      <a:lvl2pPr marL="457200" indent="0" algn="r" defTabSz="914400" rtl="0" eaLnBrk="1" latinLnBrk="0" hangingPunct="1">
        <a:spcBef>
          <a:spcPct val="20000"/>
        </a:spcBef>
        <a:buFont typeface="Arial" panose="020B0604020202020204" pitchFamily="34" charset="0"/>
        <a:buNone/>
        <a:defRPr sz="1700" b="0" kern="1200" baseline="0">
          <a:solidFill>
            <a:schemeClr val="bg1"/>
          </a:solidFill>
          <a:latin typeface="+mn-lt"/>
          <a:ea typeface="+mn-ea"/>
          <a:cs typeface="+mn-cs"/>
        </a:defRPr>
      </a:lvl2pPr>
      <a:lvl3pPr marL="9144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3pPr>
      <a:lvl4pPr marL="13716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4pPr>
      <a:lvl5pPr marL="18288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4C72"/>
        </a:solidFill>
        <a:effectLst/>
      </p:bgPr>
    </p:bg>
    <p:spTree>
      <p:nvGrpSpPr>
        <p:cNvPr id="1" name=""/>
        <p:cNvGrpSpPr/>
        <p:nvPr/>
      </p:nvGrpSpPr>
      <p:grpSpPr>
        <a:xfrm>
          <a:off x="0" y="0"/>
          <a:ext cx="0" cy="0"/>
          <a:chOff x="0" y="0"/>
          <a:chExt cx="0" cy="0"/>
        </a:xfrm>
      </p:grpSpPr>
      <p:grpSp>
        <p:nvGrpSpPr>
          <p:cNvPr id="7" name="Grupa 6"/>
          <p:cNvGrpSpPr/>
          <p:nvPr/>
        </p:nvGrpSpPr>
        <p:grpSpPr>
          <a:xfrm rot="10800000">
            <a:off x="7110758" y="6428388"/>
            <a:ext cx="2029594" cy="46433"/>
            <a:chOff x="451" y="-20"/>
            <a:chExt cx="712580" cy="43874"/>
          </a:xfrm>
        </p:grpSpPr>
        <p:sp>
          <p:nvSpPr>
            <p:cNvPr id="8" name="Taisnstūris 7"/>
            <p:cNvSpPr/>
            <p:nvPr/>
          </p:nvSpPr>
          <p:spPr>
            <a:xfrm>
              <a:off x="475431" y="-20"/>
              <a:ext cx="237600" cy="43200"/>
            </a:xfrm>
            <a:prstGeom prst="rect">
              <a:avLst/>
            </a:prstGeom>
            <a:solidFill>
              <a:srgbClr val="2A64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sp>
          <p:nvSpPr>
            <p:cNvPr id="9" name="Taisnstūris 8"/>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sp>
          <p:nvSpPr>
            <p:cNvPr id="10" name="Taisnstūris 9"/>
            <p:cNvSpPr/>
            <p:nvPr/>
          </p:nvSpPr>
          <p:spPr>
            <a:xfrm>
              <a:off x="237941" y="0"/>
              <a:ext cx="237490" cy="43180"/>
            </a:xfrm>
            <a:prstGeom prst="rect">
              <a:avLst/>
            </a:prstGeom>
            <a:solidFill>
              <a:srgbClr val="7FD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grpSp>
      <p:sp>
        <p:nvSpPr>
          <p:cNvPr id="11" name="TextBox 10"/>
          <p:cNvSpPr txBox="1"/>
          <p:nvPr/>
        </p:nvSpPr>
        <p:spPr>
          <a:xfrm>
            <a:off x="7038749" y="6474822"/>
            <a:ext cx="1781723" cy="338554"/>
          </a:xfrm>
          <a:prstGeom prst="rect">
            <a:avLst/>
          </a:prstGeom>
          <a:noFill/>
        </p:spPr>
        <p:txBody>
          <a:bodyPr wrap="square" rtlCol="0">
            <a:spAutoFit/>
          </a:bodyPr>
          <a:lstStyle/>
          <a:p>
            <a:r>
              <a:rPr lang="lv-LV" sz="1600" dirty="0">
                <a:solidFill>
                  <a:schemeClr val="bg1"/>
                </a:solidFill>
                <a:latin typeface="Calibri" panose="020F0502020204030204" pitchFamily="34" charset="0"/>
                <a:cs typeface="Calibri" panose="020F0502020204030204" pitchFamily="34" charset="0"/>
              </a:rPr>
              <a:t>LRVK.GOV.LV</a:t>
            </a:r>
            <a:endParaRPr lang="lv-LV"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667943"/>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aisnstūris 3"/>
          <p:cNvSpPr/>
          <p:nvPr userDrawn="1"/>
        </p:nvSpPr>
        <p:spPr>
          <a:xfrm>
            <a:off x="0" y="6381328"/>
            <a:ext cx="9140352" cy="4067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Virsraksta vietturis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lang="lv-LV" dirty="0"/>
              <a:t>Slaida virsraksts</a:t>
            </a:r>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dirty="0"/>
              <a:t>Rediģēt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grpSp>
        <p:nvGrpSpPr>
          <p:cNvPr id="7" name="Grupa 6"/>
          <p:cNvGrpSpPr/>
          <p:nvPr/>
        </p:nvGrpSpPr>
        <p:grpSpPr>
          <a:xfrm rot="10800000">
            <a:off x="7110758" y="6428388"/>
            <a:ext cx="2029594" cy="46433"/>
            <a:chOff x="451" y="-20"/>
            <a:chExt cx="712580" cy="43874"/>
          </a:xfrm>
        </p:grpSpPr>
        <p:sp>
          <p:nvSpPr>
            <p:cNvPr id="8" name="Taisnstūris 7"/>
            <p:cNvSpPr/>
            <p:nvPr/>
          </p:nvSpPr>
          <p:spPr>
            <a:xfrm>
              <a:off x="475431" y="-20"/>
              <a:ext cx="2376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sp>
          <p:nvSpPr>
            <p:cNvPr id="9" name="Taisnstūris 8"/>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sp>
          <p:nvSpPr>
            <p:cNvPr id="10" name="Taisnstūris 9"/>
            <p:cNvSpPr/>
            <p:nvPr/>
          </p:nvSpPr>
          <p:spPr>
            <a:xfrm>
              <a:off x="237941" y="0"/>
              <a:ext cx="237490" cy="43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p>
          </p:txBody>
        </p:sp>
      </p:grpSp>
      <p:sp>
        <p:nvSpPr>
          <p:cNvPr id="11" name="TextBox 10"/>
          <p:cNvSpPr txBox="1"/>
          <p:nvPr/>
        </p:nvSpPr>
        <p:spPr>
          <a:xfrm>
            <a:off x="7038749" y="6474822"/>
            <a:ext cx="1781723" cy="338554"/>
          </a:xfrm>
          <a:prstGeom prst="rect">
            <a:avLst/>
          </a:prstGeom>
          <a:noFill/>
        </p:spPr>
        <p:txBody>
          <a:bodyPr wrap="square" rtlCol="0">
            <a:spAutoFit/>
          </a:bodyPr>
          <a:lstStyle/>
          <a:p>
            <a:r>
              <a:rPr lang="lv-LV" sz="1600" dirty="0">
                <a:solidFill>
                  <a:srgbClr val="204C72"/>
                </a:solidFill>
                <a:latin typeface="Calibri" panose="020F0502020204030204" pitchFamily="34" charset="0"/>
                <a:cs typeface="Calibri" panose="020F0502020204030204" pitchFamily="34" charset="0"/>
              </a:rPr>
              <a:t>LRVK.GOV.LV</a:t>
            </a:r>
            <a:endParaRPr lang="lv-LV" dirty="0">
              <a:solidFill>
                <a:srgbClr val="204C72"/>
              </a:solidFill>
              <a:latin typeface="Calibri" panose="020F0502020204030204" pitchFamily="34" charset="0"/>
              <a:cs typeface="Calibri" panose="020F0502020204030204" pitchFamily="34" charset="0"/>
            </a:endParaRPr>
          </a:p>
        </p:txBody>
      </p:sp>
      <p:sp>
        <p:nvSpPr>
          <p:cNvPr id="12" name="Taisnstūris 11"/>
          <p:cNvSpPr/>
          <p:nvPr userDrawn="1"/>
        </p:nvSpPr>
        <p:spPr>
          <a:xfrm>
            <a:off x="0" y="6813376"/>
            <a:ext cx="9144000" cy="64721"/>
          </a:xfrm>
          <a:prstGeom prst="rect">
            <a:avLst/>
          </a:prstGeom>
          <a:solidFill>
            <a:srgbClr val="204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aisnstūris 12"/>
          <p:cNvSpPr/>
          <p:nvPr userDrawn="1"/>
        </p:nvSpPr>
        <p:spPr>
          <a:xfrm flipV="1">
            <a:off x="0" y="6767654"/>
            <a:ext cx="9144000" cy="45719"/>
          </a:xfrm>
          <a:prstGeom prst="rect">
            <a:avLst/>
          </a:prstGeom>
          <a:solidFill>
            <a:srgbClr val="2A6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Datuma vietturis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4C72"/>
                </a:solidFill>
              </a:defRPr>
            </a:lvl1pPr>
          </a:lstStyle>
          <a:p>
            <a:fld id="{C4794272-F168-4D9A-8E6B-F5C472ECFD35}" type="datetime1">
              <a:rPr lang="lv-LV" smtClean="0"/>
              <a:pPr/>
              <a:t>12.06.2019</a:t>
            </a:fld>
            <a:endParaRPr lang="lv-LV" dirty="0"/>
          </a:p>
        </p:txBody>
      </p:sp>
      <p:sp>
        <p:nvSpPr>
          <p:cNvPr id="6" name="Kājenes vietturis 5"/>
          <p:cNvSpPr>
            <a:spLocks noGrp="1"/>
          </p:cNvSpPr>
          <p:nvPr>
            <p:ph type="ftr" sz="quarter" idx="3"/>
          </p:nvPr>
        </p:nvSpPr>
        <p:spPr>
          <a:xfrm>
            <a:off x="2627784" y="6356350"/>
            <a:ext cx="2895600" cy="365125"/>
          </a:xfrm>
          <a:prstGeom prst="rect">
            <a:avLst/>
          </a:prstGeom>
        </p:spPr>
        <p:txBody>
          <a:bodyPr vert="horz" lIns="91440" tIns="45720" rIns="91440" bIns="45720" rtlCol="0" anchor="ctr"/>
          <a:lstStyle>
            <a:lvl1pPr algn="ctr">
              <a:defRPr sz="1200">
                <a:solidFill>
                  <a:srgbClr val="204C72"/>
                </a:solidFill>
              </a:defRPr>
            </a:lvl1pPr>
          </a:lstStyle>
          <a:p>
            <a:endParaRPr lang="lv-LV" dirty="0"/>
          </a:p>
        </p:txBody>
      </p:sp>
      <p:sp>
        <p:nvSpPr>
          <p:cNvPr id="14" name="Slaida numura vietturis 13"/>
          <p:cNvSpPr>
            <a:spLocks noGrp="1"/>
          </p:cNvSpPr>
          <p:nvPr>
            <p:ph type="sldNum" sz="quarter" idx="4"/>
          </p:nvPr>
        </p:nvSpPr>
        <p:spPr>
          <a:xfrm>
            <a:off x="5940151" y="6356350"/>
            <a:ext cx="648073" cy="365125"/>
          </a:xfrm>
          <a:prstGeom prst="rect">
            <a:avLst/>
          </a:prstGeom>
        </p:spPr>
        <p:txBody>
          <a:bodyPr vert="horz" lIns="91440" tIns="45720" rIns="91440" bIns="45720" rtlCol="0" anchor="ctr"/>
          <a:lstStyle>
            <a:lvl1pPr algn="r">
              <a:defRPr sz="1200">
                <a:solidFill>
                  <a:srgbClr val="204C72"/>
                </a:solidFill>
              </a:defRPr>
            </a:lvl1p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95391465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70" r:id="rId7"/>
    <p:sldLayoutId id="2147483665" r:id="rId8"/>
    <p:sldLayoutId id="2147483666" r:id="rId9"/>
    <p:sldLayoutId id="2147483667" r:id="rId10"/>
    <p:sldLayoutId id="2147483668" r:id="rId11"/>
  </p:sldLayoutIdLst>
  <p:hf hdr="0" ftr="0" dt="0"/>
  <p:txStyles>
    <p:titleStyle>
      <a:lvl1pPr algn="l" defTabSz="914400" rtl="0" eaLnBrk="1" latinLnBrk="0" hangingPunct="1">
        <a:spcBef>
          <a:spcPct val="0"/>
        </a:spcBef>
        <a:buNone/>
        <a:defRPr sz="3600" i="1" kern="1200" baseline="0">
          <a:solidFill>
            <a:srgbClr val="3D87C7"/>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p:txBody>
          <a:bodyPr/>
          <a:lstStyle/>
          <a:p>
            <a:r>
              <a:rPr lang="lv-LV"/>
              <a:t>12.06.2019.</a:t>
            </a:r>
            <a:endParaRPr lang="lv-LV" dirty="0"/>
          </a:p>
          <a:p>
            <a:r>
              <a:rPr lang="lv-LV" dirty="0"/>
              <a:t>Inga Vārava</a:t>
            </a:r>
          </a:p>
          <a:p>
            <a:r>
              <a:rPr lang="lv-LV" dirty="0"/>
              <a:t>Trešā revīzijas departamenta direktore</a:t>
            </a:r>
          </a:p>
          <a:p>
            <a:r>
              <a:rPr lang="lv-LV" dirty="0"/>
              <a:t> </a:t>
            </a:r>
          </a:p>
        </p:txBody>
      </p:sp>
      <p:sp>
        <p:nvSpPr>
          <p:cNvPr id="3" name="Virsraksts 2"/>
          <p:cNvSpPr>
            <a:spLocks noGrp="1"/>
          </p:cNvSpPr>
          <p:nvPr>
            <p:ph type="title"/>
          </p:nvPr>
        </p:nvSpPr>
        <p:spPr>
          <a:xfrm>
            <a:off x="2699792" y="274638"/>
            <a:ext cx="6131024" cy="3154362"/>
          </a:xfrm>
        </p:spPr>
        <p:txBody>
          <a:bodyPr anchor="t" anchorCtr="0"/>
          <a:lstStyle/>
          <a:p>
            <a:r>
              <a:rPr lang="lv-LV" dirty="0"/>
              <a:t>Atņemtā bērnība.</a:t>
            </a:r>
            <a:br>
              <a:rPr lang="lv-LV" dirty="0"/>
            </a:br>
            <a:r>
              <a:rPr lang="lv-LV" dirty="0"/>
              <a:t>Ikvienam bērnam ir tiesības izaugt ģimenē.</a:t>
            </a:r>
          </a:p>
        </p:txBody>
      </p:sp>
    </p:spTree>
    <p:extLst>
      <p:ext uri="{BB962C8B-B14F-4D97-AF65-F5344CB8AC3E}">
        <p14:creationId xmlns:p14="http://schemas.microsoft.com/office/powerpoint/2010/main" val="232691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800" b="1" dirty="0"/>
              <a:t>Bērnunama izvēle bērnam</a:t>
            </a:r>
          </a:p>
        </p:txBody>
      </p:sp>
      <p:sp>
        <p:nvSpPr>
          <p:cNvPr id="3" name="Slaida numura vietturis 2"/>
          <p:cNvSpPr>
            <a:spLocks noGrp="1"/>
          </p:cNvSpPr>
          <p:nvPr>
            <p:ph type="sldNum" sz="quarter" idx="12"/>
          </p:nvPr>
        </p:nvSpPr>
        <p:spPr/>
        <p:txBody>
          <a:bodyPr/>
          <a:lstStyle/>
          <a:p>
            <a:fld id="{ED3A8D12-4181-40B9-B8A3-465543A53E4A}" type="slidenum">
              <a:rPr lang="lv-LV" smtClean="0"/>
              <a:t>10</a:t>
            </a:fld>
            <a:endParaRPr lang="lv-LV" dirty="0"/>
          </a:p>
        </p:txBody>
      </p:sp>
      <p:sp>
        <p:nvSpPr>
          <p:cNvPr id="4" name="Taisnstūris 3"/>
          <p:cNvSpPr/>
          <p:nvPr/>
        </p:nvSpPr>
        <p:spPr>
          <a:xfrm>
            <a:off x="668444" y="1124744"/>
            <a:ext cx="8153599" cy="792088"/>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t>Aprūpe bērnunamā ir nodrošināma tikai </a:t>
            </a:r>
            <a:r>
              <a:rPr lang="lv-LV" sz="2400" b="1" dirty="0"/>
              <a:t>izņēmuma gadījumā, jo tas nav bērna interesēs</a:t>
            </a:r>
          </a:p>
        </p:txBody>
      </p:sp>
      <p:sp>
        <p:nvSpPr>
          <p:cNvPr id="6" name="Taisnstūris 5"/>
          <p:cNvSpPr/>
          <p:nvPr/>
        </p:nvSpPr>
        <p:spPr>
          <a:xfrm>
            <a:off x="3816454" y="2412526"/>
            <a:ext cx="5114138" cy="100811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accent2"/>
              </a:solidFill>
            </a:endParaRPr>
          </a:p>
        </p:txBody>
      </p:sp>
      <p:sp>
        <p:nvSpPr>
          <p:cNvPr id="7" name="Taisnstūris 6"/>
          <p:cNvSpPr/>
          <p:nvPr/>
        </p:nvSpPr>
        <p:spPr>
          <a:xfrm>
            <a:off x="3347864" y="4230671"/>
            <a:ext cx="5474179" cy="1671468"/>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accent2"/>
              </a:solidFill>
            </a:endParaRPr>
          </a:p>
        </p:txBody>
      </p:sp>
      <p:pic>
        <p:nvPicPr>
          <p:cNvPr id="4098"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04006" y="2550038"/>
            <a:ext cx="366544" cy="3665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0200" y="4401051"/>
            <a:ext cx="366544" cy="3665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2243249"/>
            <a:ext cx="1008112" cy="338554"/>
          </a:xfrm>
          <a:prstGeom prst="rect">
            <a:avLst/>
          </a:prstGeom>
          <a:noFill/>
        </p:spPr>
        <p:txBody>
          <a:bodyPr wrap="square" rtlCol="0">
            <a:spAutoFit/>
          </a:bodyPr>
          <a:lstStyle/>
          <a:p>
            <a:r>
              <a:rPr lang="lv-LV" sz="1600" dirty="0">
                <a:solidFill>
                  <a:schemeClr val="accent2"/>
                </a:solidFill>
              </a:rPr>
              <a:t>Liepāja</a:t>
            </a:r>
          </a:p>
        </p:txBody>
      </p:sp>
      <p:sp>
        <p:nvSpPr>
          <p:cNvPr id="19" name="TextBox 18"/>
          <p:cNvSpPr txBox="1"/>
          <p:nvPr/>
        </p:nvSpPr>
        <p:spPr>
          <a:xfrm>
            <a:off x="2795052" y="3564256"/>
            <a:ext cx="1946122" cy="338554"/>
          </a:xfrm>
          <a:prstGeom prst="rect">
            <a:avLst/>
          </a:prstGeom>
          <a:noFill/>
        </p:spPr>
        <p:txBody>
          <a:bodyPr wrap="square" rtlCol="0">
            <a:spAutoFit/>
          </a:bodyPr>
          <a:lstStyle/>
          <a:p>
            <a:r>
              <a:rPr lang="lv-LV" sz="1600" dirty="0">
                <a:solidFill>
                  <a:schemeClr val="accent2"/>
                </a:solidFill>
              </a:rPr>
              <a:t>Ludzas novads</a:t>
            </a:r>
          </a:p>
        </p:txBody>
      </p:sp>
      <p:sp>
        <p:nvSpPr>
          <p:cNvPr id="23" name="Brīvforma 22"/>
          <p:cNvSpPr/>
          <p:nvPr/>
        </p:nvSpPr>
        <p:spPr>
          <a:xfrm>
            <a:off x="881743" y="2623457"/>
            <a:ext cx="2221384" cy="964402"/>
          </a:xfrm>
          <a:custGeom>
            <a:avLst/>
            <a:gdLst>
              <a:gd name="connsiteX0" fmla="*/ 0 w 2221384"/>
              <a:gd name="connsiteY0" fmla="*/ 0 h 964402"/>
              <a:gd name="connsiteX1" fmla="*/ 402771 w 2221384"/>
              <a:gd name="connsiteY1" fmla="*/ 522514 h 964402"/>
              <a:gd name="connsiteX2" fmla="*/ 914400 w 2221384"/>
              <a:gd name="connsiteY2" fmla="*/ 359229 h 964402"/>
              <a:gd name="connsiteX3" fmla="*/ 1491343 w 2221384"/>
              <a:gd name="connsiteY3" fmla="*/ 446314 h 964402"/>
              <a:gd name="connsiteX4" fmla="*/ 2133600 w 2221384"/>
              <a:gd name="connsiteY4" fmla="*/ 892629 h 964402"/>
              <a:gd name="connsiteX5" fmla="*/ 2198914 w 2221384"/>
              <a:gd name="connsiteY5" fmla="*/ 957943 h 96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384" h="964402">
                <a:moveTo>
                  <a:pt x="0" y="0"/>
                </a:moveTo>
                <a:cubicBezTo>
                  <a:pt x="125185" y="231321"/>
                  <a:pt x="250371" y="462643"/>
                  <a:pt x="402771" y="522514"/>
                </a:cubicBezTo>
                <a:cubicBezTo>
                  <a:pt x="555171" y="582386"/>
                  <a:pt x="732971" y="371929"/>
                  <a:pt x="914400" y="359229"/>
                </a:cubicBezTo>
                <a:cubicBezTo>
                  <a:pt x="1095829" y="346529"/>
                  <a:pt x="1288143" y="357414"/>
                  <a:pt x="1491343" y="446314"/>
                </a:cubicBezTo>
                <a:cubicBezTo>
                  <a:pt x="1694543" y="535214"/>
                  <a:pt x="2015672" y="807358"/>
                  <a:pt x="2133600" y="892629"/>
                </a:cubicBezTo>
                <a:cubicBezTo>
                  <a:pt x="2251529" y="977901"/>
                  <a:pt x="2225221" y="967922"/>
                  <a:pt x="2198914" y="957943"/>
                </a:cubicBezTo>
              </a:path>
            </a:pathLst>
          </a:cu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cxnSp>
        <p:nvCxnSpPr>
          <p:cNvPr id="27" name="Taisns bultveida savienotājs 26"/>
          <p:cNvCxnSpPr>
            <a:stCxn id="23" idx="4"/>
          </p:cNvCxnSpPr>
          <p:nvPr/>
        </p:nvCxnSpPr>
        <p:spPr>
          <a:xfrm>
            <a:off x="3015343" y="3516086"/>
            <a:ext cx="102944" cy="7177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78286" y="2812872"/>
            <a:ext cx="864096" cy="307777"/>
          </a:xfrm>
          <a:prstGeom prst="rect">
            <a:avLst/>
          </a:prstGeom>
          <a:noFill/>
        </p:spPr>
        <p:txBody>
          <a:bodyPr wrap="square" rtlCol="0">
            <a:spAutoFit/>
          </a:bodyPr>
          <a:lstStyle/>
          <a:p>
            <a:r>
              <a:rPr lang="lv-LV" sz="1400" dirty="0">
                <a:solidFill>
                  <a:schemeClr val="accent2"/>
                </a:solidFill>
              </a:rPr>
              <a:t>500 km</a:t>
            </a:r>
          </a:p>
        </p:txBody>
      </p:sp>
      <p:sp>
        <p:nvSpPr>
          <p:cNvPr id="30" name="TextBox 29"/>
          <p:cNvSpPr txBox="1"/>
          <p:nvPr/>
        </p:nvSpPr>
        <p:spPr>
          <a:xfrm>
            <a:off x="4452584" y="2593416"/>
            <a:ext cx="4369459" cy="646331"/>
          </a:xfrm>
          <a:prstGeom prst="rect">
            <a:avLst/>
          </a:prstGeom>
          <a:noFill/>
        </p:spPr>
        <p:txBody>
          <a:bodyPr wrap="square" rtlCol="0">
            <a:spAutoFit/>
          </a:bodyPr>
          <a:lstStyle/>
          <a:p>
            <a:r>
              <a:rPr lang="lv-LV" dirty="0">
                <a:solidFill>
                  <a:schemeClr val="accent2"/>
                </a:solidFill>
              </a:rPr>
              <a:t>Bērni tiek ievietoti </a:t>
            </a:r>
            <a:r>
              <a:rPr lang="lv-LV" b="1" dirty="0">
                <a:solidFill>
                  <a:schemeClr val="accent2"/>
                </a:solidFill>
              </a:rPr>
              <a:t>bērnunamos tālu no ierastās vides</a:t>
            </a:r>
            <a:endParaRPr lang="lv-LV" dirty="0"/>
          </a:p>
        </p:txBody>
      </p:sp>
      <p:sp>
        <p:nvSpPr>
          <p:cNvPr id="10" name="TextBox 9"/>
          <p:cNvSpPr txBox="1"/>
          <p:nvPr/>
        </p:nvSpPr>
        <p:spPr>
          <a:xfrm>
            <a:off x="3930980" y="4466240"/>
            <a:ext cx="4859082" cy="1200329"/>
          </a:xfrm>
          <a:prstGeom prst="rect">
            <a:avLst/>
          </a:prstGeom>
          <a:noFill/>
        </p:spPr>
        <p:txBody>
          <a:bodyPr wrap="square" rtlCol="0">
            <a:spAutoFit/>
          </a:bodyPr>
          <a:lstStyle/>
          <a:p>
            <a:r>
              <a:rPr lang="lv-LV" b="1" dirty="0">
                <a:solidFill>
                  <a:schemeClr val="accent2"/>
                </a:solidFill>
              </a:rPr>
              <a:t>Vienas ģimenes bērni tiek šķirti</a:t>
            </a:r>
            <a:r>
              <a:rPr lang="lv-LV" dirty="0">
                <a:solidFill>
                  <a:schemeClr val="accent2"/>
                </a:solidFill>
              </a:rPr>
              <a:t>, bērnus līdz 2 gadu vecumam un bērnus ar invaliditāti ievietojot </a:t>
            </a:r>
            <a:r>
              <a:rPr lang="lv-LV" b="1" dirty="0">
                <a:solidFill>
                  <a:schemeClr val="accent2"/>
                </a:solidFill>
              </a:rPr>
              <a:t>valsts bērnunamā</a:t>
            </a:r>
            <a:r>
              <a:rPr lang="lv-LV" dirty="0">
                <a:solidFill>
                  <a:schemeClr val="accent2"/>
                </a:solidFill>
              </a:rPr>
              <a:t>, bet no 2 gadu vecuma – </a:t>
            </a:r>
            <a:r>
              <a:rPr lang="lv-LV" b="1" dirty="0">
                <a:solidFill>
                  <a:schemeClr val="accent2"/>
                </a:solidFill>
              </a:rPr>
              <a:t>pašvaldības bērnunamā</a:t>
            </a:r>
            <a:endParaRPr lang="lv-LV" dirty="0"/>
          </a:p>
        </p:txBody>
      </p:sp>
      <p:sp>
        <p:nvSpPr>
          <p:cNvPr id="24" name="Vienādsānu trīsstūris 23"/>
          <p:cNvSpPr/>
          <p:nvPr/>
        </p:nvSpPr>
        <p:spPr>
          <a:xfrm rot="10800000">
            <a:off x="7951632" y="1815656"/>
            <a:ext cx="720080" cy="492696"/>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4" name="TextBox 13"/>
          <p:cNvSpPr txBox="1"/>
          <p:nvPr/>
        </p:nvSpPr>
        <p:spPr>
          <a:xfrm>
            <a:off x="7116770" y="1908242"/>
            <a:ext cx="888585" cy="400110"/>
          </a:xfrm>
          <a:prstGeom prst="rect">
            <a:avLst/>
          </a:prstGeom>
          <a:noFill/>
        </p:spPr>
        <p:txBody>
          <a:bodyPr wrap="square" rtlCol="0">
            <a:spAutoFit/>
          </a:bodyPr>
          <a:lstStyle/>
          <a:p>
            <a:r>
              <a:rPr lang="lv-LV" sz="2000" b="1" dirty="0">
                <a:solidFill>
                  <a:schemeClr val="accent1"/>
                </a:solidFill>
              </a:rPr>
              <a:t>tomēr</a:t>
            </a:r>
          </a:p>
        </p:txBody>
      </p:sp>
      <p:pic>
        <p:nvPicPr>
          <p:cNvPr id="8" name="Attēls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47" y="3587859"/>
            <a:ext cx="1902883" cy="23845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614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Autofit/>
          </a:bodyPr>
          <a:lstStyle/>
          <a:p>
            <a:r>
              <a:rPr lang="lv-LV" sz="2800" b="1" dirty="0"/>
              <a:t>Pakalpojumi ģimenēm pašvaldībās ir vāji attīstīti</a:t>
            </a:r>
          </a:p>
        </p:txBody>
      </p:sp>
      <p:sp>
        <p:nvSpPr>
          <p:cNvPr id="3" name="Slaida numura vietturis 2"/>
          <p:cNvSpPr>
            <a:spLocks noGrp="1"/>
          </p:cNvSpPr>
          <p:nvPr>
            <p:ph type="sldNum" sz="quarter" idx="12"/>
          </p:nvPr>
        </p:nvSpPr>
        <p:spPr/>
        <p:txBody>
          <a:bodyPr/>
          <a:lstStyle/>
          <a:p>
            <a:fld id="{ED3A8D12-4181-40B9-B8A3-465543A53E4A}" type="slidenum">
              <a:rPr lang="lv-LV" smtClean="0"/>
              <a:t>11</a:t>
            </a:fld>
            <a:endParaRPr lang="lv-LV" dirty="0"/>
          </a:p>
        </p:txBody>
      </p:sp>
      <p:graphicFrame>
        <p:nvGraphicFramePr>
          <p:cNvPr id="4" name="Tabula 3"/>
          <p:cNvGraphicFramePr>
            <a:graphicFrameLocks noGrp="1"/>
          </p:cNvGraphicFramePr>
          <p:nvPr>
            <p:extLst>
              <p:ext uri="{D42A27DB-BD31-4B8C-83A1-F6EECF244321}">
                <p14:modId xmlns:p14="http://schemas.microsoft.com/office/powerpoint/2010/main" val="1703371470"/>
              </p:ext>
            </p:extLst>
          </p:nvPr>
        </p:nvGraphicFramePr>
        <p:xfrm>
          <a:off x="1187624" y="1124744"/>
          <a:ext cx="6775648" cy="361531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147715">
                  <a:extLst>
                    <a:ext uri="{9D8B030D-6E8A-4147-A177-3AD203B41FA5}">
                      <a16:colId xmlns:a16="http://schemas.microsoft.com/office/drawing/2014/main" val="20000"/>
                    </a:ext>
                  </a:extLst>
                </a:gridCol>
                <a:gridCol w="3627933">
                  <a:extLst>
                    <a:ext uri="{9D8B030D-6E8A-4147-A177-3AD203B41FA5}">
                      <a16:colId xmlns:a16="http://schemas.microsoft.com/office/drawing/2014/main" val="20001"/>
                    </a:ext>
                  </a:extLst>
                </a:gridCol>
              </a:tblGrid>
              <a:tr h="370840">
                <a:tc>
                  <a:txBody>
                    <a:bodyPr/>
                    <a:lstStyle/>
                    <a:p>
                      <a:pPr algn="ctr">
                        <a:lnSpc>
                          <a:spcPct val="107000"/>
                        </a:lnSpc>
                        <a:spcAft>
                          <a:spcPts val="0"/>
                        </a:spcAft>
                      </a:pPr>
                      <a:r>
                        <a:rPr lang="lv-LV" sz="1800" b="1" dirty="0">
                          <a:solidFill>
                            <a:schemeClr val="accent2"/>
                          </a:solidFill>
                          <a:effectLst/>
                        </a:rPr>
                        <a:t>Pakalpojums</a:t>
                      </a:r>
                      <a:endParaRPr lang="lv-LV" sz="1800" b="1" dirty="0">
                        <a:solidFill>
                          <a:schemeClr val="accent2"/>
                        </a:solidFill>
                        <a:effectLst/>
                        <a:latin typeface="Times New Roman"/>
                        <a:ea typeface="Times New Roman"/>
                        <a:cs typeface="Times New Roman"/>
                      </a:endParaRPr>
                    </a:p>
                  </a:txBody>
                  <a:tcPr marL="68580" marR="68580" marT="0" marB="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0"/>
                        </a:spcAft>
                      </a:pPr>
                      <a:r>
                        <a:rPr lang="lv-LV" sz="1800" b="1" dirty="0">
                          <a:solidFill>
                            <a:schemeClr val="accent2"/>
                          </a:solidFill>
                          <a:effectLst/>
                        </a:rPr>
                        <a:t>Pieejamība</a:t>
                      </a:r>
                      <a:endParaRPr lang="lv-LV" sz="1800" b="1" dirty="0">
                        <a:solidFill>
                          <a:schemeClr val="accent2"/>
                        </a:solidFill>
                        <a:effectLst/>
                        <a:latin typeface="Times New Roman"/>
                        <a:ea typeface="Times New Roman"/>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70840">
                <a:tc>
                  <a:txBody>
                    <a:bodyPr/>
                    <a:lstStyle/>
                    <a:p>
                      <a:pPr algn="just">
                        <a:lnSpc>
                          <a:spcPct val="107000"/>
                        </a:lnSpc>
                        <a:spcBef>
                          <a:spcPts val="300"/>
                        </a:spcBef>
                        <a:spcAft>
                          <a:spcPts val="0"/>
                        </a:spcAft>
                      </a:pPr>
                      <a:r>
                        <a:rPr lang="lv-LV" sz="1600" dirty="0">
                          <a:solidFill>
                            <a:schemeClr val="accent2"/>
                          </a:solidFill>
                          <a:effectLst/>
                        </a:rPr>
                        <a:t>psihologa konsultācijas un </a:t>
                      </a:r>
                    </a:p>
                    <a:p>
                      <a:pPr algn="just">
                        <a:lnSpc>
                          <a:spcPct val="107000"/>
                        </a:lnSpc>
                        <a:spcAft>
                          <a:spcPts val="0"/>
                        </a:spcAft>
                      </a:pPr>
                      <a:r>
                        <a:rPr lang="lv-LV" sz="1600" dirty="0">
                          <a:solidFill>
                            <a:schemeClr val="accent2"/>
                          </a:solidFill>
                          <a:effectLst/>
                        </a:rPr>
                        <a:t>psiholoģiskais atbalsts</a:t>
                      </a:r>
                      <a:endParaRPr lang="lv-LV" sz="1600" b="1" dirty="0">
                        <a:solidFill>
                          <a:schemeClr val="accent2"/>
                        </a:solidFill>
                        <a:effectLst/>
                        <a:latin typeface="Times New Roman"/>
                        <a:ea typeface="Times New Roman"/>
                        <a:cs typeface="Times New Roman"/>
                      </a:endParaRPr>
                    </a:p>
                  </a:txBody>
                  <a:tcPr marL="68580" marR="68580" marT="0" marB="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600"/>
                        </a:spcBef>
                        <a:spcAft>
                          <a:spcPts val="0"/>
                        </a:spcAft>
                      </a:pPr>
                      <a:endParaRPr lang="lv-LV" sz="300" dirty="0">
                        <a:solidFill>
                          <a:schemeClr val="accent2"/>
                        </a:solidFill>
                        <a:effectLst/>
                      </a:endParaRPr>
                    </a:p>
                    <a:p>
                      <a:pPr algn="just">
                        <a:lnSpc>
                          <a:spcPct val="100000"/>
                        </a:lnSpc>
                        <a:spcBef>
                          <a:spcPts val="600"/>
                        </a:spcBef>
                        <a:spcAft>
                          <a:spcPts val="0"/>
                        </a:spcAft>
                      </a:pPr>
                      <a:r>
                        <a:rPr lang="lv-LV" sz="1600" b="1" dirty="0">
                          <a:solidFill>
                            <a:schemeClr val="accent2"/>
                          </a:solidFill>
                          <a:effectLst/>
                        </a:rPr>
                        <a:t>80 jeb 67%  </a:t>
                      </a:r>
                      <a:r>
                        <a:rPr lang="lv-LV" sz="1600" dirty="0">
                          <a:solidFill>
                            <a:schemeClr val="accent2"/>
                          </a:solidFill>
                          <a:effectLst/>
                        </a:rPr>
                        <a:t>pašvaldību</a:t>
                      </a:r>
                    </a:p>
                    <a:p>
                      <a:pPr algn="just">
                        <a:lnSpc>
                          <a:spcPct val="100000"/>
                        </a:lnSpc>
                        <a:spcBef>
                          <a:spcPts val="300"/>
                        </a:spcBef>
                        <a:spcAft>
                          <a:spcPts val="0"/>
                        </a:spcAft>
                      </a:pPr>
                      <a:r>
                        <a:rPr lang="lv-LV" sz="1400" i="1" dirty="0">
                          <a:solidFill>
                            <a:schemeClr val="accent2"/>
                          </a:solidFill>
                          <a:effectLst/>
                        </a:rPr>
                        <a:t>23 jeb 19% kā vienīgais pakalpojums</a:t>
                      </a:r>
                      <a:r>
                        <a:rPr lang="lv-LV" sz="1600" i="1" dirty="0">
                          <a:solidFill>
                            <a:schemeClr val="accent2"/>
                          </a:solidFill>
                          <a:effectLst/>
                        </a:rPr>
                        <a:t> </a:t>
                      </a:r>
                    </a:p>
                  </a:txBody>
                  <a:tcPr marL="68580" marR="68580" marT="0" marB="0">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just">
                        <a:lnSpc>
                          <a:spcPct val="100000"/>
                        </a:lnSpc>
                        <a:spcAft>
                          <a:spcPts val="600"/>
                        </a:spcAft>
                      </a:pPr>
                      <a:endParaRPr lang="lv-LV" sz="300" dirty="0">
                        <a:solidFill>
                          <a:schemeClr val="accent2"/>
                        </a:solidFill>
                        <a:effectLst/>
                      </a:endParaRPr>
                    </a:p>
                    <a:p>
                      <a:pPr algn="just">
                        <a:lnSpc>
                          <a:spcPct val="100000"/>
                        </a:lnSpc>
                        <a:spcAft>
                          <a:spcPts val="600"/>
                        </a:spcAft>
                      </a:pPr>
                      <a:r>
                        <a:rPr lang="lv-LV" sz="1600" dirty="0">
                          <a:solidFill>
                            <a:schemeClr val="accent2"/>
                          </a:solidFill>
                          <a:effectLst/>
                        </a:rPr>
                        <a:t>atkarību profilakses un ārstēšanas pakalpojums</a:t>
                      </a:r>
                    </a:p>
                    <a:p>
                      <a:pPr algn="just">
                        <a:lnSpc>
                          <a:spcPct val="100000"/>
                        </a:lnSpc>
                        <a:spcAft>
                          <a:spcPts val="600"/>
                        </a:spcAft>
                      </a:pPr>
                      <a:endParaRPr lang="lv-LV" sz="300" b="1" dirty="0">
                        <a:solidFill>
                          <a:schemeClr val="accent2"/>
                        </a:solidFill>
                        <a:effectLst/>
                        <a:latin typeface="Times New Roman"/>
                        <a:ea typeface="Times New Roman"/>
                        <a:cs typeface="Times New Roman"/>
                      </a:endParaRPr>
                    </a:p>
                  </a:txBody>
                  <a:tcPr marL="68580" marR="68580" marT="0" marB="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Bef>
                          <a:spcPts val="0"/>
                        </a:spcBef>
                        <a:spcAft>
                          <a:spcPts val="0"/>
                        </a:spcAft>
                      </a:pPr>
                      <a:endParaRPr lang="lv-LV" sz="300" dirty="0">
                        <a:solidFill>
                          <a:schemeClr val="accent2"/>
                        </a:solidFill>
                        <a:effectLst/>
                      </a:endParaRPr>
                    </a:p>
                    <a:p>
                      <a:pPr algn="just">
                        <a:lnSpc>
                          <a:spcPct val="100000"/>
                        </a:lnSpc>
                        <a:spcBef>
                          <a:spcPts val="600"/>
                        </a:spcBef>
                        <a:spcAft>
                          <a:spcPts val="600"/>
                        </a:spcAft>
                      </a:pPr>
                      <a:r>
                        <a:rPr lang="lv-LV" sz="1600" b="1" dirty="0">
                          <a:solidFill>
                            <a:schemeClr val="accent2"/>
                          </a:solidFill>
                          <a:effectLst/>
                        </a:rPr>
                        <a:t>9 jeb 7,5% </a:t>
                      </a:r>
                      <a:r>
                        <a:rPr lang="lv-LV" sz="1600" dirty="0">
                          <a:solidFill>
                            <a:schemeClr val="accent2"/>
                          </a:solidFill>
                          <a:effectLst/>
                        </a:rPr>
                        <a:t>pašvaldību</a:t>
                      </a:r>
                      <a:endParaRPr lang="lv-LV" sz="1600" dirty="0">
                        <a:solidFill>
                          <a:schemeClr val="accent2"/>
                        </a:solidFill>
                        <a:effectLst/>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just">
                        <a:lnSpc>
                          <a:spcPct val="107000"/>
                        </a:lnSpc>
                        <a:spcAft>
                          <a:spcPts val="0"/>
                        </a:spcAft>
                      </a:pPr>
                      <a:endParaRPr lang="lv-LV" sz="100" dirty="0">
                        <a:solidFill>
                          <a:schemeClr val="accent2"/>
                        </a:solidFill>
                        <a:effectLst/>
                      </a:endParaRPr>
                    </a:p>
                    <a:p>
                      <a:pPr algn="just">
                        <a:lnSpc>
                          <a:spcPct val="107000"/>
                        </a:lnSpc>
                        <a:spcAft>
                          <a:spcPts val="0"/>
                        </a:spcAft>
                      </a:pPr>
                      <a:endParaRPr lang="lv-LV" sz="300" dirty="0">
                        <a:solidFill>
                          <a:schemeClr val="accent2"/>
                        </a:solidFill>
                        <a:effectLst/>
                      </a:endParaRPr>
                    </a:p>
                    <a:p>
                      <a:pPr algn="just">
                        <a:lnSpc>
                          <a:spcPct val="107000"/>
                        </a:lnSpc>
                        <a:spcAft>
                          <a:spcPts val="0"/>
                        </a:spcAft>
                      </a:pPr>
                      <a:r>
                        <a:rPr lang="lv-LV" sz="1600" dirty="0">
                          <a:solidFill>
                            <a:schemeClr val="accent2"/>
                          </a:solidFill>
                          <a:effectLst/>
                        </a:rPr>
                        <a:t>izglītojošas nodarbības vecāku prasmju attīstīšanai</a:t>
                      </a:r>
                    </a:p>
                    <a:p>
                      <a:pPr algn="just">
                        <a:lnSpc>
                          <a:spcPct val="107000"/>
                        </a:lnSpc>
                        <a:spcAft>
                          <a:spcPts val="0"/>
                        </a:spcAft>
                      </a:pPr>
                      <a:endParaRPr lang="lv-LV" sz="300" b="1" dirty="0">
                        <a:solidFill>
                          <a:schemeClr val="accent2"/>
                        </a:solidFill>
                        <a:effectLst/>
                        <a:latin typeface="Times New Roman"/>
                        <a:ea typeface="Times New Roman"/>
                        <a:cs typeface="Times New Roman"/>
                      </a:endParaRPr>
                    </a:p>
                  </a:txBody>
                  <a:tcPr marL="68580" marR="68580" marT="0" marB="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0000"/>
                        </a:lnSpc>
                        <a:spcAft>
                          <a:spcPts val="0"/>
                        </a:spcAft>
                      </a:pPr>
                      <a:endParaRPr lang="lv-LV" sz="300" dirty="0">
                        <a:solidFill>
                          <a:schemeClr val="accent2"/>
                        </a:solidFill>
                        <a:effectLst/>
                      </a:endParaRPr>
                    </a:p>
                    <a:p>
                      <a:pPr algn="just">
                        <a:lnSpc>
                          <a:spcPct val="107000"/>
                        </a:lnSpc>
                        <a:spcAft>
                          <a:spcPts val="0"/>
                        </a:spcAft>
                      </a:pPr>
                      <a:r>
                        <a:rPr lang="lv-LV" sz="1600" b="1" dirty="0">
                          <a:solidFill>
                            <a:schemeClr val="accent2"/>
                          </a:solidFill>
                          <a:effectLst/>
                        </a:rPr>
                        <a:t>44 jeb 37% </a:t>
                      </a:r>
                      <a:r>
                        <a:rPr lang="lv-LV" sz="1600" dirty="0">
                          <a:solidFill>
                            <a:schemeClr val="accent2"/>
                          </a:solidFill>
                          <a:effectLst/>
                        </a:rPr>
                        <a:t>pašvaldību</a:t>
                      </a:r>
                      <a:endParaRPr lang="lv-LV" sz="1600" dirty="0">
                        <a:solidFill>
                          <a:schemeClr val="accent2"/>
                        </a:solidFill>
                        <a:effectLst/>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just">
                        <a:lnSpc>
                          <a:spcPct val="107000"/>
                        </a:lnSpc>
                        <a:spcAft>
                          <a:spcPts val="0"/>
                        </a:spcAft>
                      </a:pPr>
                      <a:r>
                        <a:rPr lang="lv-LV" sz="1600" dirty="0">
                          <a:solidFill>
                            <a:schemeClr val="accent2"/>
                          </a:solidFill>
                          <a:effectLst/>
                        </a:rPr>
                        <a:t>ģimenes asistenta pakalpojums</a:t>
                      </a:r>
                      <a:endParaRPr lang="lv-LV" sz="1600" b="1" dirty="0">
                        <a:solidFill>
                          <a:schemeClr val="accent2"/>
                        </a:solidFill>
                        <a:effectLst/>
                        <a:latin typeface="Times New Roman"/>
                        <a:ea typeface="Times New Roman"/>
                        <a:cs typeface="Times New Roman"/>
                      </a:endParaRPr>
                    </a:p>
                  </a:txBody>
                  <a:tcPr marL="68580" marR="68580" marT="0" marB="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07000"/>
                        </a:lnSpc>
                        <a:spcAft>
                          <a:spcPts val="0"/>
                        </a:spcAft>
                      </a:pPr>
                      <a:endParaRPr lang="lv-LV" sz="300" dirty="0">
                        <a:solidFill>
                          <a:schemeClr val="accent2"/>
                        </a:solidFill>
                        <a:effectLst/>
                      </a:endParaRPr>
                    </a:p>
                    <a:p>
                      <a:pPr algn="just">
                        <a:lnSpc>
                          <a:spcPct val="107000"/>
                        </a:lnSpc>
                        <a:spcAft>
                          <a:spcPts val="0"/>
                        </a:spcAft>
                      </a:pPr>
                      <a:r>
                        <a:rPr lang="lv-LV" sz="1600" b="1" dirty="0">
                          <a:solidFill>
                            <a:schemeClr val="accent2"/>
                          </a:solidFill>
                          <a:effectLst/>
                        </a:rPr>
                        <a:t>26 jeb 22% </a:t>
                      </a:r>
                      <a:r>
                        <a:rPr lang="lv-LV" sz="1600" dirty="0">
                          <a:solidFill>
                            <a:schemeClr val="accent2"/>
                          </a:solidFill>
                          <a:effectLst/>
                        </a:rPr>
                        <a:t>pašvaldību </a:t>
                      </a:r>
                    </a:p>
                    <a:p>
                      <a:pPr algn="just">
                        <a:lnSpc>
                          <a:spcPct val="100000"/>
                        </a:lnSpc>
                        <a:spcBef>
                          <a:spcPts val="300"/>
                        </a:spcBef>
                        <a:spcAft>
                          <a:spcPts val="0"/>
                        </a:spcAft>
                      </a:pPr>
                      <a:r>
                        <a:rPr lang="lv-LV" sz="1400" i="1" dirty="0">
                          <a:solidFill>
                            <a:schemeClr val="accent2"/>
                          </a:solidFill>
                          <a:effectLst/>
                        </a:rPr>
                        <a:t>lielākajā daļā tas ir izveidots 2016. un 2017.gadā</a:t>
                      </a:r>
                    </a:p>
                    <a:p>
                      <a:pPr algn="just">
                        <a:lnSpc>
                          <a:spcPct val="100000"/>
                        </a:lnSpc>
                        <a:spcBef>
                          <a:spcPts val="300"/>
                        </a:spcBef>
                        <a:spcAft>
                          <a:spcPts val="0"/>
                        </a:spcAft>
                      </a:pPr>
                      <a:endParaRPr lang="lv-LV" sz="300" i="1" dirty="0">
                        <a:solidFill>
                          <a:schemeClr val="accent2"/>
                        </a:solidFill>
                        <a:effectLst/>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just">
                        <a:lnSpc>
                          <a:spcPct val="100000"/>
                        </a:lnSpc>
                        <a:spcAft>
                          <a:spcPts val="0"/>
                        </a:spcAft>
                      </a:pPr>
                      <a:r>
                        <a:rPr lang="lv-LV" sz="1600" dirty="0">
                          <a:solidFill>
                            <a:schemeClr val="accent2"/>
                          </a:solidFill>
                          <a:effectLst/>
                        </a:rPr>
                        <a:t>krīzes vai ģimenes atbalsta centrs</a:t>
                      </a:r>
                      <a:endParaRPr lang="lv-LV" sz="1600" b="1" dirty="0">
                        <a:solidFill>
                          <a:schemeClr val="accent2"/>
                        </a:solidFill>
                        <a:effectLst/>
                        <a:latin typeface="Times New Roman"/>
                        <a:ea typeface="Times New Roman"/>
                        <a:cs typeface="Times New Roman"/>
                      </a:endParaRPr>
                    </a:p>
                  </a:txBody>
                  <a:tcPr marL="68580" marR="68580" marT="0" marB="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just">
                        <a:lnSpc>
                          <a:spcPct val="107000"/>
                        </a:lnSpc>
                        <a:spcAft>
                          <a:spcPts val="0"/>
                        </a:spcAft>
                      </a:pPr>
                      <a:endParaRPr lang="lv-LV" sz="300" dirty="0">
                        <a:solidFill>
                          <a:schemeClr val="accent2"/>
                        </a:solidFill>
                        <a:effectLst/>
                      </a:endParaRPr>
                    </a:p>
                    <a:p>
                      <a:pPr algn="just">
                        <a:lnSpc>
                          <a:spcPct val="107000"/>
                        </a:lnSpc>
                        <a:spcAft>
                          <a:spcPts val="0"/>
                        </a:spcAft>
                      </a:pPr>
                      <a:r>
                        <a:rPr lang="lv-LV" sz="1600" b="1" dirty="0">
                          <a:solidFill>
                            <a:schemeClr val="accent2"/>
                          </a:solidFill>
                          <a:effectLst/>
                        </a:rPr>
                        <a:t>33 jeb 28% </a:t>
                      </a:r>
                      <a:r>
                        <a:rPr lang="lv-LV" sz="1600" dirty="0">
                          <a:solidFill>
                            <a:schemeClr val="accent2"/>
                          </a:solidFill>
                          <a:effectLst/>
                        </a:rPr>
                        <a:t>pašvaldību</a:t>
                      </a:r>
                      <a:endParaRPr lang="lv-LV" sz="1600" dirty="0">
                        <a:solidFill>
                          <a:schemeClr val="accent2"/>
                        </a:solidFill>
                        <a:effectLst/>
                        <a:latin typeface="Times New Roman"/>
                        <a:ea typeface="Times New Roman"/>
                        <a:cs typeface="Times New Roman"/>
                      </a:endParaRPr>
                    </a:p>
                  </a:txBody>
                  <a:tcPr marL="68580" marR="68580" marT="0" marB="0">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aisnstūris 4"/>
          <p:cNvSpPr/>
          <p:nvPr/>
        </p:nvSpPr>
        <p:spPr>
          <a:xfrm>
            <a:off x="666800" y="4941168"/>
            <a:ext cx="7776864" cy="1080120"/>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2018.gadā trīs būtiskākie pakalpojumi – </a:t>
            </a:r>
          </a:p>
          <a:p>
            <a:pPr algn="ctr"/>
            <a:r>
              <a:rPr lang="lv-LV" b="1" dirty="0"/>
              <a:t>psihologs, ģimenes asistents un izglītojošas nodarbības vecāku prasmju attīstīšanai </a:t>
            </a:r>
            <a:r>
              <a:rPr lang="lv-LV" dirty="0"/>
              <a:t>– bija pieejami </a:t>
            </a:r>
            <a:r>
              <a:rPr lang="lv-LV" b="1" dirty="0"/>
              <a:t>tikai 15 pašvaldībās</a:t>
            </a:r>
          </a:p>
        </p:txBody>
      </p:sp>
    </p:spTree>
    <p:extLst>
      <p:ext uri="{BB962C8B-B14F-4D97-AF65-F5344CB8AC3E}">
        <p14:creationId xmlns:p14="http://schemas.microsoft.com/office/powerpoint/2010/main" val="33291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sz="2800" b="1" dirty="0"/>
              <a:t>Sociālie dienesti un bāriņtiesas vilcinās pieņemt lēmumus</a:t>
            </a:r>
          </a:p>
        </p:txBody>
      </p:sp>
      <p:sp>
        <p:nvSpPr>
          <p:cNvPr id="3" name="Slaida numura vietturis 2"/>
          <p:cNvSpPr>
            <a:spLocks noGrp="1"/>
          </p:cNvSpPr>
          <p:nvPr>
            <p:ph type="sldNum" sz="quarter" idx="12"/>
          </p:nvPr>
        </p:nvSpPr>
        <p:spPr/>
        <p:txBody>
          <a:bodyPr/>
          <a:lstStyle/>
          <a:p>
            <a:fld id="{ED3A8D12-4181-40B9-B8A3-465543A53E4A}" type="slidenum">
              <a:rPr lang="lv-LV" smtClean="0"/>
              <a:t>12</a:t>
            </a:fld>
            <a:endParaRPr lang="lv-LV" dirty="0"/>
          </a:p>
        </p:txBody>
      </p:sp>
      <p:sp>
        <p:nvSpPr>
          <p:cNvPr id="5" name="TextBox 4"/>
          <p:cNvSpPr txBox="1"/>
          <p:nvPr/>
        </p:nvSpPr>
        <p:spPr>
          <a:xfrm>
            <a:off x="2619671" y="1355621"/>
            <a:ext cx="3459047" cy="646331"/>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txBody>
          <a:bodyPr wrap="square" rtlCol="0">
            <a:spAutoFit/>
          </a:bodyPr>
          <a:lstStyle/>
          <a:p>
            <a:pPr algn="ctr"/>
            <a:r>
              <a:rPr lang="lv-LV" b="1" dirty="0">
                <a:solidFill>
                  <a:schemeClr val="bg1"/>
                </a:solidFill>
              </a:rPr>
              <a:t>Sociālais dienests izsmēlis savus resursus darbā ar ģimeni</a:t>
            </a:r>
          </a:p>
        </p:txBody>
      </p:sp>
      <p:sp>
        <p:nvSpPr>
          <p:cNvPr id="1039" name="Taisnstūris 1038"/>
          <p:cNvSpPr/>
          <p:nvPr/>
        </p:nvSpPr>
        <p:spPr>
          <a:xfrm>
            <a:off x="333597" y="4863329"/>
            <a:ext cx="8280920" cy="1224136"/>
          </a:xfrm>
          <a:prstGeom prst="rect">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Ovāls 12"/>
          <p:cNvSpPr/>
          <p:nvPr/>
        </p:nvSpPr>
        <p:spPr>
          <a:xfrm>
            <a:off x="5778929" y="2657587"/>
            <a:ext cx="3222969" cy="1927080"/>
          </a:xfrm>
          <a:prstGeom prst="ellips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 name="TextBox 9"/>
          <p:cNvSpPr txBox="1"/>
          <p:nvPr/>
        </p:nvSpPr>
        <p:spPr>
          <a:xfrm>
            <a:off x="6320405" y="2989531"/>
            <a:ext cx="2594699" cy="1477328"/>
          </a:xfrm>
          <a:prstGeom prst="rect">
            <a:avLst/>
          </a:prstGeom>
          <a:noFill/>
        </p:spPr>
        <p:txBody>
          <a:bodyPr wrap="square" rtlCol="0">
            <a:spAutoFit/>
          </a:bodyPr>
          <a:lstStyle/>
          <a:p>
            <a:pPr algn="ctr"/>
            <a:r>
              <a:rPr lang="lv-LV" sz="1500" b="1" dirty="0">
                <a:solidFill>
                  <a:schemeClr val="accent2"/>
                </a:solidFill>
              </a:rPr>
              <a:t>6 gadījumos </a:t>
            </a:r>
            <a:r>
              <a:rPr lang="lv-LV" sz="1500" dirty="0">
                <a:solidFill>
                  <a:schemeClr val="accent2"/>
                </a:solidFill>
              </a:rPr>
              <a:t>bāriņtiesa vienkārši aizmirsa par savu pienākumu reizi gadā izvērtēt, vai ģimenē ir zuduši iemesli aizgādības tiesību pārtraukšanai </a:t>
            </a:r>
          </a:p>
        </p:txBody>
      </p:sp>
      <p:sp>
        <p:nvSpPr>
          <p:cNvPr id="23" name="Brīvforma 22"/>
          <p:cNvSpPr/>
          <p:nvPr/>
        </p:nvSpPr>
        <p:spPr>
          <a:xfrm>
            <a:off x="5668908" y="5043278"/>
            <a:ext cx="1006078" cy="1006078"/>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lv-LV" sz="2300" kern="1200" dirty="0"/>
          </a:p>
        </p:txBody>
      </p:sp>
      <p:sp>
        <p:nvSpPr>
          <p:cNvPr id="25" name="Brīvforma 24"/>
          <p:cNvSpPr/>
          <p:nvPr/>
        </p:nvSpPr>
        <p:spPr>
          <a:xfrm>
            <a:off x="4077510" y="3887060"/>
            <a:ext cx="1006078" cy="1006078"/>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lv-LV" sz="2300" kern="1200" dirty="0"/>
          </a:p>
        </p:txBody>
      </p:sp>
      <p:sp>
        <p:nvSpPr>
          <p:cNvPr id="29" name="Labā bultiņa 28"/>
          <p:cNvSpPr/>
          <p:nvPr/>
        </p:nvSpPr>
        <p:spPr>
          <a:xfrm rot="5400000">
            <a:off x="4133171" y="2113519"/>
            <a:ext cx="432048" cy="454432"/>
          </a:xfrm>
          <a:prstGeom prst="rightArrow">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24" name="Taisnstūris 1023"/>
          <p:cNvSpPr/>
          <p:nvPr/>
        </p:nvSpPr>
        <p:spPr>
          <a:xfrm>
            <a:off x="2518416" y="3917562"/>
            <a:ext cx="3633585" cy="667105"/>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0" name="TextBox 29"/>
          <p:cNvSpPr txBox="1"/>
          <p:nvPr/>
        </p:nvSpPr>
        <p:spPr>
          <a:xfrm>
            <a:off x="2851904" y="3968532"/>
            <a:ext cx="3039847" cy="466974"/>
          </a:xfrm>
          <a:prstGeom prst="rect">
            <a:avLst/>
          </a:prstGeom>
          <a:noFill/>
        </p:spPr>
        <p:txBody>
          <a:bodyPr wrap="square" rtlCol="0">
            <a:spAutoFit/>
          </a:bodyPr>
          <a:lstStyle/>
          <a:p>
            <a:pPr algn="ctr"/>
            <a:r>
              <a:rPr lang="lv-LV" b="1" dirty="0">
                <a:solidFill>
                  <a:schemeClr val="bg1"/>
                </a:solidFill>
              </a:rPr>
              <a:t>Bāriņtiesa sniedz prasību tiesā</a:t>
            </a:r>
            <a:endParaRPr lang="lv-LV" b="1" dirty="0"/>
          </a:p>
        </p:txBody>
      </p:sp>
      <p:sp>
        <p:nvSpPr>
          <p:cNvPr id="1027" name="Taisnstūris 1026"/>
          <p:cNvSpPr/>
          <p:nvPr/>
        </p:nvSpPr>
        <p:spPr>
          <a:xfrm>
            <a:off x="3335986" y="2697191"/>
            <a:ext cx="2026419" cy="425373"/>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25" name="TextBox 1024"/>
          <p:cNvSpPr txBox="1"/>
          <p:nvPr/>
        </p:nvSpPr>
        <p:spPr>
          <a:xfrm>
            <a:off x="3450055" y="2746927"/>
            <a:ext cx="1843544" cy="369332"/>
          </a:xfrm>
          <a:prstGeom prst="rect">
            <a:avLst/>
          </a:prstGeom>
          <a:noFill/>
        </p:spPr>
        <p:txBody>
          <a:bodyPr wrap="square" rtlCol="0">
            <a:spAutoFit/>
          </a:bodyPr>
          <a:lstStyle/>
          <a:p>
            <a:r>
              <a:rPr lang="lv-LV" b="1" dirty="0">
                <a:solidFill>
                  <a:schemeClr val="bg1"/>
                </a:solidFill>
              </a:rPr>
              <a:t>Ziņo bāriņtiesai</a:t>
            </a:r>
          </a:p>
        </p:txBody>
      </p:sp>
      <p:sp>
        <p:nvSpPr>
          <p:cNvPr id="37" name="Ovāls 36"/>
          <p:cNvSpPr/>
          <p:nvPr/>
        </p:nvSpPr>
        <p:spPr>
          <a:xfrm>
            <a:off x="237673" y="2001952"/>
            <a:ext cx="2614231" cy="1522262"/>
          </a:xfrm>
          <a:prstGeom prst="ellips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28" name="TextBox 1027"/>
          <p:cNvSpPr txBox="1"/>
          <p:nvPr/>
        </p:nvSpPr>
        <p:spPr>
          <a:xfrm>
            <a:off x="679655" y="2145043"/>
            <a:ext cx="1863390" cy="1246495"/>
          </a:xfrm>
          <a:prstGeom prst="rect">
            <a:avLst/>
          </a:prstGeom>
          <a:noFill/>
          <a:ln>
            <a:noFill/>
          </a:ln>
        </p:spPr>
        <p:txBody>
          <a:bodyPr wrap="square" rtlCol="0">
            <a:spAutoFit/>
          </a:bodyPr>
          <a:lstStyle/>
          <a:p>
            <a:pPr algn="ctr"/>
            <a:r>
              <a:rPr lang="lv-LV" sz="1500" b="1" dirty="0">
                <a:solidFill>
                  <a:schemeClr val="accent2"/>
                </a:solidFill>
              </a:rPr>
              <a:t>9 gadījumos </a:t>
            </a:r>
            <a:r>
              <a:rPr lang="lv-LV" sz="1500" dirty="0">
                <a:solidFill>
                  <a:schemeClr val="accent2"/>
                </a:solidFill>
              </a:rPr>
              <a:t>sociālais dienests bija novilcinājis informācijas sniegšanu bāriņtiesai</a:t>
            </a:r>
            <a:endParaRPr lang="lv-LV" sz="1500" dirty="0"/>
          </a:p>
        </p:txBody>
      </p:sp>
      <p:pic>
        <p:nvPicPr>
          <p:cNvPr id="43"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1445" y="2958506"/>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Ovāls 40"/>
          <p:cNvSpPr/>
          <p:nvPr/>
        </p:nvSpPr>
        <p:spPr>
          <a:xfrm>
            <a:off x="6443927" y="1109925"/>
            <a:ext cx="2471177" cy="1392148"/>
          </a:xfrm>
          <a:prstGeom prst="ellipse">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7" name="Brīvforma 26"/>
          <p:cNvSpPr/>
          <p:nvPr/>
        </p:nvSpPr>
        <p:spPr>
          <a:xfrm>
            <a:off x="7472726" y="1144105"/>
            <a:ext cx="1006078" cy="1006078"/>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lv-LV" sz="2300" kern="1200" dirty="0"/>
          </a:p>
        </p:txBody>
      </p:sp>
      <p:sp>
        <p:nvSpPr>
          <p:cNvPr id="1029" name="TextBox 1028"/>
          <p:cNvSpPr txBox="1"/>
          <p:nvPr/>
        </p:nvSpPr>
        <p:spPr>
          <a:xfrm>
            <a:off x="6790890" y="1329816"/>
            <a:ext cx="2001008" cy="1015663"/>
          </a:xfrm>
          <a:prstGeom prst="rect">
            <a:avLst/>
          </a:prstGeom>
          <a:noFill/>
        </p:spPr>
        <p:txBody>
          <a:bodyPr wrap="square" rtlCol="0">
            <a:spAutoFit/>
          </a:bodyPr>
          <a:lstStyle/>
          <a:p>
            <a:pPr algn="ctr"/>
            <a:r>
              <a:rPr lang="lv-LV" sz="1500" b="1" dirty="0">
                <a:solidFill>
                  <a:schemeClr val="accent2"/>
                </a:solidFill>
              </a:rPr>
              <a:t>10 gadījumos </a:t>
            </a:r>
            <a:r>
              <a:rPr lang="lv-LV" sz="1500" dirty="0">
                <a:solidFill>
                  <a:schemeClr val="accent2"/>
                </a:solidFill>
              </a:rPr>
              <a:t>vecākiem vairākkārt tiek dota iespēja “laboties”</a:t>
            </a:r>
            <a:endParaRPr lang="lv-LV" sz="1500" dirty="0"/>
          </a:p>
        </p:txBody>
      </p:sp>
      <p:pic>
        <p:nvPicPr>
          <p:cNvPr id="44"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70168" y="1384064"/>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7" name="Labā bultiņa 46"/>
          <p:cNvSpPr/>
          <p:nvPr/>
        </p:nvSpPr>
        <p:spPr>
          <a:xfrm rot="5400000">
            <a:off x="4133172" y="3255860"/>
            <a:ext cx="432048" cy="454432"/>
          </a:xfrm>
          <a:prstGeom prst="rightArrow">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38" name="TextBox 1037"/>
          <p:cNvSpPr txBox="1"/>
          <p:nvPr/>
        </p:nvSpPr>
        <p:spPr>
          <a:xfrm>
            <a:off x="856582" y="5013732"/>
            <a:ext cx="7421337" cy="923330"/>
          </a:xfrm>
          <a:prstGeom prst="rect">
            <a:avLst/>
          </a:prstGeom>
          <a:noFill/>
        </p:spPr>
        <p:txBody>
          <a:bodyPr wrap="square" rtlCol="0">
            <a:spAutoFit/>
          </a:bodyPr>
          <a:lstStyle/>
          <a:p>
            <a:pPr algn="ctr"/>
            <a:r>
              <a:rPr lang="lv-LV" dirty="0">
                <a:solidFill>
                  <a:schemeClr val="accent2"/>
                </a:solidFill>
              </a:rPr>
              <a:t>Kamēr </a:t>
            </a:r>
            <a:r>
              <a:rPr lang="lv-LV" b="1" dirty="0">
                <a:solidFill>
                  <a:schemeClr val="accent2"/>
                </a:solidFill>
              </a:rPr>
              <a:t>bāriņtiesas un sociālie dienesti gaida, </a:t>
            </a:r>
            <a:r>
              <a:rPr lang="lv-LV" dirty="0">
                <a:solidFill>
                  <a:schemeClr val="accent2"/>
                </a:solidFill>
              </a:rPr>
              <a:t>bērns ilgstoši atrodas ārpusģimenes aprūpē bez pastāvīga risinājuma līdz sasniedz vecumu, kad kļūst “neinteresants” potenciālajam adoptētājam</a:t>
            </a:r>
            <a:endParaRPr lang="lv-LV" dirty="0"/>
          </a:p>
        </p:txBody>
      </p:sp>
      <p:pic>
        <p:nvPicPr>
          <p:cNvPr id="64"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149" y="2152139"/>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2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2"/>
          </p:nvPr>
        </p:nvSpPr>
        <p:spPr/>
        <p:txBody>
          <a:bodyPr/>
          <a:lstStyle/>
          <a:p>
            <a:fld id="{ED3A8D12-4181-40B9-B8A3-465543A53E4A}" type="slidenum">
              <a:rPr lang="lv-LV" smtClean="0"/>
              <a:t>13</a:t>
            </a:fld>
            <a:endParaRPr lang="lv-LV" dirty="0"/>
          </a:p>
        </p:txBody>
      </p:sp>
      <p:sp>
        <p:nvSpPr>
          <p:cNvPr id="5" name="Taisnstūris 4"/>
          <p:cNvSpPr/>
          <p:nvPr/>
        </p:nvSpPr>
        <p:spPr>
          <a:xfrm>
            <a:off x="395536" y="1243206"/>
            <a:ext cx="8513758" cy="5042987"/>
          </a:xfrm>
          <a:prstGeom prst="rect">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sz="2000" dirty="0">
              <a:solidFill>
                <a:schemeClr val="bg1"/>
              </a:solidFill>
            </a:endParaRPr>
          </a:p>
        </p:txBody>
      </p:sp>
      <p:grpSp>
        <p:nvGrpSpPr>
          <p:cNvPr id="11" name="Grupa 10"/>
          <p:cNvGrpSpPr/>
          <p:nvPr/>
        </p:nvGrpSpPr>
        <p:grpSpPr>
          <a:xfrm>
            <a:off x="2771406" y="1385690"/>
            <a:ext cx="5935682" cy="464348"/>
            <a:chOff x="2762005" y="1243206"/>
            <a:chExt cx="5935682" cy="464348"/>
          </a:xfrm>
        </p:grpSpPr>
        <p:sp>
          <p:nvSpPr>
            <p:cNvPr id="7" name="Taisnstūris 6"/>
            <p:cNvSpPr/>
            <p:nvPr/>
          </p:nvSpPr>
          <p:spPr>
            <a:xfrm>
              <a:off x="2762005" y="1243206"/>
              <a:ext cx="5935682" cy="464348"/>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lv-LV" sz="1600" dirty="0">
                <a:solidFill>
                  <a:schemeClr val="accent2"/>
                </a:solidFill>
              </a:endParaRPr>
            </a:p>
          </p:txBody>
        </p:sp>
        <p:sp>
          <p:nvSpPr>
            <p:cNvPr id="6" name="TextBox 5"/>
            <p:cNvSpPr txBox="1"/>
            <p:nvPr/>
          </p:nvSpPr>
          <p:spPr>
            <a:xfrm>
              <a:off x="3366824" y="1300300"/>
              <a:ext cx="5184576" cy="338554"/>
            </a:xfrm>
            <a:prstGeom prst="rect">
              <a:avLst/>
            </a:prstGeom>
            <a:noFill/>
          </p:spPr>
          <p:txBody>
            <a:bodyPr wrap="square" rtlCol="0">
              <a:spAutoFit/>
            </a:bodyPr>
            <a:lstStyle/>
            <a:p>
              <a:r>
                <a:rPr lang="lv-LV" sz="1600" b="1" dirty="0">
                  <a:solidFill>
                    <a:schemeClr val="accent2"/>
                  </a:solidFill>
                </a:rPr>
                <a:t>Ne vienmēr tiek iegūts bērna viedoklis</a:t>
              </a:r>
              <a:endParaRPr lang="lv-LV" sz="1600" dirty="0">
                <a:solidFill>
                  <a:schemeClr val="accent2"/>
                </a:solidFill>
              </a:endParaRPr>
            </a:p>
          </p:txBody>
        </p:sp>
        <p:pic>
          <p:nvPicPr>
            <p:cNvPr id="23"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8829" y="1311905"/>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2" name="Grupa 11"/>
          <p:cNvGrpSpPr/>
          <p:nvPr/>
        </p:nvGrpSpPr>
        <p:grpSpPr>
          <a:xfrm>
            <a:off x="2762004" y="1957671"/>
            <a:ext cx="5940172" cy="906613"/>
            <a:chOff x="2762004" y="1850038"/>
            <a:chExt cx="5940172" cy="906613"/>
          </a:xfrm>
        </p:grpSpPr>
        <p:sp>
          <p:nvSpPr>
            <p:cNvPr id="3" name="Taisnstūris 2"/>
            <p:cNvSpPr/>
            <p:nvPr/>
          </p:nvSpPr>
          <p:spPr>
            <a:xfrm>
              <a:off x="2762004" y="1850038"/>
              <a:ext cx="5940172" cy="906613"/>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endParaRPr lang="lv-LV" dirty="0"/>
            </a:p>
          </p:txBody>
        </p:sp>
        <p:sp>
          <p:nvSpPr>
            <p:cNvPr id="10" name="TextBox 9"/>
            <p:cNvSpPr txBox="1"/>
            <p:nvPr/>
          </p:nvSpPr>
          <p:spPr>
            <a:xfrm>
              <a:off x="3366824" y="1880037"/>
              <a:ext cx="2142505" cy="830997"/>
            </a:xfrm>
            <a:prstGeom prst="rect">
              <a:avLst/>
            </a:prstGeom>
            <a:noFill/>
          </p:spPr>
          <p:txBody>
            <a:bodyPr wrap="square" rtlCol="0">
              <a:spAutoFit/>
            </a:bodyPr>
            <a:lstStyle/>
            <a:p>
              <a:pPr algn="just"/>
              <a:r>
                <a:rPr lang="lv-LV" sz="1600" b="1" dirty="0">
                  <a:solidFill>
                    <a:schemeClr val="accent2"/>
                  </a:solidFill>
                </a:rPr>
                <a:t>Uzraudzība aptver tikai sadzīves apstākļu pārbaudi</a:t>
              </a:r>
              <a:r>
                <a:rPr lang="lv-LV" sz="1600" dirty="0">
                  <a:solidFill>
                    <a:schemeClr val="accent2"/>
                  </a:solidFill>
                </a:rPr>
                <a:t>:</a:t>
              </a:r>
              <a:endParaRPr lang="lv-LV" sz="1500" dirty="0">
                <a:solidFill>
                  <a:schemeClr val="accent2"/>
                </a:solidFill>
              </a:endParaRPr>
            </a:p>
          </p:txBody>
        </p:sp>
        <p:pic>
          <p:nvPicPr>
            <p:cNvPr id="16"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8829" y="1991670"/>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653293" y="1903121"/>
              <a:ext cx="3048883" cy="784830"/>
            </a:xfrm>
            <a:prstGeom prst="rect">
              <a:avLst/>
            </a:prstGeom>
            <a:noFill/>
          </p:spPr>
          <p:txBody>
            <a:bodyPr wrap="square" rtlCol="0">
              <a:spAutoFit/>
            </a:bodyPr>
            <a:lstStyle/>
            <a:p>
              <a:pPr marL="285750" indent="-285750" algn="just">
                <a:buFont typeface="Wingdings" panose="05000000000000000000" pitchFamily="2" charset="2"/>
                <a:buChar char="ü"/>
              </a:pPr>
              <a:r>
                <a:rPr lang="lv-LV" sz="1500" dirty="0">
                  <a:solidFill>
                    <a:schemeClr val="accent2"/>
                  </a:solidFill>
                </a:rPr>
                <a:t>vai mājoklis ir tīrs</a:t>
              </a:r>
            </a:p>
            <a:p>
              <a:pPr marL="285750" indent="-285750" algn="just">
                <a:buFont typeface="Wingdings" panose="05000000000000000000" pitchFamily="2" charset="2"/>
                <a:buChar char="ü"/>
              </a:pPr>
              <a:r>
                <a:rPr lang="lv-LV" sz="1500" dirty="0">
                  <a:solidFill>
                    <a:schemeClr val="accent2"/>
                  </a:solidFill>
                </a:rPr>
                <a:t>vai bērnam ir gulta un skapis </a:t>
              </a:r>
            </a:p>
            <a:p>
              <a:pPr marL="285750" indent="-285750" algn="just">
                <a:buFont typeface="Wingdings" panose="05000000000000000000" pitchFamily="2" charset="2"/>
                <a:buChar char="ü"/>
              </a:pPr>
              <a:r>
                <a:rPr lang="lv-LV" sz="1500" dirty="0">
                  <a:solidFill>
                    <a:schemeClr val="accent2"/>
                  </a:solidFill>
                </a:rPr>
                <a:t>vai ir ēdiens u.c. </a:t>
              </a:r>
            </a:p>
          </p:txBody>
        </p:sp>
      </p:grpSp>
      <p:grpSp>
        <p:nvGrpSpPr>
          <p:cNvPr id="14" name="Grupa 13"/>
          <p:cNvGrpSpPr/>
          <p:nvPr/>
        </p:nvGrpSpPr>
        <p:grpSpPr>
          <a:xfrm>
            <a:off x="2751853" y="2980533"/>
            <a:ext cx="5950323" cy="1780748"/>
            <a:chOff x="2751853" y="2900376"/>
            <a:chExt cx="5950323" cy="1780748"/>
          </a:xfrm>
        </p:grpSpPr>
        <p:sp>
          <p:nvSpPr>
            <p:cNvPr id="13" name="Taisnstūris 12"/>
            <p:cNvSpPr/>
            <p:nvPr/>
          </p:nvSpPr>
          <p:spPr>
            <a:xfrm>
              <a:off x="2751853" y="2900376"/>
              <a:ext cx="5950323" cy="1780748"/>
            </a:xfrm>
            <a:prstGeom prst="rect">
              <a:avLst/>
            </a:prstGeom>
            <a:solidFill>
              <a:srgbClr val="F2F2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lv-LV" sz="1600" dirty="0">
                <a:solidFill>
                  <a:schemeClr val="accent2"/>
                </a:solidFill>
              </a:endParaRPr>
            </a:p>
          </p:txBody>
        </p:sp>
        <p:sp>
          <p:nvSpPr>
            <p:cNvPr id="9" name="TextBox 8"/>
            <p:cNvSpPr txBox="1"/>
            <p:nvPr/>
          </p:nvSpPr>
          <p:spPr>
            <a:xfrm>
              <a:off x="3350935" y="2943688"/>
              <a:ext cx="2216754" cy="907941"/>
            </a:xfrm>
            <a:prstGeom prst="rect">
              <a:avLst/>
            </a:prstGeom>
            <a:noFill/>
            <a:effectLst/>
          </p:spPr>
          <p:txBody>
            <a:bodyPr wrap="square" rtlCol="0">
              <a:spAutoFit/>
            </a:bodyPr>
            <a:lstStyle/>
            <a:p>
              <a:r>
                <a:rPr lang="lv-LV" sz="1600" b="1" dirty="0">
                  <a:solidFill>
                    <a:schemeClr val="accent2"/>
                  </a:solidFill>
                </a:rPr>
                <a:t>Netiek noskaidrots, vai un kā tiek ievērotas bērna tiesības uz:</a:t>
              </a:r>
            </a:p>
            <a:p>
              <a:endParaRPr lang="lv-LV" sz="500" b="1" dirty="0">
                <a:solidFill>
                  <a:schemeClr val="accent2"/>
                </a:solidFill>
              </a:endParaRPr>
            </a:p>
          </p:txBody>
        </p:sp>
        <p:pic>
          <p:nvPicPr>
            <p:cNvPr id="17"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6580" y="3003987"/>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653294" y="2917392"/>
              <a:ext cx="2982984" cy="1708160"/>
            </a:xfrm>
            <a:prstGeom prst="rect">
              <a:avLst/>
            </a:prstGeom>
            <a:noFill/>
          </p:spPr>
          <p:txBody>
            <a:bodyPr wrap="square" rtlCol="0">
              <a:spAutoFit/>
            </a:bodyPr>
            <a:lstStyle/>
            <a:p>
              <a:pPr marL="285750" indent="-285750">
                <a:buFont typeface="Wingdings" panose="05000000000000000000" pitchFamily="2" charset="2"/>
                <a:buChar char="ü"/>
              </a:pPr>
              <a:r>
                <a:rPr lang="lv-LV" sz="1500" dirty="0">
                  <a:solidFill>
                    <a:schemeClr val="accent2"/>
                  </a:solidFill>
                </a:rPr>
                <a:t>veselības aprūpi </a:t>
              </a:r>
            </a:p>
            <a:p>
              <a:pPr marL="285750" indent="-285750">
                <a:buFont typeface="Wingdings" panose="05000000000000000000" pitchFamily="2" charset="2"/>
                <a:buChar char="ü"/>
              </a:pPr>
              <a:r>
                <a:rPr lang="lv-LV" sz="1500" dirty="0">
                  <a:solidFill>
                    <a:schemeClr val="accent2"/>
                  </a:solidFill>
                </a:rPr>
                <a:t>izglītību </a:t>
              </a:r>
            </a:p>
            <a:p>
              <a:pPr marL="285750" indent="-285750">
                <a:buFont typeface="Wingdings" panose="05000000000000000000" pitchFamily="2" charset="2"/>
                <a:buChar char="ü"/>
              </a:pPr>
              <a:r>
                <a:rPr lang="lv-LV" sz="1500" dirty="0">
                  <a:solidFill>
                    <a:schemeClr val="accent2"/>
                  </a:solidFill>
                </a:rPr>
                <a:t>fizisko un emocionālo attīstību </a:t>
              </a:r>
            </a:p>
            <a:p>
              <a:pPr marL="285750" indent="-285750">
                <a:buFont typeface="Wingdings" panose="05000000000000000000" pitchFamily="2" charset="2"/>
                <a:buChar char="ü"/>
              </a:pPr>
              <a:r>
                <a:rPr lang="lv-LV" sz="1500" dirty="0">
                  <a:solidFill>
                    <a:schemeClr val="accent2"/>
                  </a:solidFill>
                </a:rPr>
                <a:t>brīvā laika pavadīšanu</a:t>
              </a:r>
            </a:p>
            <a:p>
              <a:pPr marL="285750" indent="-285750">
                <a:buFont typeface="Wingdings" panose="05000000000000000000" pitchFamily="2" charset="2"/>
                <a:buChar char="ü"/>
              </a:pPr>
              <a:r>
                <a:rPr lang="lv-LV" sz="1500" dirty="0">
                  <a:solidFill>
                    <a:schemeClr val="accent2"/>
                  </a:solidFill>
                </a:rPr>
                <a:t>mantiskās intereses</a:t>
              </a:r>
            </a:p>
            <a:p>
              <a:pPr marL="285750" indent="-285750">
                <a:buFont typeface="Wingdings" panose="05000000000000000000" pitchFamily="2" charset="2"/>
                <a:buChar char="ü"/>
              </a:pPr>
              <a:r>
                <a:rPr lang="lv-LV" sz="1500" dirty="0">
                  <a:solidFill>
                    <a:schemeClr val="accent2"/>
                  </a:solidFill>
                </a:rPr>
                <a:t>saskarsmes tiesības ar vecākiem un citiem tuviniekiem </a:t>
              </a:r>
            </a:p>
          </p:txBody>
        </p:sp>
      </p:grpSp>
      <p:grpSp>
        <p:nvGrpSpPr>
          <p:cNvPr id="15" name="Grupa 14"/>
          <p:cNvGrpSpPr/>
          <p:nvPr/>
        </p:nvGrpSpPr>
        <p:grpSpPr>
          <a:xfrm>
            <a:off x="2751853" y="4863882"/>
            <a:ext cx="5950324" cy="1158978"/>
            <a:chOff x="2751853" y="4790302"/>
            <a:chExt cx="5950324" cy="1158978"/>
          </a:xfrm>
        </p:grpSpPr>
        <p:sp>
          <p:nvSpPr>
            <p:cNvPr id="19" name="Taisnstūris 18"/>
            <p:cNvSpPr/>
            <p:nvPr/>
          </p:nvSpPr>
          <p:spPr>
            <a:xfrm>
              <a:off x="2751853" y="4790302"/>
              <a:ext cx="5950324" cy="115897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lv-LV" sz="1600" dirty="0">
                <a:solidFill>
                  <a:schemeClr val="accent2"/>
                </a:solidFill>
              </a:endParaRPr>
            </a:p>
          </p:txBody>
        </p:sp>
        <p:sp>
          <p:nvSpPr>
            <p:cNvPr id="20" name="TextBox 19"/>
            <p:cNvSpPr txBox="1"/>
            <p:nvPr/>
          </p:nvSpPr>
          <p:spPr>
            <a:xfrm>
              <a:off x="5801012" y="4863882"/>
              <a:ext cx="2835265" cy="1015663"/>
            </a:xfrm>
            <a:prstGeom prst="rect">
              <a:avLst/>
            </a:prstGeom>
            <a:noFill/>
          </p:spPr>
          <p:txBody>
            <a:bodyPr wrap="square" rtlCol="0">
              <a:spAutoFit/>
            </a:bodyPr>
            <a:lstStyle/>
            <a:p>
              <a:r>
                <a:rPr lang="lv-LV" sz="1500" dirty="0">
                  <a:solidFill>
                    <a:schemeClr val="accent2"/>
                  </a:solidFill>
                </a:rPr>
                <a:t>konstatēti vismaz 3 gadījumi, kad bāriņtiesas </a:t>
              </a:r>
              <a:r>
                <a:rPr lang="lv-LV" sz="1500" b="1" dirty="0">
                  <a:solidFill>
                    <a:schemeClr val="accent2"/>
                  </a:solidFill>
                </a:rPr>
                <a:t>nebija reaģējušas pat uz izglītības iestāžu un citu bāriņtiesu norādītajiem riskiem</a:t>
              </a:r>
              <a:r>
                <a:rPr lang="lv-LV" sz="1500" dirty="0">
                  <a:solidFill>
                    <a:schemeClr val="accent2"/>
                  </a:solidFill>
                </a:rPr>
                <a:t> </a:t>
              </a:r>
            </a:p>
          </p:txBody>
        </p:sp>
        <p:pic>
          <p:nvPicPr>
            <p:cNvPr id="24"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8829" y="4932515"/>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329700" y="4863882"/>
              <a:ext cx="2216754" cy="661720"/>
            </a:xfrm>
            <a:prstGeom prst="rect">
              <a:avLst/>
            </a:prstGeom>
            <a:noFill/>
            <a:effectLst/>
          </p:spPr>
          <p:txBody>
            <a:bodyPr wrap="square" rtlCol="0">
              <a:spAutoFit/>
            </a:bodyPr>
            <a:lstStyle/>
            <a:p>
              <a:r>
                <a:rPr lang="lv-LV" sz="1600" b="1" dirty="0">
                  <a:solidFill>
                    <a:schemeClr val="accent2"/>
                  </a:solidFill>
                </a:rPr>
                <a:t>Nereaģē uz citu institūciju signāliem:</a:t>
              </a:r>
            </a:p>
            <a:p>
              <a:endParaRPr lang="lv-LV" sz="500" b="1" dirty="0">
                <a:solidFill>
                  <a:schemeClr val="accent2"/>
                </a:solidFill>
              </a:endParaRPr>
            </a:p>
          </p:txBody>
        </p:sp>
      </p:grpSp>
      <p:sp>
        <p:nvSpPr>
          <p:cNvPr id="26" name="Virsraksts 1"/>
          <p:cNvSpPr>
            <a:spLocks noGrp="1"/>
          </p:cNvSpPr>
          <p:nvPr>
            <p:ph type="title"/>
          </p:nvPr>
        </p:nvSpPr>
        <p:spPr>
          <a:xfrm>
            <a:off x="467544" y="418654"/>
            <a:ext cx="8229600" cy="634082"/>
          </a:xfrm>
        </p:spPr>
        <p:txBody>
          <a:bodyPr>
            <a:noAutofit/>
          </a:bodyPr>
          <a:lstStyle/>
          <a:p>
            <a:r>
              <a:rPr lang="lv-LV" sz="2800" b="1" dirty="0"/>
              <a:t>Bāriņtiesu nodrošinātā  uzraudzība ir formāla</a:t>
            </a:r>
          </a:p>
        </p:txBody>
      </p:sp>
      <p:sp>
        <p:nvSpPr>
          <p:cNvPr id="8" name="TextBox 7"/>
          <p:cNvSpPr txBox="1"/>
          <p:nvPr/>
        </p:nvSpPr>
        <p:spPr>
          <a:xfrm>
            <a:off x="539552" y="1386956"/>
            <a:ext cx="1996276" cy="2954655"/>
          </a:xfrm>
          <a:prstGeom prst="rect">
            <a:avLst/>
          </a:prstGeom>
          <a:noFill/>
        </p:spPr>
        <p:txBody>
          <a:bodyPr wrap="square" rtlCol="0">
            <a:spAutoFit/>
          </a:bodyPr>
          <a:lstStyle/>
          <a:p>
            <a:r>
              <a:rPr lang="lv-LV" dirty="0">
                <a:solidFill>
                  <a:schemeClr val="bg1"/>
                </a:solidFill>
              </a:rPr>
              <a:t>Bāriņtiesas pienākums ne retāk kā 1x gadā </a:t>
            </a:r>
            <a:r>
              <a:rPr lang="lv-LV" b="1" dirty="0">
                <a:solidFill>
                  <a:schemeClr val="bg1"/>
                </a:solidFill>
              </a:rPr>
              <a:t>pārbaudīt bērna aprūpi un viņa tiesību un interešu ievērošanu</a:t>
            </a:r>
            <a:r>
              <a:rPr lang="lv-LV" dirty="0">
                <a:solidFill>
                  <a:schemeClr val="bg1"/>
                </a:solidFill>
              </a:rPr>
              <a:t> pie aizbildņa, audžuģimenē un bērnunamā</a:t>
            </a:r>
            <a:endParaRPr lang="lv-LV" dirty="0"/>
          </a:p>
        </p:txBody>
      </p:sp>
    </p:spTree>
    <p:extLst>
      <p:ext uri="{BB962C8B-B14F-4D97-AF65-F5344CB8AC3E}">
        <p14:creationId xmlns:p14="http://schemas.microsoft.com/office/powerpoint/2010/main" val="88681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p:cNvSpPr>
            <a:spLocks noGrp="1"/>
          </p:cNvSpPr>
          <p:nvPr>
            <p:ph type="sldNum" sz="quarter" idx="12"/>
          </p:nvPr>
        </p:nvSpPr>
        <p:spPr/>
        <p:txBody>
          <a:bodyPr/>
          <a:lstStyle/>
          <a:p>
            <a:fld id="{ED3A8D12-4181-40B9-B8A3-465543A53E4A}" type="slidenum">
              <a:rPr lang="lv-LV" smtClean="0">
                <a:solidFill>
                  <a:schemeClr val="accent2"/>
                </a:solidFill>
              </a:rPr>
              <a:t>14</a:t>
            </a:fld>
            <a:endParaRPr lang="lv-LV" dirty="0">
              <a:solidFill>
                <a:schemeClr val="accent2"/>
              </a:solidFill>
            </a:endParaRPr>
          </a:p>
        </p:txBody>
      </p:sp>
      <p:sp>
        <p:nvSpPr>
          <p:cNvPr id="23" name="Virsraksts 1"/>
          <p:cNvSpPr>
            <a:spLocks noGrp="1"/>
          </p:cNvSpPr>
          <p:nvPr>
            <p:ph type="title"/>
          </p:nvPr>
        </p:nvSpPr>
        <p:spPr>
          <a:xfrm>
            <a:off x="467544" y="418654"/>
            <a:ext cx="8229600" cy="634082"/>
          </a:xfrm>
        </p:spPr>
        <p:txBody>
          <a:bodyPr>
            <a:noAutofit/>
          </a:bodyPr>
          <a:lstStyle/>
          <a:p>
            <a:r>
              <a:rPr lang="lv-LV" sz="2800" b="1" dirty="0"/>
              <a:t>Bērnunamos konstatētie pārkāpumi</a:t>
            </a:r>
          </a:p>
        </p:txBody>
      </p:sp>
      <p:grpSp>
        <p:nvGrpSpPr>
          <p:cNvPr id="39" name="Grupa 38"/>
          <p:cNvGrpSpPr/>
          <p:nvPr/>
        </p:nvGrpSpPr>
        <p:grpSpPr>
          <a:xfrm>
            <a:off x="505636" y="3777295"/>
            <a:ext cx="8123600" cy="2092941"/>
            <a:chOff x="505636" y="3946572"/>
            <a:chExt cx="8123600" cy="2092941"/>
          </a:xfrm>
        </p:grpSpPr>
        <p:sp>
          <p:nvSpPr>
            <p:cNvPr id="5" name="Taisnstūris 4"/>
            <p:cNvSpPr/>
            <p:nvPr/>
          </p:nvSpPr>
          <p:spPr>
            <a:xfrm>
              <a:off x="505636" y="3946572"/>
              <a:ext cx="2536104" cy="2092941"/>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b="1" dirty="0">
                <a:solidFill>
                  <a:schemeClr val="accent2"/>
                </a:solidFill>
              </a:endParaRPr>
            </a:p>
          </p:txBody>
        </p:sp>
        <p:sp>
          <p:nvSpPr>
            <p:cNvPr id="6" name="TextBox 5"/>
            <p:cNvSpPr txBox="1"/>
            <p:nvPr/>
          </p:nvSpPr>
          <p:spPr>
            <a:xfrm>
              <a:off x="611560" y="4069712"/>
              <a:ext cx="2124604" cy="923330"/>
            </a:xfrm>
            <a:prstGeom prst="rect">
              <a:avLst/>
            </a:prstGeom>
            <a:noFill/>
          </p:spPr>
          <p:txBody>
            <a:bodyPr wrap="square" rtlCol="0">
              <a:spAutoFit/>
            </a:bodyPr>
            <a:lstStyle/>
            <a:p>
              <a:r>
                <a:rPr lang="lv-LV" b="1" dirty="0">
                  <a:solidFill>
                    <a:schemeClr val="bg1"/>
                  </a:solidFill>
                </a:rPr>
                <a:t>Bērnunamos netiek ievērotas bērna tiesības:</a:t>
              </a:r>
            </a:p>
          </p:txBody>
        </p:sp>
        <p:sp>
          <p:nvSpPr>
            <p:cNvPr id="19" name="Taisnstūris 18"/>
            <p:cNvSpPr/>
            <p:nvPr/>
          </p:nvSpPr>
          <p:spPr>
            <a:xfrm>
              <a:off x="3640362" y="3946572"/>
              <a:ext cx="4968550" cy="64807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accent2"/>
                </a:solidFill>
              </a:endParaRPr>
            </a:p>
          </p:txBody>
        </p:sp>
        <p:pic>
          <p:nvPicPr>
            <p:cNvPr id="25"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0253" y="4116198"/>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01575" y="3987286"/>
              <a:ext cx="4396967" cy="584775"/>
            </a:xfrm>
            <a:prstGeom prst="rect">
              <a:avLst/>
            </a:prstGeom>
            <a:noFill/>
          </p:spPr>
          <p:txBody>
            <a:bodyPr wrap="square" rtlCol="0">
              <a:spAutoFit/>
            </a:bodyPr>
            <a:lstStyle/>
            <a:p>
              <a:r>
                <a:rPr lang="lv-LV" sz="1600" dirty="0">
                  <a:solidFill>
                    <a:schemeClr val="accent2"/>
                  </a:solidFill>
                </a:rPr>
                <a:t>uz bērnu privātās dzīves un personas neaizskaramību</a:t>
              </a:r>
              <a:endParaRPr lang="lv-LV" sz="1600" dirty="0"/>
            </a:p>
          </p:txBody>
        </p:sp>
        <p:grpSp>
          <p:nvGrpSpPr>
            <p:cNvPr id="36" name="Grupa 35"/>
            <p:cNvGrpSpPr/>
            <p:nvPr/>
          </p:nvGrpSpPr>
          <p:grpSpPr>
            <a:xfrm>
              <a:off x="3635896" y="4741339"/>
              <a:ext cx="4968548" cy="575259"/>
              <a:chOff x="3660688" y="4578539"/>
              <a:chExt cx="4968548" cy="575259"/>
            </a:xfrm>
          </p:grpSpPr>
          <p:sp>
            <p:nvSpPr>
              <p:cNvPr id="17" name="Taisnstūris 16"/>
              <p:cNvSpPr/>
              <p:nvPr/>
            </p:nvSpPr>
            <p:spPr>
              <a:xfrm>
                <a:off x="3660688" y="4578539"/>
                <a:ext cx="4968548" cy="575259"/>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accent2"/>
                  </a:solidFill>
                </a:endParaRPr>
              </a:p>
            </p:txBody>
          </p:sp>
          <p:sp>
            <p:nvSpPr>
              <p:cNvPr id="15" name="TextBox 14"/>
              <p:cNvSpPr txBox="1"/>
              <p:nvPr/>
            </p:nvSpPr>
            <p:spPr>
              <a:xfrm>
                <a:off x="4211672" y="4669680"/>
                <a:ext cx="4408767" cy="338554"/>
              </a:xfrm>
              <a:prstGeom prst="rect">
                <a:avLst/>
              </a:prstGeom>
              <a:noFill/>
            </p:spPr>
            <p:txBody>
              <a:bodyPr wrap="square" rtlCol="0">
                <a:spAutoFit/>
              </a:bodyPr>
              <a:lstStyle/>
              <a:p>
                <a:r>
                  <a:rPr lang="lv-LV" sz="1600" dirty="0">
                    <a:solidFill>
                      <a:schemeClr val="accent2"/>
                    </a:solidFill>
                  </a:rPr>
                  <a:t>uz atbilstošas izglītības ieguvi</a:t>
                </a:r>
              </a:p>
            </p:txBody>
          </p:sp>
          <p:pic>
            <p:nvPicPr>
              <p:cNvPr id="30"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7031" y="4669680"/>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37" name="Grupa 36"/>
            <p:cNvGrpSpPr/>
            <p:nvPr/>
          </p:nvGrpSpPr>
          <p:grpSpPr>
            <a:xfrm>
              <a:off x="3620038" y="5445224"/>
              <a:ext cx="5009198" cy="562641"/>
              <a:chOff x="3620038" y="5445224"/>
              <a:chExt cx="5009198" cy="562641"/>
            </a:xfrm>
          </p:grpSpPr>
          <p:sp>
            <p:nvSpPr>
              <p:cNvPr id="10" name="Taisnstūris 9"/>
              <p:cNvSpPr/>
              <p:nvPr/>
            </p:nvSpPr>
            <p:spPr>
              <a:xfrm>
                <a:off x="3620038" y="5445224"/>
                <a:ext cx="5009198" cy="562641"/>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600" dirty="0">
                  <a:solidFill>
                    <a:schemeClr val="accent2"/>
                  </a:solidFill>
                </a:endParaRPr>
              </a:p>
            </p:txBody>
          </p:sp>
          <p:sp>
            <p:nvSpPr>
              <p:cNvPr id="29" name="TextBox 28"/>
              <p:cNvSpPr txBox="1"/>
              <p:nvPr/>
            </p:nvSpPr>
            <p:spPr>
              <a:xfrm>
                <a:off x="4190169" y="5545545"/>
                <a:ext cx="4378488" cy="338554"/>
              </a:xfrm>
              <a:prstGeom prst="rect">
                <a:avLst/>
              </a:prstGeom>
              <a:noFill/>
            </p:spPr>
            <p:txBody>
              <a:bodyPr wrap="square" rtlCol="0">
                <a:spAutoFit/>
              </a:bodyPr>
              <a:lstStyle/>
              <a:p>
                <a:r>
                  <a:rPr lang="lv-LV" sz="1600" dirty="0">
                    <a:solidFill>
                      <a:schemeClr val="accent2"/>
                    </a:solidFill>
                  </a:rPr>
                  <a:t>mantiskās intereses</a:t>
                </a:r>
                <a:endParaRPr lang="lv-LV" sz="1600" dirty="0"/>
              </a:p>
            </p:txBody>
          </p:sp>
          <p:pic>
            <p:nvPicPr>
              <p:cNvPr id="31"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7031" y="5557267"/>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26" name="Taisnstūris 25"/>
          <p:cNvSpPr/>
          <p:nvPr/>
        </p:nvSpPr>
        <p:spPr>
          <a:xfrm>
            <a:off x="543176" y="1488315"/>
            <a:ext cx="2536104" cy="1617577"/>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b="1" dirty="0">
              <a:solidFill>
                <a:schemeClr val="bg1"/>
              </a:solidFill>
            </a:endParaRPr>
          </a:p>
        </p:txBody>
      </p:sp>
      <p:sp>
        <p:nvSpPr>
          <p:cNvPr id="7" name="TextBox 6"/>
          <p:cNvSpPr txBox="1"/>
          <p:nvPr/>
        </p:nvSpPr>
        <p:spPr>
          <a:xfrm>
            <a:off x="642180" y="1619162"/>
            <a:ext cx="2113433" cy="1200329"/>
          </a:xfrm>
          <a:prstGeom prst="rect">
            <a:avLst/>
          </a:prstGeom>
          <a:noFill/>
        </p:spPr>
        <p:txBody>
          <a:bodyPr wrap="square" rtlCol="0">
            <a:spAutoFit/>
          </a:bodyPr>
          <a:lstStyle/>
          <a:p>
            <a:r>
              <a:rPr lang="lv-LV" b="1" dirty="0">
                <a:solidFill>
                  <a:schemeClr val="bg1"/>
                </a:solidFill>
              </a:rPr>
              <a:t>Sagatavotie bērnu sociālās rehabilitācijas plāni ir formāli:</a:t>
            </a:r>
            <a:endParaRPr lang="lv-LV" dirty="0">
              <a:solidFill>
                <a:schemeClr val="bg1"/>
              </a:solidFill>
            </a:endParaRPr>
          </a:p>
        </p:txBody>
      </p:sp>
      <p:sp>
        <p:nvSpPr>
          <p:cNvPr id="11" name="Taisnstūris 10"/>
          <p:cNvSpPr/>
          <p:nvPr/>
        </p:nvSpPr>
        <p:spPr>
          <a:xfrm>
            <a:off x="3655345" y="1516868"/>
            <a:ext cx="4946762" cy="92353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TextBox 7"/>
          <p:cNvSpPr txBox="1"/>
          <p:nvPr/>
        </p:nvSpPr>
        <p:spPr>
          <a:xfrm>
            <a:off x="4209618" y="1563135"/>
            <a:ext cx="4378488" cy="830997"/>
          </a:xfrm>
          <a:prstGeom prst="rect">
            <a:avLst/>
          </a:prstGeom>
          <a:solidFill>
            <a:schemeClr val="bg1">
              <a:lumMod val="95000"/>
            </a:schemeClr>
          </a:solidFill>
          <a:ln>
            <a:solidFill>
              <a:schemeClr val="bg1">
                <a:lumMod val="95000"/>
              </a:schemeClr>
            </a:solidFill>
          </a:ln>
        </p:spPr>
        <p:txBody>
          <a:bodyPr wrap="square" rtlCol="0">
            <a:spAutoFit/>
          </a:bodyPr>
          <a:lstStyle/>
          <a:p>
            <a:r>
              <a:rPr lang="lv-LV" sz="1600" dirty="0">
                <a:solidFill>
                  <a:schemeClr val="accent2"/>
                </a:solidFill>
              </a:rPr>
              <a:t>ietver tikai ikdienā veicamās darbības, piemēram, apmeklēt skolu, kārtot istabu, sekot personīgajai higiēnai u.c.</a:t>
            </a:r>
          </a:p>
        </p:txBody>
      </p:sp>
      <p:sp>
        <p:nvSpPr>
          <p:cNvPr id="27" name="Taisnstūris 26"/>
          <p:cNvSpPr/>
          <p:nvPr/>
        </p:nvSpPr>
        <p:spPr>
          <a:xfrm>
            <a:off x="3667273" y="2529429"/>
            <a:ext cx="4946762" cy="582449"/>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TextBox 8"/>
          <p:cNvSpPr txBox="1"/>
          <p:nvPr/>
        </p:nvSpPr>
        <p:spPr>
          <a:xfrm>
            <a:off x="4256811" y="2527103"/>
            <a:ext cx="4348188" cy="584775"/>
          </a:xfrm>
          <a:prstGeom prst="rect">
            <a:avLst/>
          </a:prstGeom>
          <a:noFill/>
        </p:spPr>
        <p:txBody>
          <a:bodyPr wrap="square" rtlCol="0">
            <a:spAutoFit/>
          </a:bodyPr>
          <a:lstStyle/>
          <a:p>
            <a:r>
              <a:rPr lang="lv-LV" sz="1600" dirty="0">
                <a:solidFill>
                  <a:schemeClr val="accent2"/>
                </a:solidFill>
              </a:rPr>
              <a:t>plānos nav aizpildītas izpildes novērtējumu sadaļas</a:t>
            </a:r>
          </a:p>
        </p:txBody>
      </p:sp>
      <p:pic>
        <p:nvPicPr>
          <p:cNvPr id="32"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93373" y="2608493"/>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0336" y="1638404"/>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Vienādsānu trīsstūris 40"/>
          <p:cNvSpPr/>
          <p:nvPr/>
        </p:nvSpPr>
        <p:spPr>
          <a:xfrm rot="5400000">
            <a:off x="2767843" y="2410795"/>
            <a:ext cx="720080" cy="492696"/>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2" name="Vienādsānu trīsstūris 41"/>
          <p:cNvSpPr/>
          <p:nvPr/>
        </p:nvSpPr>
        <p:spPr>
          <a:xfrm rot="5400000">
            <a:off x="2719240" y="5141642"/>
            <a:ext cx="720080" cy="492696"/>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374346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Autofit/>
          </a:bodyPr>
          <a:lstStyle/>
          <a:p>
            <a:r>
              <a:rPr lang="lv-LV" sz="2800" b="1" dirty="0"/>
              <a:t>Visbūtiskākie bērnu tiesību pārkāpumi konstatēti bērnunamā “Mākoņkalns”</a:t>
            </a:r>
          </a:p>
        </p:txBody>
      </p:sp>
      <p:sp>
        <p:nvSpPr>
          <p:cNvPr id="3" name="Slaida numura vietturis 2"/>
          <p:cNvSpPr>
            <a:spLocks noGrp="1"/>
          </p:cNvSpPr>
          <p:nvPr>
            <p:ph type="sldNum" sz="quarter" idx="12"/>
          </p:nvPr>
        </p:nvSpPr>
        <p:spPr/>
        <p:txBody>
          <a:bodyPr/>
          <a:lstStyle/>
          <a:p>
            <a:fld id="{ED3A8D12-4181-40B9-B8A3-465543A53E4A}" type="slidenum">
              <a:rPr lang="lv-LV" smtClean="0"/>
              <a:t>15</a:t>
            </a:fld>
            <a:endParaRPr lang="lv-LV" dirty="0"/>
          </a:p>
        </p:txBody>
      </p:sp>
      <p:sp>
        <p:nvSpPr>
          <p:cNvPr id="4" name="Taisnstūris 3"/>
          <p:cNvSpPr/>
          <p:nvPr/>
        </p:nvSpPr>
        <p:spPr>
          <a:xfrm>
            <a:off x="713892" y="1268760"/>
            <a:ext cx="2952328" cy="4968552"/>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sz="2000" b="1" dirty="0"/>
          </a:p>
        </p:txBody>
      </p:sp>
      <p:graphicFrame>
        <p:nvGraphicFramePr>
          <p:cNvPr id="5" name="Shēma 4"/>
          <p:cNvGraphicFramePr/>
          <p:nvPr>
            <p:extLst>
              <p:ext uri="{D42A27DB-BD31-4B8C-83A1-F6EECF244321}">
                <p14:modId xmlns:p14="http://schemas.microsoft.com/office/powerpoint/2010/main" val="2636545718"/>
              </p:ext>
            </p:extLst>
          </p:nvPr>
        </p:nvGraphicFramePr>
        <p:xfrm>
          <a:off x="3275856" y="1214753"/>
          <a:ext cx="5976663" cy="502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Vienādsānu trīsstūris 5"/>
          <p:cNvSpPr/>
          <p:nvPr/>
        </p:nvSpPr>
        <p:spPr>
          <a:xfrm rot="5400000">
            <a:off x="3353390" y="5539457"/>
            <a:ext cx="720080" cy="492696"/>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p:cNvSpPr txBox="1"/>
          <p:nvPr/>
        </p:nvSpPr>
        <p:spPr>
          <a:xfrm>
            <a:off x="844470" y="4338961"/>
            <a:ext cx="2622612" cy="923330"/>
          </a:xfrm>
          <a:prstGeom prst="rect">
            <a:avLst/>
          </a:prstGeom>
          <a:noFill/>
        </p:spPr>
        <p:txBody>
          <a:bodyPr wrap="square" rtlCol="0">
            <a:spAutoFit/>
          </a:bodyPr>
          <a:lstStyle/>
          <a:p>
            <a:r>
              <a:rPr lang="lv-LV" b="1" dirty="0">
                <a:solidFill>
                  <a:schemeClr val="bg1"/>
                </a:solidFill>
              </a:rPr>
              <a:t>Bērnunamā “Mākoņkalns” konstatētie pārkāpumi:</a:t>
            </a:r>
          </a:p>
        </p:txBody>
      </p:sp>
      <p:cxnSp>
        <p:nvCxnSpPr>
          <p:cNvPr id="15" name="Taisns savienotājs 14"/>
          <p:cNvCxnSpPr/>
          <p:nvPr/>
        </p:nvCxnSpPr>
        <p:spPr>
          <a:xfrm>
            <a:off x="3931204" y="1268760"/>
            <a:ext cx="856820" cy="57606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Taisns savienotājs 15"/>
          <p:cNvCxnSpPr/>
          <p:nvPr/>
        </p:nvCxnSpPr>
        <p:spPr>
          <a:xfrm>
            <a:off x="3977518" y="2021235"/>
            <a:ext cx="839081" cy="64807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Taisns savienotājs 16"/>
          <p:cNvCxnSpPr/>
          <p:nvPr/>
        </p:nvCxnSpPr>
        <p:spPr>
          <a:xfrm>
            <a:off x="3959779" y="2811810"/>
            <a:ext cx="899921" cy="60997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p:cNvCxnSpPr/>
          <p:nvPr/>
        </p:nvCxnSpPr>
        <p:spPr>
          <a:xfrm>
            <a:off x="4023911" y="3640485"/>
            <a:ext cx="835789" cy="60997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Taisns savienotājs 18"/>
          <p:cNvCxnSpPr/>
          <p:nvPr/>
        </p:nvCxnSpPr>
        <p:spPr>
          <a:xfrm>
            <a:off x="3959779" y="4488210"/>
            <a:ext cx="856820" cy="59543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Taisns savienotājs 19"/>
          <p:cNvCxnSpPr/>
          <p:nvPr/>
        </p:nvCxnSpPr>
        <p:spPr>
          <a:xfrm>
            <a:off x="3959779" y="5526435"/>
            <a:ext cx="855588" cy="61941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Taisns savienotājs 21"/>
          <p:cNvCxnSpPr/>
          <p:nvPr/>
        </p:nvCxnSpPr>
        <p:spPr>
          <a:xfrm flipV="1">
            <a:off x="4023911" y="1268760"/>
            <a:ext cx="764113" cy="57606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Taisns savienotājs 26"/>
          <p:cNvCxnSpPr/>
          <p:nvPr/>
        </p:nvCxnSpPr>
        <p:spPr>
          <a:xfrm flipV="1">
            <a:off x="3931204" y="2021235"/>
            <a:ext cx="856820" cy="64807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Taisns savienotājs 27"/>
          <p:cNvCxnSpPr/>
          <p:nvPr/>
        </p:nvCxnSpPr>
        <p:spPr>
          <a:xfrm flipV="1">
            <a:off x="3977518" y="2811810"/>
            <a:ext cx="839081" cy="60997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Taisns savienotājs 31"/>
          <p:cNvCxnSpPr/>
          <p:nvPr/>
        </p:nvCxnSpPr>
        <p:spPr>
          <a:xfrm flipV="1">
            <a:off x="3948943" y="3640485"/>
            <a:ext cx="839081" cy="60997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Taisns savienotājs 32"/>
          <p:cNvCxnSpPr/>
          <p:nvPr/>
        </p:nvCxnSpPr>
        <p:spPr>
          <a:xfrm flipV="1">
            <a:off x="4023911" y="4473677"/>
            <a:ext cx="839081" cy="609972"/>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Taisns savienotājs 33"/>
          <p:cNvCxnSpPr/>
          <p:nvPr/>
        </p:nvCxnSpPr>
        <p:spPr>
          <a:xfrm flipV="1">
            <a:off x="3931204" y="5502377"/>
            <a:ext cx="884163" cy="64346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72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Autofit/>
          </a:bodyPr>
          <a:lstStyle/>
          <a:p>
            <a:r>
              <a:rPr lang="lv-LV" sz="2800" b="1" dirty="0"/>
              <a:t>Bērnunama “Mākoņkalns” darbība pārtraukta tikai pēc Valsts kontroles pārbaudes</a:t>
            </a:r>
          </a:p>
        </p:txBody>
      </p:sp>
      <p:sp>
        <p:nvSpPr>
          <p:cNvPr id="3" name="Slaida numura vietturis 2"/>
          <p:cNvSpPr>
            <a:spLocks noGrp="1"/>
          </p:cNvSpPr>
          <p:nvPr>
            <p:ph type="sldNum" sz="quarter" idx="12"/>
          </p:nvPr>
        </p:nvSpPr>
        <p:spPr/>
        <p:txBody>
          <a:bodyPr/>
          <a:lstStyle/>
          <a:p>
            <a:fld id="{ED3A8D12-4181-40B9-B8A3-465543A53E4A}" type="slidenum">
              <a:rPr lang="lv-LV" smtClean="0">
                <a:solidFill>
                  <a:schemeClr val="accent2"/>
                </a:solidFill>
              </a:rPr>
              <a:t>16</a:t>
            </a:fld>
            <a:endParaRPr lang="lv-LV" dirty="0">
              <a:solidFill>
                <a:schemeClr val="accent2"/>
              </a:solidFill>
            </a:endParaRPr>
          </a:p>
        </p:txBody>
      </p:sp>
      <p:sp>
        <p:nvSpPr>
          <p:cNvPr id="5" name="Taisnstūris 4"/>
          <p:cNvSpPr/>
          <p:nvPr/>
        </p:nvSpPr>
        <p:spPr>
          <a:xfrm>
            <a:off x="1005874" y="1403881"/>
            <a:ext cx="7271536" cy="4228877"/>
          </a:xfrm>
          <a:prstGeom prst="rect">
            <a:avLst/>
          </a:prstGeom>
        </p:spPr>
      </p:sp>
      <p:sp>
        <p:nvSpPr>
          <p:cNvPr id="6" name="Tekstlodziņš 502"/>
          <p:cNvSpPr txBox="1"/>
          <p:nvPr/>
        </p:nvSpPr>
        <p:spPr>
          <a:xfrm>
            <a:off x="148327" y="1841078"/>
            <a:ext cx="1115170" cy="555699"/>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lv-LV" sz="1600" b="1" dirty="0">
                <a:solidFill>
                  <a:schemeClr val="accent2"/>
                </a:solidFill>
                <a:effectLst/>
                <a:ea typeface="Times New Roman"/>
                <a:cs typeface="Times New Roman"/>
              </a:rPr>
              <a:t>VBTAI</a:t>
            </a:r>
          </a:p>
          <a:p>
            <a:pPr algn="ctr">
              <a:spcAft>
                <a:spcPts val="0"/>
              </a:spcAft>
            </a:pPr>
            <a:r>
              <a:rPr lang="lv-LV" sz="1600" b="1" dirty="0">
                <a:solidFill>
                  <a:schemeClr val="accent2"/>
                </a:solidFill>
                <a:effectLst/>
                <a:ea typeface="Times New Roman"/>
                <a:cs typeface="Times New Roman"/>
              </a:rPr>
              <a:t>pārbaudes</a:t>
            </a:r>
            <a:endParaRPr lang="lv-LV" sz="2000" dirty="0">
              <a:solidFill>
                <a:schemeClr val="accent2"/>
              </a:solidFill>
              <a:effectLst/>
              <a:ea typeface="Times New Roman"/>
              <a:cs typeface="Times New Roman"/>
            </a:endParaRPr>
          </a:p>
        </p:txBody>
      </p:sp>
      <p:sp>
        <p:nvSpPr>
          <p:cNvPr id="9" name="Tekstlodziņš 509"/>
          <p:cNvSpPr txBox="1"/>
          <p:nvPr/>
        </p:nvSpPr>
        <p:spPr>
          <a:xfrm>
            <a:off x="5277193" y="5062680"/>
            <a:ext cx="2435600" cy="1018038"/>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b="1" dirty="0">
                <a:solidFill>
                  <a:schemeClr val="accent2"/>
                </a:solidFill>
                <a:effectLst/>
                <a:ea typeface="Times New Roman"/>
                <a:cs typeface="Times New Roman"/>
              </a:rPr>
              <a:t>Labklājības ministrija un VBTAI pārbauda Valsts kontroles sniegto informāciju</a:t>
            </a:r>
            <a:endParaRPr lang="lv-LV" dirty="0">
              <a:solidFill>
                <a:schemeClr val="accent2"/>
              </a:solidFill>
              <a:effectLst/>
              <a:ea typeface="Times New Roman"/>
              <a:cs typeface="Times New Roman"/>
            </a:endParaRPr>
          </a:p>
        </p:txBody>
      </p:sp>
      <p:sp>
        <p:nvSpPr>
          <p:cNvPr id="10" name="Labā bultiņa 9"/>
          <p:cNvSpPr/>
          <p:nvPr/>
        </p:nvSpPr>
        <p:spPr>
          <a:xfrm>
            <a:off x="241713" y="2396778"/>
            <a:ext cx="7357204" cy="1230671"/>
          </a:xfrm>
          <a:prstGeom prst="rightArrow">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11" name="Tekstlodziņš 511"/>
          <p:cNvSpPr txBox="1"/>
          <p:nvPr/>
        </p:nvSpPr>
        <p:spPr>
          <a:xfrm>
            <a:off x="3795915" y="3836200"/>
            <a:ext cx="1142926" cy="65924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lv-LV" sz="1400" b="1" dirty="0">
                <a:solidFill>
                  <a:schemeClr val="accent2"/>
                </a:solidFill>
                <a:effectLst/>
                <a:ea typeface="Times New Roman"/>
                <a:cs typeface="Times New Roman"/>
              </a:rPr>
              <a:t>Labklājības ministrijas</a:t>
            </a:r>
            <a:r>
              <a:rPr lang="lv-LV" sz="1400" dirty="0">
                <a:solidFill>
                  <a:schemeClr val="accent2"/>
                </a:solidFill>
                <a:ea typeface="Times New Roman"/>
                <a:cs typeface="Times New Roman"/>
              </a:rPr>
              <a:t> </a:t>
            </a:r>
            <a:r>
              <a:rPr lang="lv-LV" sz="1400" b="1" dirty="0">
                <a:solidFill>
                  <a:schemeClr val="accent2"/>
                </a:solidFill>
                <a:effectLst/>
                <a:ea typeface="Times New Roman"/>
                <a:cs typeface="Times New Roman"/>
              </a:rPr>
              <a:t>pārbaude</a:t>
            </a:r>
            <a:endParaRPr lang="lv-LV" sz="1400" dirty="0">
              <a:solidFill>
                <a:schemeClr val="accent2"/>
              </a:solidFill>
              <a:effectLst/>
              <a:ea typeface="Times New Roman"/>
              <a:cs typeface="Times New Roman"/>
            </a:endParaRPr>
          </a:p>
        </p:txBody>
      </p:sp>
      <p:sp>
        <p:nvSpPr>
          <p:cNvPr id="12" name="Tekstlodziņš 289"/>
          <p:cNvSpPr txBox="1"/>
          <p:nvPr/>
        </p:nvSpPr>
        <p:spPr>
          <a:xfrm>
            <a:off x="2010738" y="2032215"/>
            <a:ext cx="889747" cy="4978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dirty="0">
                <a:solidFill>
                  <a:schemeClr val="accent2"/>
                </a:solidFill>
                <a:effectLst/>
                <a:ea typeface="Times New Roman"/>
                <a:cs typeface="Times New Roman"/>
              </a:rPr>
              <a:t>2017.g jūlijs </a:t>
            </a:r>
            <a:endParaRPr lang="lv-LV" dirty="0">
              <a:solidFill>
                <a:schemeClr val="accent2"/>
              </a:solidFill>
              <a:effectLst/>
              <a:ea typeface="Times New Roman"/>
              <a:cs typeface="Times New Roman"/>
            </a:endParaRPr>
          </a:p>
        </p:txBody>
      </p:sp>
      <p:sp>
        <p:nvSpPr>
          <p:cNvPr id="13" name="Tekstlodziņš 290"/>
          <p:cNvSpPr txBox="1"/>
          <p:nvPr/>
        </p:nvSpPr>
        <p:spPr>
          <a:xfrm>
            <a:off x="1483425" y="1598663"/>
            <a:ext cx="879371" cy="4848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dirty="0">
                <a:solidFill>
                  <a:schemeClr val="accent2"/>
                </a:solidFill>
                <a:effectLst/>
                <a:ea typeface="Times New Roman"/>
                <a:cs typeface="Times New Roman"/>
              </a:rPr>
              <a:t>2017.g. marts</a:t>
            </a:r>
            <a:endParaRPr lang="lv-LV" dirty="0">
              <a:solidFill>
                <a:schemeClr val="accent2"/>
              </a:solidFill>
              <a:effectLst/>
              <a:ea typeface="Times New Roman"/>
              <a:cs typeface="Times New Roman"/>
            </a:endParaRPr>
          </a:p>
        </p:txBody>
      </p:sp>
      <p:sp>
        <p:nvSpPr>
          <p:cNvPr id="14" name="Tekstlodziņš 291"/>
          <p:cNvSpPr txBox="1"/>
          <p:nvPr/>
        </p:nvSpPr>
        <p:spPr>
          <a:xfrm>
            <a:off x="2629534" y="1598663"/>
            <a:ext cx="937142" cy="4635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dirty="0">
                <a:solidFill>
                  <a:schemeClr val="accent2"/>
                </a:solidFill>
                <a:effectLst/>
                <a:ea typeface="Times New Roman"/>
                <a:cs typeface="Times New Roman"/>
              </a:rPr>
              <a:t>2017.g augusts</a:t>
            </a:r>
            <a:endParaRPr lang="lv-LV" dirty="0">
              <a:solidFill>
                <a:schemeClr val="accent2"/>
              </a:solidFill>
              <a:effectLst/>
              <a:ea typeface="Times New Roman"/>
              <a:cs typeface="Times New Roman"/>
            </a:endParaRPr>
          </a:p>
        </p:txBody>
      </p:sp>
      <p:sp>
        <p:nvSpPr>
          <p:cNvPr id="15" name="Tekstlodziņš 292"/>
          <p:cNvSpPr txBox="1"/>
          <p:nvPr/>
        </p:nvSpPr>
        <p:spPr>
          <a:xfrm>
            <a:off x="3241131" y="2033490"/>
            <a:ext cx="937849" cy="4722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dirty="0">
                <a:solidFill>
                  <a:schemeClr val="accent2"/>
                </a:solidFill>
                <a:effectLst/>
                <a:ea typeface="Times New Roman"/>
                <a:cs typeface="Times New Roman"/>
              </a:rPr>
              <a:t>2017.g decembris </a:t>
            </a:r>
          </a:p>
        </p:txBody>
      </p:sp>
      <p:sp>
        <p:nvSpPr>
          <p:cNvPr id="16" name="Tekstlodziņš 293"/>
          <p:cNvSpPr txBox="1"/>
          <p:nvPr/>
        </p:nvSpPr>
        <p:spPr>
          <a:xfrm>
            <a:off x="3903070" y="1564052"/>
            <a:ext cx="989444" cy="4834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dirty="0">
                <a:solidFill>
                  <a:schemeClr val="accent2"/>
                </a:solidFill>
                <a:effectLst/>
                <a:ea typeface="Times New Roman"/>
                <a:cs typeface="Times New Roman"/>
              </a:rPr>
              <a:t>2018.g februāris</a:t>
            </a:r>
          </a:p>
        </p:txBody>
      </p:sp>
      <p:sp>
        <p:nvSpPr>
          <p:cNvPr id="17" name="Tekstlodziņš 294"/>
          <p:cNvSpPr txBox="1"/>
          <p:nvPr/>
        </p:nvSpPr>
        <p:spPr>
          <a:xfrm>
            <a:off x="4587473" y="2032821"/>
            <a:ext cx="768600" cy="5309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dirty="0">
                <a:solidFill>
                  <a:schemeClr val="accent2"/>
                </a:solidFill>
                <a:effectLst/>
                <a:ea typeface="Times New Roman"/>
                <a:cs typeface="Times New Roman"/>
              </a:rPr>
              <a:t>2018.g augusts</a:t>
            </a:r>
          </a:p>
        </p:txBody>
      </p:sp>
      <p:sp>
        <p:nvSpPr>
          <p:cNvPr id="18" name="Tekstlodziņš 295"/>
          <p:cNvSpPr txBox="1"/>
          <p:nvPr/>
        </p:nvSpPr>
        <p:spPr>
          <a:xfrm>
            <a:off x="5180059" y="1563037"/>
            <a:ext cx="960868" cy="5347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dirty="0">
                <a:solidFill>
                  <a:schemeClr val="accent2"/>
                </a:solidFill>
                <a:effectLst/>
                <a:ea typeface="Times New Roman"/>
                <a:cs typeface="Times New Roman"/>
              </a:rPr>
              <a:t>2018.g septembris</a:t>
            </a:r>
          </a:p>
        </p:txBody>
      </p:sp>
      <p:sp>
        <p:nvSpPr>
          <p:cNvPr id="19" name="Tekstlodziņš 296"/>
          <p:cNvSpPr txBox="1"/>
          <p:nvPr/>
        </p:nvSpPr>
        <p:spPr>
          <a:xfrm>
            <a:off x="5931093" y="2048496"/>
            <a:ext cx="1018995" cy="5731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b="1" dirty="0">
                <a:solidFill>
                  <a:schemeClr val="accent2"/>
                </a:solidFill>
                <a:effectLst/>
                <a:ea typeface="Times New Roman"/>
                <a:cs typeface="Times New Roman"/>
              </a:rPr>
              <a:t>2018.g. decembris</a:t>
            </a:r>
            <a:endParaRPr lang="lv-LV" sz="1400" dirty="0">
              <a:solidFill>
                <a:schemeClr val="accent2"/>
              </a:solidFill>
              <a:effectLst/>
              <a:ea typeface="Times New Roman"/>
              <a:cs typeface="Times New Roman"/>
            </a:endParaRPr>
          </a:p>
        </p:txBody>
      </p:sp>
      <p:sp>
        <p:nvSpPr>
          <p:cNvPr id="20" name="Tekstlodziņš 308"/>
          <p:cNvSpPr txBox="1"/>
          <p:nvPr/>
        </p:nvSpPr>
        <p:spPr>
          <a:xfrm>
            <a:off x="7741887" y="2032215"/>
            <a:ext cx="1029187" cy="274287"/>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lv-LV" sz="1400" b="1" dirty="0">
                <a:solidFill>
                  <a:schemeClr val="accent2"/>
                </a:solidFill>
                <a:effectLst/>
                <a:ea typeface="Times New Roman"/>
                <a:cs typeface="Times New Roman"/>
              </a:rPr>
              <a:t>23.01.2019.</a:t>
            </a:r>
            <a:endParaRPr lang="lv-LV" sz="1400" dirty="0">
              <a:solidFill>
                <a:schemeClr val="accent2"/>
              </a:solidFill>
              <a:effectLst/>
              <a:ea typeface="Times New Roman"/>
              <a:cs typeface="Times New Roman"/>
            </a:endParaRPr>
          </a:p>
        </p:txBody>
      </p:sp>
      <p:sp>
        <p:nvSpPr>
          <p:cNvPr id="21" name="Ovāls 20"/>
          <p:cNvSpPr/>
          <p:nvPr/>
        </p:nvSpPr>
        <p:spPr>
          <a:xfrm>
            <a:off x="4860671" y="2868882"/>
            <a:ext cx="319388" cy="2866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22" name="Ovāls 21"/>
          <p:cNvSpPr/>
          <p:nvPr/>
        </p:nvSpPr>
        <p:spPr>
          <a:xfrm>
            <a:off x="1685832" y="2868795"/>
            <a:ext cx="319388" cy="2866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23" name="Ovāls 22"/>
          <p:cNvSpPr/>
          <p:nvPr/>
        </p:nvSpPr>
        <p:spPr>
          <a:xfrm>
            <a:off x="2295917" y="2868795"/>
            <a:ext cx="319388" cy="2866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24" name="Ovāls 23"/>
          <p:cNvSpPr/>
          <p:nvPr/>
        </p:nvSpPr>
        <p:spPr>
          <a:xfrm>
            <a:off x="2921743" y="2868882"/>
            <a:ext cx="319388" cy="2866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25" name="Ovāls 24"/>
          <p:cNvSpPr/>
          <p:nvPr/>
        </p:nvSpPr>
        <p:spPr>
          <a:xfrm>
            <a:off x="3572117" y="2868794"/>
            <a:ext cx="319388" cy="2866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26" name="Ovāls 25"/>
          <p:cNvSpPr/>
          <p:nvPr/>
        </p:nvSpPr>
        <p:spPr>
          <a:xfrm>
            <a:off x="4207684" y="2868882"/>
            <a:ext cx="319388" cy="2866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27" name="Ovāls 26"/>
          <p:cNvSpPr/>
          <p:nvPr/>
        </p:nvSpPr>
        <p:spPr>
          <a:xfrm>
            <a:off x="5544477" y="2868882"/>
            <a:ext cx="319388" cy="2866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28" name="Ovāls 27"/>
          <p:cNvSpPr/>
          <p:nvPr/>
        </p:nvSpPr>
        <p:spPr>
          <a:xfrm>
            <a:off x="6280898" y="2868882"/>
            <a:ext cx="319388" cy="286635"/>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29" name="Tekstlodziņš 318"/>
          <p:cNvSpPr txBox="1"/>
          <p:nvPr/>
        </p:nvSpPr>
        <p:spPr>
          <a:xfrm>
            <a:off x="7545571" y="3571747"/>
            <a:ext cx="1366888" cy="1003185"/>
          </a:xfrm>
          <a:prstGeom prst="rect">
            <a:avLst/>
          </a:prstGeom>
          <a:solidFill>
            <a:schemeClr val="bg1">
              <a:lumMod val="95000"/>
            </a:schemeClr>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b="1" dirty="0">
                <a:solidFill>
                  <a:schemeClr val="accent2"/>
                </a:solidFill>
                <a:effectLst/>
                <a:ea typeface="Times New Roman"/>
                <a:cs typeface="Times New Roman"/>
              </a:rPr>
              <a:t>Bērnunama "Mākoņkalns" darbība tiek pārtraukta</a:t>
            </a:r>
            <a:endParaRPr lang="lv-LV" sz="1400" dirty="0">
              <a:solidFill>
                <a:schemeClr val="accent2"/>
              </a:solidFill>
              <a:effectLst/>
              <a:ea typeface="Times New Roman"/>
              <a:cs typeface="Times New Roman"/>
            </a:endParaRPr>
          </a:p>
        </p:txBody>
      </p:sp>
      <p:sp>
        <p:nvSpPr>
          <p:cNvPr id="30" name="Labā bultiņa 29"/>
          <p:cNvSpPr/>
          <p:nvPr/>
        </p:nvSpPr>
        <p:spPr>
          <a:xfrm rot="5400000">
            <a:off x="6311515" y="4778867"/>
            <a:ext cx="273095" cy="294531"/>
          </a:xfrm>
          <a:prstGeom prst="rightArrow">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31" name="Labā bultiņa 30"/>
          <p:cNvSpPr/>
          <p:nvPr/>
        </p:nvSpPr>
        <p:spPr>
          <a:xfrm rot="16200000">
            <a:off x="4222966" y="3448791"/>
            <a:ext cx="312088" cy="336512"/>
          </a:xfrm>
          <a:prstGeom prst="rightArrow">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32" name="Labā bultiņa 31"/>
          <p:cNvSpPr/>
          <p:nvPr/>
        </p:nvSpPr>
        <p:spPr>
          <a:xfrm>
            <a:off x="1231950" y="1970982"/>
            <a:ext cx="318927" cy="328309"/>
          </a:xfrm>
          <a:prstGeom prst="rightArrow">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sp>
        <p:nvSpPr>
          <p:cNvPr id="35" name="Mākonis 34"/>
          <p:cNvSpPr/>
          <p:nvPr/>
        </p:nvSpPr>
        <p:spPr>
          <a:xfrm>
            <a:off x="7639700" y="2541141"/>
            <a:ext cx="1233563" cy="942115"/>
          </a:xfrm>
          <a:prstGeom prst="cloud">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dirty="0">
              <a:solidFill>
                <a:schemeClr val="accent2"/>
              </a:solidFill>
            </a:endParaRPr>
          </a:p>
        </p:txBody>
      </p:sp>
      <p:cxnSp>
        <p:nvCxnSpPr>
          <p:cNvPr id="36" name="Taisns savienotājs 35"/>
          <p:cNvCxnSpPr/>
          <p:nvPr/>
        </p:nvCxnSpPr>
        <p:spPr>
          <a:xfrm flipH="1">
            <a:off x="7762137" y="2529532"/>
            <a:ext cx="933756" cy="94259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Taisns savienotājs 36"/>
          <p:cNvCxnSpPr/>
          <p:nvPr/>
        </p:nvCxnSpPr>
        <p:spPr>
          <a:xfrm>
            <a:off x="7792847" y="2587798"/>
            <a:ext cx="1050168" cy="8708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kstlodziņš 504"/>
          <p:cNvSpPr txBox="1"/>
          <p:nvPr/>
        </p:nvSpPr>
        <p:spPr>
          <a:xfrm>
            <a:off x="5356073" y="3571747"/>
            <a:ext cx="2216181" cy="1131149"/>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lv-LV" sz="1400" b="1" dirty="0">
                <a:solidFill>
                  <a:schemeClr val="accent3"/>
                </a:solidFill>
                <a:effectLst/>
                <a:ea typeface="Times New Roman"/>
                <a:cs typeface="Times New Roman"/>
              </a:rPr>
              <a:t>Valsts kontrole informē Labklājības ministrijas vadību par būtiskiem riskiem bērnunamā "Mākoņkalns"</a:t>
            </a:r>
            <a:endParaRPr lang="lv-LV" sz="1400" dirty="0">
              <a:solidFill>
                <a:schemeClr val="accent3"/>
              </a:solidFill>
              <a:effectLst/>
              <a:ea typeface="Times New Roman"/>
              <a:cs typeface="Times New Roman"/>
            </a:endParaRPr>
          </a:p>
        </p:txBody>
      </p:sp>
      <p:cxnSp>
        <p:nvCxnSpPr>
          <p:cNvPr id="7" name="Taisns bultveida savienotājs 6"/>
          <p:cNvCxnSpPr/>
          <p:nvPr/>
        </p:nvCxnSpPr>
        <p:spPr>
          <a:xfrm>
            <a:off x="1869944" y="2083495"/>
            <a:ext cx="0" cy="602921"/>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Taisns bultveida savienotājs 40"/>
          <p:cNvCxnSpPr/>
          <p:nvPr/>
        </p:nvCxnSpPr>
        <p:spPr>
          <a:xfrm>
            <a:off x="2455611" y="2530111"/>
            <a:ext cx="0" cy="1524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Taisns bultveida savienotājs 44"/>
          <p:cNvCxnSpPr/>
          <p:nvPr/>
        </p:nvCxnSpPr>
        <p:spPr>
          <a:xfrm>
            <a:off x="3081437" y="2079590"/>
            <a:ext cx="0" cy="602921"/>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Taisns bultveida savienotājs 45"/>
          <p:cNvCxnSpPr/>
          <p:nvPr/>
        </p:nvCxnSpPr>
        <p:spPr>
          <a:xfrm>
            <a:off x="3736574" y="2529532"/>
            <a:ext cx="0" cy="1524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Taisns bultveida savienotājs 46"/>
          <p:cNvCxnSpPr/>
          <p:nvPr/>
        </p:nvCxnSpPr>
        <p:spPr>
          <a:xfrm>
            <a:off x="4367378" y="2083495"/>
            <a:ext cx="0" cy="602921"/>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8" name="Taisns bultveida savienotājs 47"/>
          <p:cNvCxnSpPr/>
          <p:nvPr/>
        </p:nvCxnSpPr>
        <p:spPr>
          <a:xfrm>
            <a:off x="5020365" y="2529532"/>
            <a:ext cx="0" cy="1524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9" name="Taisns bultveida savienotājs 48"/>
          <p:cNvCxnSpPr/>
          <p:nvPr/>
        </p:nvCxnSpPr>
        <p:spPr>
          <a:xfrm>
            <a:off x="6440592" y="2531437"/>
            <a:ext cx="0" cy="15240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0" name="Taisns bultveida savienotājs 49"/>
          <p:cNvCxnSpPr/>
          <p:nvPr/>
        </p:nvCxnSpPr>
        <p:spPr>
          <a:xfrm>
            <a:off x="5704171" y="2083495"/>
            <a:ext cx="0" cy="602921"/>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53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aisnstūris 36"/>
          <p:cNvSpPr/>
          <p:nvPr/>
        </p:nvSpPr>
        <p:spPr>
          <a:xfrm>
            <a:off x="4760954" y="1818486"/>
            <a:ext cx="4136627" cy="449083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aisnstūris 4"/>
          <p:cNvSpPr/>
          <p:nvPr/>
        </p:nvSpPr>
        <p:spPr>
          <a:xfrm>
            <a:off x="365591" y="1809352"/>
            <a:ext cx="4136627" cy="4499967"/>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Virsraksts 1"/>
          <p:cNvSpPr>
            <a:spLocks noGrp="1"/>
          </p:cNvSpPr>
          <p:nvPr>
            <p:ph type="title"/>
          </p:nvPr>
        </p:nvSpPr>
        <p:spPr>
          <a:xfrm>
            <a:off x="457200" y="274638"/>
            <a:ext cx="8394150" cy="778098"/>
          </a:xfrm>
        </p:spPr>
        <p:txBody>
          <a:bodyPr>
            <a:noAutofit/>
          </a:bodyPr>
          <a:lstStyle/>
          <a:p>
            <a:r>
              <a:rPr lang="lv-LV" sz="2800" b="1" dirty="0"/>
              <a:t>VBTAI darbs ir jāuzlabo</a:t>
            </a:r>
          </a:p>
        </p:txBody>
      </p:sp>
      <p:sp>
        <p:nvSpPr>
          <p:cNvPr id="3" name="Slaida numura vietturis 2"/>
          <p:cNvSpPr>
            <a:spLocks noGrp="1"/>
          </p:cNvSpPr>
          <p:nvPr>
            <p:ph type="sldNum" sz="quarter" idx="12"/>
          </p:nvPr>
        </p:nvSpPr>
        <p:spPr/>
        <p:txBody>
          <a:bodyPr/>
          <a:lstStyle/>
          <a:p>
            <a:fld id="{ED3A8D12-4181-40B9-B8A3-465543A53E4A}" type="slidenum">
              <a:rPr lang="lv-LV" smtClean="0">
                <a:solidFill>
                  <a:schemeClr val="tx2"/>
                </a:solidFill>
              </a:rPr>
              <a:t>17</a:t>
            </a:fld>
            <a:endParaRPr lang="lv-LV" dirty="0">
              <a:solidFill>
                <a:schemeClr val="tx2"/>
              </a:solidFill>
            </a:endParaRPr>
          </a:p>
        </p:txBody>
      </p:sp>
      <p:sp>
        <p:nvSpPr>
          <p:cNvPr id="6" name="Taisnstūris 5"/>
          <p:cNvSpPr/>
          <p:nvPr/>
        </p:nvSpPr>
        <p:spPr>
          <a:xfrm>
            <a:off x="365592" y="1213478"/>
            <a:ext cx="4136627" cy="685219"/>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2"/>
              </a:solidFill>
            </a:endParaRPr>
          </a:p>
        </p:txBody>
      </p:sp>
      <p:sp>
        <p:nvSpPr>
          <p:cNvPr id="8" name="TextBox 7"/>
          <p:cNvSpPr txBox="1"/>
          <p:nvPr/>
        </p:nvSpPr>
        <p:spPr>
          <a:xfrm>
            <a:off x="418575" y="1371422"/>
            <a:ext cx="3734630" cy="369332"/>
          </a:xfrm>
          <a:prstGeom prst="rect">
            <a:avLst/>
          </a:prstGeom>
          <a:noFill/>
        </p:spPr>
        <p:txBody>
          <a:bodyPr wrap="square" rtlCol="0">
            <a:spAutoFit/>
          </a:bodyPr>
          <a:lstStyle/>
          <a:p>
            <a:r>
              <a:rPr lang="lv-LV" b="1" dirty="0">
                <a:solidFill>
                  <a:schemeClr val="bg1"/>
                </a:solidFill>
              </a:rPr>
              <a:t>VBTAI funkcijas:</a:t>
            </a:r>
          </a:p>
        </p:txBody>
      </p:sp>
      <p:sp>
        <p:nvSpPr>
          <p:cNvPr id="7" name="Taisnstūris 6"/>
          <p:cNvSpPr/>
          <p:nvPr/>
        </p:nvSpPr>
        <p:spPr>
          <a:xfrm>
            <a:off x="4773497" y="1213478"/>
            <a:ext cx="4136627" cy="685220"/>
          </a:xfrm>
          <a:prstGeom prst="rect">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2"/>
              </a:solidFill>
            </a:endParaRPr>
          </a:p>
        </p:txBody>
      </p:sp>
      <p:sp>
        <p:nvSpPr>
          <p:cNvPr id="11" name="TextBox 10"/>
          <p:cNvSpPr txBox="1"/>
          <p:nvPr/>
        </p:nvSpPr>
        <p:spPr>
          <a:xfrm>
            <a:off x="5216683" y="2001614"/>
            <a:ext cx="3688367" cy="923330"/>
          </a:xfrm>
          <a:prstGeom prst="rect">
            <a:avLst/>
          </a:prstGeom>
          <a:noFill/>
        </p:spPr>
        <p:txBody>
          <a:bodyPr wrap="square" rtlCol="0">
            <a:spAutoFit/>
          </a:bodyPr>
          <a:lstStyle/>
          <a:p>
            <a:r>
              <a:rPr lang="lv-LV" b="1" dirty="0">
                <a:solidFill>
                  <a:schemeClr val="accent2"/>
                </a:solidFill>
              </a:rPr>
              <a:t>neveic risku analīzi</a:t>
            </a:r>
            <a:r>
              <a:rPr lang="lv-LV" dirty="0">
                <a:solidFill>
                  <a:schemeClr val="accent2"/>
                </a:solidFill>
              </a:rPr>
              <a:t>, plānojot un veicot pārbaudes bāriņtiesās un bērnunamos</a:t>
            </a:r>
          </a:p>
        </p:txBody>
      </p:sp>
      <p:sp>
        <p:nvSpPr>
          <p:cNvPr id="12" name="TextBox 11"/>
          <p:cNvSpPr txBox="1"/>
          <p:nvPr/>
        </p:nvSpPr>
        <p:spPr>
          <a:xfrm>
            <a:off x="5216683" y="3599940"/>
            <a:ext cx="3715781" cy="646331"/>
          </a:xfrm>
          <a:prstGeom prst="rect">
            <a:avLst/>
          </a:prstGeom>
          <a:noFill/>
        </p:spPr>
        <p:txBody>
          <a:bodyPr wrap="square" rtlCol="0">
            <a:spAutoFit/>
          </a:bodyPr>
          <a:lstStyle/>
          <a:p>
            <a:r>
              <a:rPr lang="lv-LV" b="1" dirty="0">
                <a:solidFill>
                  <a:schemeClr val="accent2"/>
                </a:solidFill>
              </a:rPr>
              <a:t>nepietiekami uzrauga </a:t>
            </a:r>
            <a:r>
              <a:rPr lang="lv-LV" dirty="0">
                <a:solidFill>
                  <a:schemeClr val="accent2"/>
                </a:solidFill>
              </a:rPr>
              <a:t>sniegtos ieteikumus</a:t>
            </a:r>
          </a:p>
        </p:txBody>
      </p:sp>
      <p:sp>
        <p:nvSpPr>
          <p:cNvPr id="14" name="TextBox 13"/>
          <p:cNvSpPr txBox="1"/>
          <p:nvPr/>
        </p:nvSpPr>
        <p:spPr>
          <a:xfrm>
            <a:off x="5216683" y="5301208"/>
            <a:ext cx="3718892" cy="646331"/>
          </a:xfrm>
          <a:prstGeom prst="rect">
            <a:avLst/>
          </a:prstGeom>
          <a:noFill/>
        </p:spPr>
        <p:txBody>
          <a:bodyPr wrap="square" rtlCol="0">
            <a:spAutoFit/>
          </a:bodyPr>
          <a:lstStyle/>
          <a:p>
            <a:r>
              <a:rPr lang="lv-LV" b="1" dirty="0">
                <a:solidFill>
                  <a:schemeClr val="accent2"/>
                </a:solidFill>
              </a:rPr>
              <a:t>metodiskie materiāli nav izmantojami </a:t>
            </a:r>
            <a:r>
              <a:rPr lang="lv-LV" dirty="0">
                <a:solidFill>
                  <a:schemeClr val="accent2"/>
                </a:solidFill>
              </a:rPr>
              <a:t>ikdienas darbam</a:t>
            </a:r>
            <a:endParaRPr lang="lv-LV" sz="1600" dirty="0">
              <a:solidFill>
                <a:schemeClr val="accent2"/>
              </a:solidFill>
            </a:endParaRPr>
          </a:p>
        </p:txBody>
      </p:sp>
      <p:grpSp>
        <p:nvGrpSpPr>
          <p:cNvPr id="15" name="Grupa 14"/>
          <p:cNvGrpSpPr/>
          <p:nvPr/>
        </p:nvGrpSpPr>
        <p:grpSpPr>
          <a:xfrm>
            <a:off x="396474" y="2023284"/>
            <a:ext cx="3960237" cy="3124737"/>
            <a:chOff x="418575" y="2280151"/>
            <a:chExt cx="3960237" cy="3124737"/>
          </a:xfrm>
        </p:grpSpPr>
        <p:sp>
          <p:nvSpPr>
            <p:cNvPr id="9" name="TextBox 8"/>
            <p:cNvSpPr txBox="1"/>
            <p:nvPr/>
          </p:nvSpPr>
          <p:spPr>
            <a:xfrm>
              <a:off x="418575" y="2740336"/>
              <a:ext cx="3960237" cy="2308324"/>
            </a:xfrm>
            <a:prstGeom prst="rect">
              <a:avLst/>
            </a:prstGeom>
            <a:noFill/>
          </p:spPr>
          <p:txBody>
            <a:bodyPr wrap="square" rtlCol="0">
              <a:spAutoFit/>
            </a:bodyPr>
            <a:lstStyle/>
            <a:p>
              <a:pPr marL="285750" indent="-285750">
                <a:buFont typeface="Wingdings" panose="05000000000000000000" pitchFamily="2" charset="2"/>
                <a:buChar char="q"/>
              </a:pPr>
              <a:r>
                <a:rPr lang="lv-LV" b="1" dirty="0">
                  <a:solidFill>
                    <a:schemeClr val="accent2"/>
                  </a:solidFill>
                </a:rPr>
                <a:t>veikt pārbaudes par bērnu tiesību ievērošanu jebkurā institūcijā, kurā uzturas bērni, t.sk.</a:t>
              </a:r>
            </a:p>
            <a:p>
              <a:pPr marL="742950" lvl="1" indent="-285750">
                <a:buFont typeface="Arial" panose="020B0604020202020204" pitchFamily="34" charset="0"/>
                <a:buChar char="•"/>
              </a:pPr>
              <a:r>
                <a:rPr lang="lv-LV" dirty="0">
                  <a:solidFill>
                    <a:schemeClr val="accent2"/>
                  </a:solidFill>
                </a:rPr>
                <a:t>bērnunamā,</a:t>
              </a:r>
            </a:p>
            <a:p>
              <a:pPr marL="742950" lvl="1" indent="-285750">
                <a:buFont typeface="Arial" panose="020B0604020202020204" pitchFamily="34" charset="0"/>
                <a:buChar char="•"/>
              </a:pPr>
              <a:r>
                <a:rPr lang="lv-LV" dirty="0">
                  <a:solidFill>
                    <a:schemeClr val="accent2"/>
                  </a:solidFill>
                </a:rPr>
                <a:t>izglītības iestādē, </a:t>
              </a:r>
            </a:p>
            <a:p>
              <a:pPr marL="742950" lvl="1" indent="-285750">
                <a:buFont typeface="Arial" panose="020B0604020202020204" pitchFamily="34" charset="0"/>
                <a:buChar char="•"/>
              </a:pPr>
              <a:r>
                <a:rPr lang="lv-LV" dirty="0">
                  <a:solidFill>
                    <a:schemeClr val="accent2"/>
                  </a:solidFill>
                </a:rPr>
                <a:t>ieslodzījuma vietā, </a:t>
              </a:r>
            </a:p>
            <a:p>
              <a:pPr marL="742950" lvl="1" indent="-285750">
                <a:buFont typeface="Arial" panose="020B0604020202020204" pitchFamily="34" charset="0"/>
                <a:buChar char="•"/>
              </a:pPr>
              <a:r>
                <a:rPr lang="lv-LV" dirty="0">
                  <a:solidFill>
                    <a:schemeClr val="accent2"/>
                  </a:solidFill>
                </a:rPr>
                <a:t>ārstniecības iestādē, </a:t>
              </a:r>
            </a:p>
            <a:p>
              <a:pPr marL="742950" lvl="1" indent="-285750">
                <a:buFont typeface="Arial" panose="020B0604020202020204" pitchFamily="34" charset="0"/>
                <a:buChar char="•"/>
              </a:pPr>
              <a:r>
                <a:rPr lang="lv-LV" dirty="0">
                  <a:solidFill>
                    <a:schemeClr val="accent2"/>
                  </a:solidFill>
                </a:rPr>
                <a:t>bērnu nometnē</a:t>
              </a:r>
            </a:p>
          </p:txBody>
        </p:sp>
        <p:sp>
          <p:nvSpPr>
            <p:cNvPr id="10" name="TextBox 9"/>
            <p:cNvSpPr txBox="1"/>
            <p:nvPr/>
          </p:nvSpPr>
          <p:spPr>
            <a:xfrm>
              <a:off x="418575" y="5035556"/>
              <a:ext cx="3888432" cy="369332"/>
            </a:xfrm>
            <a:prstGeom prst="rect">
              <a:avLst/>
            </a:prstGeom>
            <a:noFill/>
          </p:spPr>
          <p:txBody>
            <a:bodyPr wrap="square" rtlCol="0">
              <a:spAutoFit/>
            </a:bodyPr>
            <a:lstStyle/>
            <a:p>
              <a:pPr marL="285750" indent="-285750">
                <a:buFont typeface="Wingdings" panose="05000000000000000000" pitchFamily="2" charset="2"/>
                <a:buChar char="q"/>
              </a:pPr>
              <a:r>
                <a:rPr lang="lv-LV" b="1" dirty="0">
                  <a:solidFill>
                    <a:schemeClr val="accent2"/>
                  </a:solidFill>
                </a:rPr>
                <a:t>veikt bāriņtiesu metodisko vadību</a:t>
              </a:r>
            </a:p>
          </p:txBody>
        </p:sp>
        <p:sp>
          <p:nvSpPr>
            <p:cNvPr id="23" name="TextBox 22"/>
            <p:cNvSpPr txBox="1"/>
            <p:nvPr/>
          </p:nvSpPr>
          <p:spPr>
            <a:xfrm>
              <a:off x="418575" y="2280151"/>
              <a:ext cx="3456383" cy="369332"/>
            </a:xfrm>
            <a:prstGeom prst="rect">
              <a:avLst/>
            </a:prstGeom>
            <a:noFill/>
          </p:spPr>
          <p:txBody>
            <a:bodyPr wrap="square" rtlCol="0">
              <a:spAutoFit/>
            </a:bodyPr>
            <a:lstStyle/>
            <a:p>
              <a:pPr marL="285750" indent="-285750">
                <a:buFont typeface="Wingdings" panose="05000000000000000000" pitchFamily="2" charset="2"/>
                <a:buChar char="q"/>
              </a:pPr>
              <a:r>
                <a:rPr lang="lv-LV" b="1" dirty="0">
                  <a:solidFill>
                    <a:schemeClr val="accent2"/>
                  </a:solidFill>
                </a:rPr>
                <a:t>pārraudzīt bāriņtiesu darbu</a:t>
              </a:r>
            </a:p>
          </p:txBody>
        </p:sp>
      </p:grpSp>
      <p:sp>
        <p:nvSpPr>
          <p:cNvPr id="29" name="TextBox 28"/>
          <p:cNvSpPr txBox="1"/>
          <p:nvPr/>
        </p:nvSpPr>
        <p:spPr>
          <a:xfrm>
            <a:off x="5209214" y="4316642"/>
            <a:ext cx="3718056" cy="923330"/>
          </a:xfrm>
          <a:prstGeom prst="rect">
            <a:avLst/>
          </a:prstGeom>
          <a:noFill/>
        </p:spPr>
        <p:txBody>
          <a:bodyPr wrap="square" rtlCol="0">
            <a:spAutoFit/>
          </a:bodyPr>
          <a:lstStyle/>
          <a:p>
            <a:r>
              <a:rPr lang="lv-LV" dirty="0">
                <a:solidFill>
                  <a:schemeClr val="accent2"/>
                </a:solidFill>
              </a:rPr>
              <a:t>metodiskā vadība </a:t>
            </a:r>
            <a:r>
              <a:rPr lang="lv-LV" b="1" dirty="0">
                <a:solidFill>
                  <a:schemeClr val="accent2"/>
                </a:solidFill>
              </a:rPr>
              <a:t>nav pietiekama un nesniedz efektīvu atbalstu</a:t>
            </a:r>
            <a:r>
              <a:rPr lang="lv-LV" dirty="0">
                <a:solidFill>
                  <a:schemeClr val="accent2"/>
                </a:solidFill>
              </a:rPr>
              <a:t> bāriņtiesām to ikdienas darbā</a:t>
            </a:r>
          </a:p>
        </p:txBody>
      </p:sp>
      <p:sp>
        <p:nvSpPr>
          <p:cNvPr id="31" name="TextBox 30"/>
          <p:cNvSpPr txBox="1"/>
          <p:nvPr/>
        </p:nvSpPr>
        <p:spPr>
          <a:xfrm>
            <a:off x="4817779" y="1371422"/>
            <a:ext cx="3949037" cy="369332"/>
          </a:xfrm>
          <a:prstGeom prst="rect">
            <a:avLst/>
          </a:prstGeom>
          <a:noFill/>
        </p:spPr>
        <p:txBody>
          <a:bodyPr wrap="square" rtlCol="0">
            <a:spAutoFit/>
          </a:bodyPr>
          <a:lstStyle/>
          <a:p>
            <a:r>
              <a:rPr lang="lv-LV" b="1" dirty="0">
                <a:solidFill>
                  <a:schemeClr val="accent2"/>
                </a:solidFill>
              </a:rPr>
              <a:t>Konstatētās nepilnības VBTAI darbā:</a:t>
            </a:r>
          </a:p>
        </p:txBody>
      </p:sp>
      <p:pic>
        <p:nvPicPr>
          <p:cNvPr id="32"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1849" y="2065667"/>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0139" y="3671842"/>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2670" y="4404470"/>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0139" y="5373216"/>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2669" y="2996952"/>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209214" y="2924944"/>
            <a:ext cx="3688367" cy="646331"/>
          </a:xfrm>
          <a:prstGeom prst="rect">
            <a:avLst/>
          </a:prstGeom>
          <a:noFill/>
        </p:spPr>
        <p:txBody>
          <a:bodyPr wrap="square" rtlCol="0">
            <a:spAutoFit/>
          </a:bodyPr>
          <a:lstStyle/>
          <a:p>
            <a:r>
              <a:rPr lang="lv-LV" b="1" dirty="0">
                <a:solidFill>
                  <a:schemeClr val="accent2"/>
                </a:solidFill>
              </a:rPr>
              <a:t>pārbaudēs neatklāj būtiskus trūkumus</a:t>
            </a:r>
            <a:endParaRPr lang="lv-LV" dirty="0">
              <a:solidFill>
                <a:schemeClr val="accent2"/>
              </a:solidFill>
            </a:endParaRPr>
          </a:p>
        </p:txBody>
      </p:sp>
    </p:spTree>
    <p:extLst>
      <p:ext uri="{BB962C8B-B14F-4D97-AF65-F5344CB8AC3E}">
        <p14:creationId xmlns:p14="http://schemas.microsoft.com/office/powerpoint/2010/main" val="236078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aisnstūris 35"/>
          <p:cNvSpPr/>
          <p:nvPr/>
        </p:nvSpPr>
        <p:spPr>
          <a:xfrm>
            <a:off x="736771" y="2103036"/>
            <a:ext cx="7953601" cy="384624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Virsraksts 1"/>
          <p:cNvSpPr>
            <a:spLocks noGrp="1"/>
          </p:cNvSpPr>
          <p:nvPr>
            <p:ph type="title"/>
          </p:nvPr>
        </p:nvSpPr>
        <p:spPr>
          <a:xfrm>
            <a:off x="457200" y="274638"/>
            <a:ext cx="8394150" cy="778098"/>
          </a:xfrm>
        </p:spPr>
        <p:txBody>
          <a:bodyPr>
            <a:noAutofit/>
          </a:bodyPr>
          <a:lstStyle/>
          <a:p>
            <a:r>
              <a:rPr lang="lv-LV" sz="2800" b="1" dirty="0"/>
              <a:t>Ārpusģimenes</a:t>
            </a:r>
            <a:r>
              <a:rPr lang="lv-LV" sz="2800" b="1" dirty="0">
                <a:solidFill>
                  <a:schemeClr val="tx2"/>
                </a:solidFill>
              </a:rPr>
              <a:t> </a:t>
            </a:r>
            <a:r>
              <a:rPr lang="lv-LV" sz="2800" b="1" dirty="0"/>
              <a:t>aprūpes jomas uzraudzība ir nepietiekama</a:t>
            </a:r>
          </a:p>
        </p:txBody>
      </p:sp>
      <p:sp>
        <p:nvSpPr>
          <p:cNvPr id="3" name="Slaida numura vietturis 2"/>
          <p:cNvSpPr>
            <a:spLocks noGrp="1"/>
          </p:cNvSpPr>
          <p:nvPr>
            <p:ph type="sldNum" sz="quarter" idx="12"/>
          </p:nvPr>
        </p:nvSpPr>
        <p:spPr/>
        <p:txBody>
          <a:bodyPr/>
          <a:lstStyle/>
          <a:p>
            <a:fld id="{ED3A8D12-4181-40B9-B8A3-465543A53E4A}" type="slidenum">
              <a:rPr lang="lv-LV" smtClean="0">
                <a:solidFill>
                  <a:schemeClr val="tx2"/>
                </a:solidFill>
              </a:rPr>
              <a:t>18</a:t>
            </a:fld>
            <a:endParaRPr lang="lv-LV" dirty="0">
              <a:solidFill>
                <a:schemeClr val="tx2"/>
              </a:solidFill>
            </a:endParaRPr>
          </a:p>
        </p:txBody>
      </p:sp>
      <p:sp>
        <p:nvSpPr>
          <p:cNvPr id="17" name="Taisnstūris 16"/>
          <p:cNvSpPr/>
          <p:nvPr/>
        </p:nvSpPr>
        <p:spPr>
          <a:xfrm>
            <a:off x="736771" y="1412775"/>
            <a:ext cx="7953601" cy="955423"/>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2"/>
              </a:solidFill>
            </a:endParaRPr>
          </a:p>
        </p:txBody>
      </p:sp>
      <p:sp>
        <p:nvSpPr>
          <p:cNvPr id="18" name="TextBox 17"/>
          <p:cNvSpPr txBox="1"/>
          <p:nvPr/>
        </p:nvSpPr>
        <p:spPr>
          <a:xfrm>
            <a:off x="1002934" y="1638030"/>
            <a:ext cx="6953442" cy="400110"/>
          </a:xfrm>
          <a:prstGeom prst="rect">
            <a:avLst/>
          </a:prstGeom>
          <a:noFill/>
        </p:spPr>
        <p:txBody>
          <a:bodyPr wrap="square" rtlCol="0">
            <a:spAutoFit/>
          </a:bodyPr>
          <a:lstStyle/>
          <a:p>
            <a:r>
              <a:rPr lang="lv-LV" sz="2000" b="1" dirty="0">
                <a:solidFill>
                  <a:schemeClr val="bg1"/>
                </a:solidFill>
              </a:rPr>
              <a:t>Labklājības ministrija nepietiekami pārrauga VBTAI darbu</a:t>
            </a:r>
          </a:p>
        </p:txBody>
      </p:sp>
      <p:sp>
        <p:nvSpPr>
          <p:cNvPr id="19" name="TextBox 18"/>
          <p:cNvSpPr txBox="1"/>
          <p:nvPr/>
        </p:nvSpPr>
        <p:spPr>
          <a:xfrm>
            <a:off x="1619671" y="2833030"/>
            <a:ext cx="7062449" cy="646331"/>
          </a:xfrm>
          <a:prstGeom prst="rect">
            <a:avLst/>
          </a:prstGeom>
          <a:noFill/>
          <a:ln>
            <a:noFill/>
          </a:ln>
          <a:effectLst/>
        </p:spPr>
        <p:txBody>
          <a:bodyPr wrap="square" rtlCol="0">
            <a:spAutoFit/>
          </a:bodyPr>
          <a:lstStyle/>
          <a:p>
            <a:r>
              <a:rPr lang="lv-LV" dirty="0">
                <a:solidFill>
                  <a:schemeClr val="accent2"/>
                </a:solidFill>
              </a:rPr>
              <a:t>Ministrijas rīcībā </a:t>
            </a:r>
            <a:r>
              <a:rPr lang="lv-LV" b="1" dirty="0">
                <a:solidFill>
                  <a:schemeClr val="accent2"/>
                </a:solidFill>
              </a:rPr>
              <a:t>ir tikai dati par VBTAI darba plānā noteikto kvantitatīvo rādītāju izpildi</a:t>
            </a:r>
            <a:r>
              <a:rPr lang="lv-LV" dirty="0">
                <a:solidFill>
                  <a:schemeClr val="accent2"/>
                </a:solidFill>
              </a:rPr>
              <a:t>, piemēram, par veikto pārbaužu skaitu</a:t>
            </a:r>
            <a:endParaRPr lang="lv-LV" b="1" dirty="0">
              <a:solidFill>
                <a:schemeClr val="accent2"/>
              </a:solidFill>
            </a:endParaRPr>
          </a:p>
        </p:txBody>
      </p:sp>
      <p:sp>
        <p:nvSpPr>
          <p:cNvPr id="21" name="TextBox 20"/>
          <p:cNvSpPr txBox="1"/>
          <p:nvPr/>
        </p:nvSpPr>
        <p:spPr>
          <a:xfrm>
            <a:off x="1619671" y="3834465"/>
            <a:ext cx="7070700" cy="646331"/>
          </a:xfrm>
          <a:prstGeom prst="rect">
            <a:avLst/>
          </a:prstGeom>
          <a:noFill/>
          <a:ln>
            <a:noFill/>
          </a:ln>
          <a:effectLst/>
        </p:spPr>
        <p:txBody>
          <a:bodyPr wrap="square" rtlCol="0">
            <a:spAutoFit/>
          </a:bodyPr>
          <a:lstStyle/>
          <a:p>
            <a:r>
              <a:rPr lang="lv-LV" dirty="0">
                <a:solidFill>
                  <a:schemeClr val="accent2"/>
                </a:solidFill>
              </a:rPr>
              <a:t>VBTAI jau kopš 2017.gada </a:t>
            </a:r>
            <a:r>
              <a:rPr lang="lv-LV" b="1" dirty="0">
                <a:solidFill>
                  <a:schemeClr val="accent2"/>
                </a:solidFill>
              </a:rPr>
              <a:t>darbojas bez institūcijas darbības stratēģijas</a:t>
            </a:r>
          </a:p>
        </p:txBody>
      </p:sp>
      <p:sp>
        <p:nvSpPr>
          <p:cNvPr id="25" name="Vienādsānu trīsstūris 24"/>
          <p:cNvSpPr/>
          <p:nvPr/>
        </p:nvSpPr>
        <p:spPr>
          <a:xfrm rot="10800000">
            <a:off x="7930143" y="2170065"/>
            <a:ext cx="720080" cy="492696"/>
          </a:xfrm>
          <a:prstGeom prst="triangl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2"/>
              </a:solidFill>
            </a:endParaRPr>
          </a:p>
        </p:txBody>
      </p:sp>
      <p:pic>
        <p:nvPicPr>
          <p:cNvPr id="27"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833" y="2878761"/>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833" y="3862293"/>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833" y="4765252"/>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619670" y="4730201"/>
            <a:ext cx="7090107" cy="646331"/>
          </a:xfrm>
          <a:prstGeom prst="rect">
            <a:avLst/>
          </a:prstGeom>
          <a:noFill/>
          <a:ln>
            <a:noFill/>
          </a:ln>
          <a:effectLst/>
        </p:spPr>
        <p:txBody>
          <a:bodyPr wrap="square" rtlCol="0">
            <a:spAutoFit/>
          </a:bodyPr>
          <a:lstStyle/>
          <a:p>
            <a:r>
              <a:rPr lang="lv-LV" dirty="0">
                <a:solidFill>
                  <a:schemeClr val="accent2"/>
                </a:solidFill>
              </a:rPr>
              <a:t>Ministrija </a:t>
            </a:r>
            <a:r>
              <a:rPr lang="lv-LV" b="1" dirty="0">
                <a:solidFill>
                  <a:schemeClr val="accent2"/>
                </a:solidFill>
              </a:rPr>
              <a:t>nav reaģējusi un veikusi darbības</a:t>
            </a:r>
            <a:r>
              <a:rPr lang="lv-LV" dirty="0">
                <a:solidFill>
                  <a:schemeClr val="accent2"/>
                </a:solidFill>
              </a:rPr>
              <a:t>, lai risinātu VBTAI cilvēkresursu nepietiekamību</a:t>
            </a:r>
          </a:p>
        </p:txBody>
      </p:sp>
    </p:spTree>
    <p:extLst>
      <p:ext uri="{BB962C8B-B14F-4D97-AF65-F5344CB8AC3E}">
        <p14:creationId xmlns:p14="http://schemas.microsoft.com/office/powerpoint/2010/main" val="75342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800" b="1" dirty="0"/>
              <a:t>Informācijas sistēmu iespējas netiek izmantotas</a:t>
            </a:r>
          </a:p>
        </p:txBody>
      </p:sp>
      <p:sp>
        <p:nvSpPr>
          <p:cNvPr id="3" name="Slaida numura vietturis 2"/>
          <p:cNvSpPr>
            <a:spLocks noGrp="1"/>
          </p:cNvSpPr>
          <p:nvPr>
            <p:ph type="sldNum" sz="quarter" idx="12"/>
          </p:nvPr>
        </p:nvSpPr>
        <p:spPr/>
        <p:txBody>
          <a:bodyPr/>
          <a:lstStyle/>
          <a:p>
            <a:fld id="{ED3A8D12-4181-40B9-B8A3-465543A53E4A}" type="slidenum">
              <a:rPr lang="lv-LV" smtClean="0"/>
              <a:t>19</a:t>
            </a:fld>
            <a:endParaRPr lang="lv-LV" dirty="0"/>
          </a:p>
        </p:txBody>
      </p:sp>
      <p:sp>
        <p:nvSpPr>
          <p:cNvPr id="15" name="Ovāls 14"/>
          <p:cNvSpPr/>
          <p:nvPr/>
        </p:nvSpPr>
        <p:spPr>
          <a:xfrm>
            <a:off x="5346114" y="2659315"/>
            <a:ext cx="3394496" cy="1004762"/>
          </a:xfrm>
          <a:prstGeom prst="ellipse">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4" name="Ovāls 13"/>
          <p:cNvSpPr/>
          <p:nvPr/>
        </p:nvSpPr>
        <p:spPr>
          <a:xfrm>
            <a:off x="419697" y="2775950"/>
            <a:ext cx="3600400" cy="955401"/>
          </a:xfrm>
          <a:prstGeom prst="ellipse">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 name="Ovāls 10"/>
          <p:cNvSpPr/>
          <p:nvPr/>
        </p:nvSpPr>
        <p:spPr>
          <a:xfrm>
            <a:off x="2579095" y="1349728"/>
            <a:ext cx="3888432" cy="1012742"/>
          </a:xfrm>
          <a:prstGeom prst="ellipse">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xtBox 4"/>
          <p:cNvSpPr txBox="1"/>
          <p:nvPr/>
        </p:nvSpPr>
        <p:spPr>
          <a:xfrm>
            <a:off x="706572" y="2914450"/>
            <a:ext cx="3384376" cy="646331"/>
          </a:xfrm>
          <a:prstGeom prst="rect">
            <a:avLst/>
          </a:prstGeom>
          <a:noFill/>
          <a:ln>
            <a:noFill/>
          </a:ln>
        </p:spPr>
        <p:txBody>
          <a:bodyPr wrap="square" rtlCol="0">
            <a:spAutoFit/>
          </a:bodyPr>
          <a:lstStyle/>
          <a:p>
            <a:r>
              <a:rPr lang="lv-LV" b="1" dirty="0">
                <a:solidFill>
                  <a:schemeClr val="accent2"/>
                </a:solidFill>
              </a:rPr>
              <a:t>Nepilngadīgo personu atbalsta informācijas sistēmā (NPAIS)</a:t>
            </a:r>
          </a:p>
        </p:txBody>
      </p:sp>
      <p:sp>
        <p:nvSpPr>
          <p:cNvPr id="6" name="TextBox 5"/>
          <p:cNvSpPr txBox="1"/>
          <p:nvPr/>
        </p:nvSpPr>
        <p:spPr>
          <a:xfrm>
            <a:off x="6136110" y="2977030"/>
            <a:ext cx="2160240" cy="369332"/>
          </a:xfrm>
          <a:prstGeom prst="rect">
            <a:avLst/>
          </a:prstGeom>
          <a:noFill/>
        </p:spPr>
        <p:txBody>
          <a:bodyPr wrap="square" rtlCol="0">
            <a:spAutoFit/>
          </a:bodyPr>
          <a:lstStyle/>
          <a:p>
            <a:r>
              <a:rPr lang="lv-LV" b="1" dirty="0">
                <a:solidFill>
                  <a:schemeClr val="accent2"/>
                </a:solidFill>
              </a:rPr>
              <a:t>Iedzīvotāju reģistrā</a:t>
            </a:r>
          </a:p>
        </p:txBody>
      </p:sp>
      <p:sp>
        <p:nvSpPr>
          <p:cNvPr id="7" name="TextBox 6"/>
          <p:cNvSpPr txBox="1"/>
          <p:nvPr/>
        </p:nvSpPr>
        <p:spPr>
          <a:xfrm>
            <a:off x="2993509" y="1537615"/>
            <a:ext cx="3115167" cy="646331"/>
          </a:xfrm>
          <a:prstGeom prst="flowChartProcess">
            <a:avLst/>
          </a:prstGeom>
          <a:noFill/>
        </p:spPr>
        <p:txBody>
          <a:bodyPr wrap="square" rtlCol="0">
            <a:spAutoFit/>
          </a:bodyPr>
          <a:lstStyle/>
          <a:p>
            <a:pPr algn="ctr"/>
            <a:r>
              <a:rPr lang="lv-LV" b="1" dirty="0">
                <a:solidFill>
                  <a:schemeClr val="accent2"/>
                </a:solidFill>
              </a:rPr>
              <a:t>Informācijas uzkrāšana notiek</a:t>
            </a:r>
          </a:p>
        </p:txBody>
      </p:sp>
      <p:sp>
        <p:nvSpPr>
          <p:cNvPr id="12" name="Lejupvērstā bultiņa 11"/>
          <p:cNvSpPr/>
          <p:nvPr/>
        </p:nvSpPr>
        <p:spPr>
          <a:xfrm>
            <a:off x="3538890" y="2422770"/>
            <a:ext cx="264769" cy="298565"/>
          </a:xfrm>
          <a:prstGeom prst="downArrow">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Lejupvērstā bultiņa 12"/>
          <p:cNvSpPr/>
          <p:nvPr/>
        </p:nvSpPr>
        <p:spPr>
          <a:xfrm>
            <a:off x="5353837" y="2422771"/>
            <a:ext cx="264769" cy="298565"/>
          </a:xfrm>
          <a:prstGeom prst="downArrow">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17" name="Grupa 16"/>
          <p:cNvGrpSpPr/>
          <p:nvPr/>
        </p:nvGrpSpPr>
        <p:grpSpPr>
          <a:xfrm>
            <a:off x="448817" y="4262814"/>
            <a:ext cx="8430061" cy="1596509"/>
            <a:chOff x="467544" y="4594419"/>
            <a:chExt cx="8430061" cy="1596509"/>
          </a:xfrm>
        </p:grpSpPr>
        <p:sp>
          <p:nvSpPr>
            <p:cNvPr id="19" name="Taisnstūris 18"/>
            <p:cNvSpPr/>
            <p:nvPr/>
          </p:nvSpPr>
          <p:spPr>
            <a:xfrm>
              <a:off x="467544" y="4594419"/>
              <a:ext cx="8280920" cy="1596509"/>
            </a:xfrm>
            <a:prstGeom prst="rect">
              <a:avLst/>
            </a:prstGeom>
            <a:solidFill>
              <a:schemeClr val="bg1">
                <a:lumMod val="8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 name="TextBox 7"/>
            <p:cNvSpPr txBox="1"/>
            <p:nvPr/>
          </p:nvSpPr>
          <p:spPr>
            <a:xfrm>
              <a:off x="1187625" y="4735411"/>
              <a:ext cx="7709980" cy="369332"/>
            </a:xfrm>
            <a:prstGeom prst="rect">
              <a:avLst/>
            </a:prstGeom>
            <a:noFill/>
            <a:ln>
              <a:noFill/>
            </a:ln>
          </p:spPr>
          <p:txBody>
            <a:bodyPr wrap="square" rtlCol="0">
              <a:spAutoFit/>
            </a:bodyPr>
            <a:lstStyle/>
            <a:p>
              <a:r>
                <a:rPr lang="lv-LV" dirty="0">
                  <a:solidFill>
                    <a:schemeClr val="accent2"/>
                  </a:solidFill>
                </a:rPr>
                <a:t>nevienā no abām informācijas sistēmām </a:t>
              </a:r>
              <a:r>
                <a:rPr lang="lv-LV" b="1" dirty="0">
                  <a:solidFill>
                    <a:schemeClr val="accent2"/>
                  </a:solidFill>
                </a:rPr>
                <a:t>uzkrātie dati nav pilnīgi</a:t>
              </a:r>
            </a:p>
          </p:txBody>
        </p:sp>
        <p:sp>
          <p:nvSpPr>
            <p:cNvPr id="9" name="TextBox 8"/>
            <p:cNvSpPr txBox="1"/>
            <p:nvPr/>
          </p:nvSpPr>
          <p:spPr>
            <a:xfrm>
              <a:off x="1187625" y="5751512"/>
              <a:ext cx="7560839" cy="369332"/>
            </a:xfrm>
            <a:prstGeom prst="rect">
              <a:avLst/>
            </a:prstGeom>
            <a:noFill/>
          </p:spPr>
          <p:txBody>
            <a:bodyPr wrap="square" rtlCol="0">
              <a:spAutoFit/>
            </a:bodyPr>
            <a:lstStyle/>
            <a:p>
              <a:r>
                <a:rPr lang="lv-LV" dirty="0">
                  <a:solidFill>
                    <a:schemeClr val="accent2"/>
                  </a:solidFill>
                </a:rPr>
                <a:t>neviena uzraugošā institūcija </a:t>
              </a:r>
              <a:r>
                <a:rPr lang="lv-LV" b="1" dirty="0">
                  <a:solidFill>
                    <a:schemeClr val="accent2"/>
                  </a:solidFill>
                </a:rPr>
                <a:t>nav uzņēmusies kontroli </a:t>
              </a:r>
              <a:r>
                <a:rPr lang="lv-LV" dirty="0">
                  <a:solidFill>
                    <a:schemeClr val="accent2"/>
                  </a:solidFill>
                </a:rPr>
                <a:t>pār šo prasību izpildi</a:t>
              </a:r>
            </a:p>
          </p:txBody>
        </p:sp>
        <p:sp>
          <p:nvSpPr>
            <p:cNvPr id="10" name="TextBox 9"/>
            <p:cNvSpPr txBox="1"/>
            <p:nvPr/>
          </p:nvSpPr>
          <p:spPr>
            <a:xfrm>
              <a:off x="1187625" y="5105181"/>
              <a:ext cx="7579839" cy="646331"/>
            </a:xfrm>
            <a:prstGeom prst="rect">
              <a:avLst/>
            </a:prstGeom>
            <a:noFill/>
          </p:spPr>
          <p:txBody>
            <a:bodyPr wrap="square" rtlCol="0">
              <a:spAutoFit/>
            </a:bodyPr>
            <a:lstStyle/>
            <a:p>
              <a:r>
                <a:rPr lang="lv-LV" b="1" dirty="0">
                  <a:solidFill>
                    <a:schemeClr val="accent2"/>
                  </a:solidFill>
                </a:rPr>
                <a:t>ne visas bāriņtiesas izpilda normatīvajos aktos paredzētās prasības </a:t>
              </a:r>
              <a:r>
                <a:rPr lang="lv-LV" dirty="0">
                  <a:solidFill>
                    <a:schemeClr val="accent2"/>
                  </a:solidFill>
                </a:rPr>
                <a:t>par informācijas ievadi </a:t>
              </a:r>
            </a:p>
          </p:txBody>
        </p:sp>
        <p:pic>
          <p:nvPicPr>
            <p:cNvPr id="20"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291" y="4799003"/>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291" y="5229200"/>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291" y="5793895"/>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58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2"/>
          </p:nvPr>
        </p:nvSpPr>
        <p:spPr/>
        <p:txBody>
          <a:bodyPr/>
          <a:lstStyle/>
          <a:p>
            <a:fld id="{ED3A8D12-4181-40B9-B8A3-465543A53E4A}" type="slidenum">
              <a:rPr lang="lv-LV" smtClean="0"/>
              <a:t>2</a:t>
            </a:fld>
            <a:endParaRPr lang="lv-LV" dirty="0"/>
          </a:p>
        </p:txBody>
      </p:sp>
      <p:sp>
        <p:nvSpPr>
          <p:cNvPr id="25" name="Taisnstūris 24"/>
          <p:cNvSpPr/>
          <p:nvPr/>
        </p:nvSpPr>
        <p:spPr>
          <a:xfrm>
            <a:off x="642964" y="1195149"/>
            <a:ext cx="2695001" cy="360360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2" name="Taisnstūris 21"/>
          <p:cNvSpPr/>
          <p:nvPr/>
        </p:nvSpPr>
        <p:spPr>
          <a:xfrm>
            <a:off x="4414566" y="1475172"/>
            <a:ext cx="4320480" cy="1521780"/>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xtBox 4"/>
          <p:cNvSpPr txBox="1"/>
          <p:nvPr/>
        </p:nvSpPr>
        <p:spPr>
          <a:xfrm>
            <a:off x="827017" y="2739347"/>
            <a:ext cx="2333540" cy="646331"/>
          </a:xfrm>
          <a:prstGeom prst="rect">
            <a:avLst/>
          </a:prstGeom>
          <a:noFill/>
        </p:spPr>
        <p:txBody>
          <a:bodyPr wrap="square" rtlCol="0">
            <a:spAutoFit/>
          </a:bodyPr>
          <a:lstStyle/>
          <a:p>
            <a:r>
              <a:rPr lang="lv-LV" b="1" dirty="0">
                <a:solidFill>
                  <a:schemeClr val="accent2"/>
                </a:solidFill>
              </a:rPr>
              <a:t>ārpusģimenes aprūpe jānodrošina</a:t>
            </a:r>
          </a:p>
        </p:txBody>
      </p:sp>
      <p:sp>
        <p:nvSpPr>
          <p:cNvPr id="9" name="Taisnstūris 8"/>
          <p:cNvSpPr/>
          <p:nvPr/>
        </p:nvSpPr>
        <p:spPr>
          <a:xfrm>
            <a:off x="4414566" y="3455309"/>
            <a:ext cx="4335683" cy="1584176"/>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Lejupvērstā bultiņa 12"/>
          <p:cNvSpPr/>
          <p:nvPr/>
        </p:nvSpPr>
        <p:spPr>
          <a:xfrm>
            <a:off x="6746234" y="3069591"/>
            <a:ext cx="504056" cy="339489"/>
          </a:xfrm>
          <a:prstGeom prst="downArrow">
            <a:avLst/>
          </a:prstGeom>
          <a:solidFill>
            <a:schemeClr val="accent3"/>
          </a:solidFill>
          <a:ln>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accent3"/>
              </a:solidFill>
            </a:endParaRPr>
          </a:p>
        </p:txBody>
      </p:sp>
      <p:sp>
        <p:nvSpPr>
          <p:cNvPr id="17" name="TextBox 16"/>
          <p:cNvSpPr txBox="1"/>
          <p:nvPr/>
        </p:nvSpPr>
        <p:spPr>
          <a:xfrm>
            <a:off x="7236296" y="3071796"/>
            <a:ext cx="1581018" cy="338554"/>
          </a:xfrm>
          <a:prstGeom prst="rect">
            <a:avLst/>
          </a:prstGeom>
          <a:noFill/>
        </p:spPr>
        <p:txBody>
          <a:bodyPr wrap="square" rtlCol="0">
            <a:spAutoFit/>
          </a:bodyPr>
          <a:lstStyle/>
          <a:p>
            <a:r>
              <a:rPr lang="lv-LV" sz="1600" b="1" i="1" dirty="0">
                <a:solidFill>
                  <a:schemeClr val="accent3"/>
                </a:solidFill>
              </a:rPr>
              <a:t>izņēmuma kārtā</a:t>
            </a:r>
          </a:p>
        </p:txBody>
      </p:sp>
      <p:sp>
        <p:nvSpPr>
          <p:cNvPr id="12" name="TextBox 11"/>
          <p:cNvSpPr txBox="1"/>
          <p:nvPr/>
        </p:nvSpPr>
        <p:spPr>
          <a:xfrm>
            <a:off x="6840909" y="1777581"/>
            <a:ext cx="1787066" cy="369332"/>
          </a:xfrm>
          <a:prstGeom prst="rect">
            <a:avLst/>
          </a:prstGeom>
          <a:noFill/>
        </p:spPr>
        <p:txBody>
          <a:bodyPr wrap="square" rtlCol="0">
            <a:spAutoFit/>
          </a:bodyPr>
          <a:lstStyle/>
          <a:p>
            <a:r>
              <a:rPr lang="lv-LV" b="1" dirty="0">
                <a:solidFill>
                  <a:schemeClr val="bg1"/>
                </a:solidFill>
              </a:rPr>
              <a:t>pie aizbildņa</a:t>
            </a:r>
          </a:p>
        </p:txBody>
      </p:sp>
      <p:sp>
        <p:nvSpPr>
          <p:cNvPr id="15" name="TextBox 14"/>
          <p:cNvSpPr txBox="1"/>
          <p:nvPr/>
        </p:nvSpPr>
        <p:spPr>
          <a:xfrm>
            <a:off x="6858396" y="2076300"/>
            <a:ext cx="1658254" cy="369332"/>
          </a:xfrm>
          <a:prstGeom prst="rect">
            <a:avLst/>
          </a:prstGeom>
          <a:noFill/>
        </p:spPr>
        <p:txBody>
          <a:bodyPr wrap="square" rtlCol="0">
            <a:spAutoFit/>
          </a:bodyPr>
          <a:lstStyle/>
          <a:p>
            <a:r>
              <a:rPr lang="lv-LV" b="1" dirty="0">
                <a:solidFill>
                  <a:schemeClr val="bg1"/>
                </a:solidFill>
              </a:rPr>
              <a:t>audžuģimenē</a:t>
            </a:r>
          </a:p>
        </p:txBody>
      </p:sp>
      <p:sp>
        <p:nvSpPr>
          <p:cNvPr id="27" name="Lejupvērstā bultiņa 26"/>
          <p:cNvSpPr/>
          <p:nvPr/>
        </p:nvSpPr>
        <p:spPr>
          <a:xfrm rot="16200000">
            <a:off x="3574808" y="1915908"/>
            <a:ext cx="483384" cy="576063"/>
          </a:xfrm>
          <a:prstGeom prst="downArrow">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p:cNvSpPr txBox="1"/>
          <p:nvPr/>
        </p:nvSpPr>
        <p:spPr>
          <a:xfrm>
            <a:off x="6956661" y="4253447"/>
            <a:ext cx="1767297" cy="369332"/>
          </a:xfrm>
          <a:prstGeom prst="rect">
            <a:avLst/>
          </a:prstGeom>
          <a:noFill/>
        </p:spPr>
        <p:txBody>
          <a:bodyPr wrap="square" rtlCol="0">
            <a:spAutoFit/>
          </a:bodyPr>
          <a:lstStyle/>
          <a:p>
            <a:r>
              <a:rPr lang="lv-LV" b="1" dirty="0">
                <a:solidFill>
                  <a:schemeClr val="accent2"/>
                </a:solidFill>
              </a:rPr>
              <a:t>bērnunamā</a:t>
            </a:r>
          </a:p>
        </p:txBody>
      </p:sp>
      <p:sp>
        <p:nvSpPr>
          <p:cNvPr id="6" name="TextBox 5"/>
          <p:cNvSpPr txBox="1"/>
          <p:nvPr/>
        </p:nvSpPr>
        <p:spPr>
          <a:xfrm>
            <a:off x="611561" y="5229200"/>
            <a:ext cx="8138688" cy="646331"/>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txBody>
          <a:bodyPr wrap="square" rtlCol="0">
            <a:spAutoFit/>
          </a:bodyPr>
          <a:lstStyle/>
          <a:p>
            <a:pPr algn="ctr"/>
            <a:r>
              <a:rPr lang="lv-LV" dirty="0">
                <a:solidFill>
                  <a:schemeClr val="bg1"/>
                </a:solidFill>
              </a:rPr>
              <a:t>Revīzijā konstatētais liecina, ka </a:t>
            </a:r>
            <a:r>
              <a:rPr lang="lv-LV" b="1" dirty="0">
                <a:solidFill>
                  <a:schemeClr val="bg1"/>
                </a:solidFill>
              </a:rPr>
              <a:t>ne visos gadījumos bez vecāku gādības palikušo bērnu labākās intereses ir ievērotas</a:t>
            </a:r>
          </a:p>
        </p:txBody>
      </p:sp>
      <p:sp>
        <p:nvSpPr>
          <p:cNvPr id="21" name="Virsraksts 1"/>
          <p:cNvSpPr>
            <a:spLocks noGrp="1"/>
          </p:cNvSpPr>
          <p:nvPr>
            <p:ph type="title"/>
          </p:nvPr>
        </p:nvSpPr>
        <p:spPr>
          <a:xfrm>
            <a:off x="457200" y="274638"/>
            <a:ext cx="8229600" cy="778098"/>
          </a:xfrm>
        </p:spPr>
        <p:txBody>
          <a:bodyPr>
            <a:noAutofit/>
          </a:bodyPr>
          <a:lstStyle/>
          <a:p>
            <a:r>
              <a:rPr lang="lv-LV" sz="2800" b="1" dirty="0"/>
              <a:t>Latvijas mērķis – </a:t>
            </a:r>
            <a:br>
              <a:rPr lang="lv-LV" sz="2800" b="1" dirty="0"/>
            </a:br>
            <a:r>
              <a:rPr lang="lv-LV" sz="2800" b="1" dirty="0"/>
              <a:t>ikvienam bērnam ir jāizaug ģimenē</a:t>
            </a:r>
          </a:p>
        </p:txBody>
      </p:sp>
      <p:pic>
        <p:nvPicPr>
          <p:cNvPr id="2" name="Attēls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972" y="1310029"/>
            <a:ext cx="2203236" cy="1470660"/>
          </a:xfrm>
          <a:prstGeom prst="rect">
            <a:avLst/>
          </a:prstGeom>
          <a:effectLst>
            <a:outerShdw blurRad="50800" dist="38100" dir="2700000" algn="tl" rotWithShape="0">
              <a:prstClr val="black">
                <a:alpha val="40000"/>
              </a:prstClr>
            </a:outerShdw>
          </a:effectLst>
        </p:spPr>
      </p:pic>
      <p:pic>
        <p:nvPicPr>
          <p:cNvPr id="3" name="Attēls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232" y="3289803"/>
            <a:ext cx="2190716" cy="14612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2270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aisnstūris 17"/>
          <p:cNvSpPr/>
          <p:nvPr/>
        </p:nvSpPr>
        <p:spPr>
          <a:xfrm>
            <a:off x="467544" y="1275064"/>
            <a:ext cx="3816424" cy="788937"/>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bg1"/>
              </a:solidFill>
            </a:endParaRPr>
          </a:p>
        </p:txBody>
      </p:sp>
      <p:sp>
        <p:nvSpPr>
          <p:cNvPr id="2" name="Virsraksts 1"/>
          <p:cNvSpPr>
            <a:spLocks noGrp="1"/>
          </p:cNvSpPr>
          <p:nvPr>
            <p:ph type="title"/>
          </p:nvPr>
        </p:nvSpPr>
        <p:spPr/>
        <p:txBody>
          <a:bodyPr>
            <a:noAutofit/>
          </a:bodyPr>
          <a:lstStyle/>
          <a:p>
            <a:r>
              <a:rPr lang="lv-LV" sz="2800" b="1" dirty="0"/>
              <a:t>Pēc pilngadības sasniegšanas bērni nesaņem pietiekamu atbalstu patstāvīgas dzīves uzsākšanai</a:t>
            </a:r>
          </a:p>
        </p:txBody>
      </p:sp>
      <p:sp>
        <p:nvSpPr>
          <p:cNvPr id="3" name="Slaida numura vietturis 2"/>
          <p:cNvSpPr>
            <a:spLocks noGrp="1"/>
          </p:cNvSpPr>
          <p:nvPr>
            <p:ph type="sldNum" sz="quarter" idx="12"/>
          </p:nvPr>
        </p:nvSpPr>
        <p:spPr/>
        <p:txBody>
          <a:bodyPr/>
          <a:lstStyle/>
          <a:p>
            <a:fld id="{ED3A8D12-4181-40B9-B8A3-465543A53E4A}" type="slidenum">
              <a:rPr lang="lv-LV" smtClean="0"/>
              <a:t>20</a:t>
            </a:fld>
            <a:endParaRPr lang="lv-LV" dirty="0"/>
          </a:p>
        </p:txBody>
      </p:sp>
      <p:graphicFrame>
        <p:nvGraphicFramePr>
          <p:cNvPr id="7" name="Shēma 6"/>
          <p:cNvGraphicFramePr/>
          <p:nvPr>
            <p:extLst>
              <p:ext uri="{D42A27DB-BD31-4B8C-83A1-F6EECF244321}">
                <p14:modId xmlns:p14="http://schemas.microsoft.com/office/powerpoint/2010/main" val="863253322"/>
              </p:ext>
            </p:extLst>
          </p:nvPr>
        </p:nvGraphicFramePr>
        <p:xfrm>
          <a:off x="28198" y="2132856"/>
          <a:ext cx="4922490" cy="395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aisnstūris 7"/>
          <p:cNvSpPr/>
          <p:nvPr/>
        </p:nvSpPr>
        <p:spPr>
          <a:xfrm>
            <a:off x="4642946" y="1275065"/>
            <a:ext cx="4033510" cy="1577872"/>
          </a:xfrm>
          <a:prstGeom prst="rect">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xtBox 4"/>
          <p:cNvSpPr txBox="1"/>
          <p:nvPr/>
        </p:nvSpPr>
        <p:spPr>
          <a:xfrm>
            <a:off x="5220072" y="1275064"/>
            <a:ext cx="3456384" cy="1323439"/>
          </a:xfrm>
          <a:prstGeom prst="rect">
            <a:avLst/>
          </a:prstGeom>
          <a:noFill/>
          <a:ln>
            <a:noFill/>
          </a:ln>
          <a:effectLst/>
        </p:spPr>
        <p:txBody>
          <a:bodyPr wrap="square" rtlCol="0">
            <a:spAutoFit/>
          </a:bodyPr>
          <a:lstStyle/>
          <a:p>
            <a:r>
              <a:rPr lang="lv-LV" sz="1600" b="1" dirty="0">
                <a:solidFill>
                  <a:schemeClr val="accent2"/>
                </a:solidFill>
              </a:rPr>
              <a:t>Bāriņtiesas un bērnunami </a:t>
            </a:r>
          </a:p>
          <a:p>
            <a:r>
              <a:rPr lang="lv-LV" sz="1600" b="1" dirty="0">
                <a:solidFill>
                  <a:schemeClr val="accent2"/>
                </a:solidFill>
              </a:rPr>
              <a:t>uzskata</a:t>
            </a:r>
            <a:r>
              <a:rPr lang="lv-LV" sz="1600" dirty="0">
                <a:solidFill>
                  <a:schemeClr val="accent2"/>
                </a:solidFill>
              </a:rPr>
              <a:t>, ka pēc pilngadības sasniegšanas </a:t>
            </a:r>
            <a:r>
              <a:rPr lang="lv-LV" sz="1600" b="1" dirty="0">
                <a:solidFill>
                  <a:schemeClr val="accent2"/>
                </a:solidFill>
              </a:rPr>
              <a:t>tiem vairs nav pienākums rūpēties </a:t>
            </a:r>
            <a:r>
              <a:rPr lang="lv-LV" sz="1600" dirty="0">
                <a:solidFill>
                  <a:schemeClr val="accent2"/>
                </a:solidFill>
              </a:rPr>
              <a:t>par to, lai bērns saņemtu tam paredzētās garantijas</a:t>
            </a:r>
          </a:p>
        </p:txBody>
      </p:sp>
      <p:pic>
        <p:nvPicPr>
          <p:cNvPr id="14" name="Picture 2" descr="C:\Users\olgabuivide\AppData\Local\Microsoft\Windows\Temporary Internet Files\Content.IE5\8ABS0NBT\Unlike[1].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3420" y="1408309"/>
            <a:ext cx="294536" cy="2945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aisnstūris 10"/>
          <p:cNvSpPr/>
          <p:nvPr/>
        </p:nvSpPr>
        <p:spPr>
          <a:xfrm>
            <a:off x="4642946" y="3132529"/>
            <a:ext cx="4033510" cy="1212241"/>
          </a:xfrm>
          <a:prstGeom prst="rect">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5" name="TextBox 14"/>
          <p:cNvSpPr txBox="1"/>
          <p:nvPr/>
        </p:nvSpPr>
        <p:spPr>
          <a:xfrm>
            <a:off x="503548" y="1321132"/>
            <a:ext cx="3744416" cy="646331"/>
          </a:xfrm>
          <a:prstGeom prst="rect">
            <a:avLst/>
          </a:prstGeom>
          <a:noFill/>
        </p:spPr>
        <p:txBody>
          <a:bodyPr wrap="square" rtlCol="0">
            <a:spAutoFit/>
          </a:bodyPr>
          <a:lstStyle/>
          <a:p>
            <a:r>
              <a:rPr lang="lv-LV" b="1" dirty="0">
                <a:solidFill>
                  <a:schemeClr val="bg1"/>
                </a:solidFill>
              </a:rPr>
              <a:t>Bērnam, izbeidzoties ārpusģimenes aprūpei, ir tiesības saņemt:</a:t>
            </a:r>
          </a:p>
        </p:txBody>
      </p:sp>
      <p:sp>
        <p:nvSpPr>
          <p:cNvPr id="12" name="TextBox 11"/>
          <p:cNvSpPr txBox="1"/>
          <p:nvPr/>
        </p:nvSpPr>
        <p:spPr>
          <a:xfrm>
            <a:off x="5249366" y="3132529"/>
            <a:ext cx="3456384" cy="1077218"/>
          </a:xfrm>
          <a:prstGeom prst="rect">
            <a:avLst/>
          </a:prstGeom>
          <a:noFill/>
        </p:spPr>
        <p:txBody>
          <a:bodyPr wrap="square" rtlCol="0">
            <a:spAutoFit/>
          </a:bodyPr>
          <a:lstStyle/>
          <a:p>
            <a:r>
              <a:rPr lang="lv-LV" sz="1600" b="1" dirty="0">
                <a:solidFill>
                  <a:schemeClr val="accent2"/>
                </a:solidFill>
              </a:rPr>
              <a:t>Sociālie dienesti norāda</a:t>
            </a:r>
            <a:r>
              <a:rPr lang="lv-LV" sz="1600" dirty="0">
                <a:solidFill>
                  <a:schemeClr val="accent2"/>
                </a:solidFill>
              </a:rPr>
              <a:t>, </a:t>
            </a:r>
          </a:p>
          <a:p>
            <a:r>
              <a:rPr lang="lv-LV" sz="1600" dirty="0">
                <a:solidFill>
                  <a:schemeClr val="accent2"/>
                </a:solidFill>
              </a:rPr>
              <a:t>ka nepieciešamo atbalstu </a:t>
            </a:r>
            <a:r>
              <a:rPr lang="lv-LV" sz="1600" b="1" dirty="0">
                <a:solidFill>
                  <a:schemeClr val="accent2"/>
                </a:solidFill>
              </a:rPr>
              <a:t>var nodrošināt tikai tad</a:t>
            </a:r>
            <a:r>
              <a:rPr lang="lv-LV" sz="1600" dirty="0">
                <a:solidFill>
                  <a:schemeClr val="accent2"/>
                </a:solidFill>
              </a:rPr>
              <a:t>, ja bērns pie tiem vēršas pats</a:t>
            </a:r>
            <a:endParaRPr lang="lv-LV" sz="1600" dirty="0"/>
          </a:p>
        </p:txBody>
      </p:sp>
      <p:pic>
        <p:nvPicPr>
          <p:cNvPr id="19" name="Picture 2" descr="C:\Users\olgabuivide\AppData\Local\Microsoft\Windows\Temporary Internet Files\Content.IE5\8ABS0NBT\Unlike[1].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8288" y="3216600"/>
            <a:ext cx="294536" cy="2945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aisnstūris 19"/>
          <p:cNvSpPr/>
          <p:nvPr/>
        </p:nvSpPr>
        <p:spPr>
          <a:xfrm>
            <a:off x="4642946" y="4653136"/>
            <a:ext cx="4033510" cy="1440160"/>
          </a:xfrm>
          <a:prstGeom prst="rect">
            <a:avLst/>
          </a:prstGeom>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TextBox 8"/>
          <p:cNvSpPr txBox="1"/>
          <p:nvPr/>
        </p:nvSpPr>
        <p:spPr>
          <a:xfrm>
            <a:off x="5249366" y="4659213"/>
            <a:ext cx="3456384" cy="1323439"/>
          </a:xfrm>
          <a:prstGeom prst="rect">
            <a:avLst/>
          </a:prstGeom>
          <a:noFill/>
        </p:spPr>
        <p:txBody>
          <a:bodyPr wrap="square" rtlCol="0">
            <a:spAutoFit/>
          </a:bodyPr>
          <a:lstStyle/>
          <a:p>
            <a:r>
              <a:rPr lang="lv-LV" sz="1600" dirty="0">
                <a:solidFill>
                  <a:schemeClr val="accent2"/>
                </a:solidFill>
              </a:rPr>
              <a:t>Bieži vien netiek nodrošināti tādi nozīmīgi atbalsta veidi </a:t>
            </a:r>
            <a:r>
              <a:rPr lang="lv-LV" sz="1600" b="1" dirty="0">
                <a:solidFill>
                  <a:schemeClr val="accent2"/>
                </a:solidFill>
              </a:rPr>
              <a:t>kā tiesības uz pašvaldības nodrošinātu dzīvojamo platību un psihosociālu atbalstu patstāvīgas dzīves uzsākšanai</a:t>
            </a:r>
          </a:p>
        </p:txBody>
      </p:sp>
      <p:pic>
        <p:nvPicPr>
          <p:cNvPr id="21" name="Picture 2" descr="C:\Users\olgabuivide\AppData\Local\Microsoft\Windows\Temporary Internet Files\Content.IE5\8ABS0NBT\Unlike[1].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3895" y="4713870"/>
            <a:ext cx="294536" cy="2945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272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57200" y="3068959"/>
            <a:ext cx="8229600" cy="2160241"/>
          </a:xfrm>
        </p:spPr>
        <p:txBody>
          <a:bodyPr>
            <a:normAutofit fontScale="85000" lnSpcReduction="10000"/>
          </a:bodyPr>
          <a:lstStyle/>
          <a:p>
            <a:r>
              <a:rPr lang="lv-LV" i="1" dirty="0"/>
              <a:t>Revīzijā Labklājības ministrijai ir sniegti </a:t>
            </a:r>
            <a:r>
              <a:rPr lang="lv-LV" b="1" i="1" dirty="0">
                <a:solidFill>
                  <a:srgbClr val="2A6496"/>
                </a:solidFill>
              </a:rPr>
              <a:t>22 ieteikumi ārpusģimenes aprūpes jomas pilnveidošanai</a:t>
            </a:r>
            <a:r>
              <a:rPr lang="lv-LV" i="1" dirty="0"/>
              <a:t>, veicinot, ka atbildīgo institūciju darbības ir pietiekamas, savlaicīgas un nodrošina bērnam iespēju uzaugt ģimenē vai tai pietuvinātā bērna interesēm atbilstošā vidē</a:t>
            </a:r>
          </a:p>
        </p:txBody>
      </p:sp>
      <p:sp>
        <p:nvSpPr>
          <p:cNvPr id="5" name="Slaida numura vietturis 4"/>
          <p:cNvSpPr>
            <a:spLocks noGrp="1"/>
          </p:cNvSpPr>
          <p:nvPr>
            <p:ph type="sldNum" sz="quarter" idx="12"/>
          </p:nvPr>
        </p:nvSpPr>
        <p:spPr/>
        <p:txBody>
          <a:bodyPr/>
          <a:lstStyle/>
          <a:p>
            <a:fld id="{ED3A8D12-4181-40B9-B8A3-465543A53E4A}" type="slidenum">
              <a:rPr lang="lv-LV" smtClean="0"/>
              <a:t>21</a:t>
            </a:fld>
            <a:endParaRPr lang="lv-LV" dirty="0"/>
          </a:p>
        </p:txBody>
      </p:sp>
    </p:spTree>
    <p:extLst>
      <p:ext uri="{BB962C8B-B14F-4D97-AF65-F5344CB8AC3E}">
        <p14:creationId xmlns:p14="http://schemas.microsoft.com/office/powerpoint/2010/main" val="280605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dirty="0"/>
              <a:t>Paldies par uzmanību!</a:t>
            </a:r>
          </a:p>
        </p:txBody>
      </p:sp>
    </p:spTree>
    <p:extLst>
      <p:ext uri="{BB962C8B-B14F-4D97-AF65-F5344CB8AC3E}">
        <p14:creationId xmlns:p14="http://schemas.microsoft.com/office/powerpoint/2010/main" val="309880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507288" cy="778098"/>
          </a:xfrm>
        </p:spPr>
        <p:txBody>
          <a:bodyPr>
            <a:noAutofit/>
          </a:bodyPr>
          <a:lstStyle/>
          <a:p>
            <a:r>
              <a:rPr lang="lv-LV" sz="2800" b="1" dirty="0"/>
              <a:t>Atbildīgās institūcijas ārpusģimenes aprūpes jomā</a:t>
            </a:r>
          </a:p>
        </p:txBody>
      </p:sp>
      <p:sp>
        <p:nvSpPr>
          <p:cNvPr id="3" name="Slaida numura vietturis 2"/>
          <p:cNvSpPr>
            <a:spLocks noGrp="1"/>
          </p:cNvSpPr>
          <p:nvPr>
            <p:ph type="sldNum" sz="quarter" idx="12"/>
          </p:nvPr>
        </p:nvSpPr>
        <p:spPr/>
        <p:txBody>
          <a:bodyPr/>
          <a:lstStyle/>
          <a:p>
            <a:fld id="{ED3A8D12-4181-40B9-B8A3-465543A53E4A}" type="slidenum">
              <a:rPr lang="lv-LV" smtClean="0"/>
              <a:t>3</a:t>
            </a:fld>
            <a:endParaRPr lang="lv-LV" dirty="0"/>
          </a:p>
        </p:txBody>
      </p:sp>
      <p:pic>
        <p:nvPicPr>
          <p:cNvPr id="4" name="Attēl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980728"/>
            <a:ext cx="5832648" cy="5300420"/>
          </a:xfrm>
          <a:prstGeom prst="rect">
            <a:avLst/>
          </a:prstGeom>
        </p:spPr>
      </p:pic>
    </p:spTree>
    <p:extLst>
      <p:ext uri="{BB962C8B-B14F-4D97-AF65-F5344CB8AC3E}">
        <p14:creationId xmlns:p14="http://schemas.microsoft.com/office/powerpoint/2010/main" val="378121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isnstūris 7"/>
          <p:cNvSpPr/>
          <p:nvPr/>
        </p:nvSpPr>
        <p:spPr>
          <a:xfrm>
            <a:off x="523529" y="1477134"/>
            <a:ext cx="8152927" cy="345638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1" name="Grupa 30"/>
          <p:cNvGrpSpPr/>
          <p:nvPr/>
        </p:nvGrpSpPr>
        <p:grpSpPr>
          <a:xfrm>
            <a:off x="716085" y="1479300"/>
            <a:ext cx="7851339" cy="3337552"/>
            <a:chOff x="905693" y="1554992"/>
            <a:chExt cx="7851339" cy="3337552"/>
          </a:xfrm>
        </p:grpSpPr>
        <p:sp>
          <p:nvSpPr>
            <p:cNvPr id="6" name="TextBox 5"/>
            <p:cNvSpPr txBox="1"/>
            <p:nvPr/>
          </p:nvSpPr>
          <p:spPr>
            <a:xfrm>
              <a:off x="1268199" y="1554992"/>
              <a:ext cx="7488833" cy="535531"/>
            </a:xfrm>
            <a:prstGeom prst="rect">
              <a:avLst/>
            </a:prstGeom>
            <a:noFill/>
          </p:spPr>
          <p:txBody>
            <a:bodyPr wrap="square" rtlCol="0">
              <a:spAutoFit/>
            </a:bodyPr>
            <a:lstStyle/>
            <a:p>
              <a:pPr marL="0" lvl="1" defTabSz="533400">
                <a:lnSpc>
                  <a:spcPct val="90000"/>
                </a:lnSpc>
                <a:spcBef>
                  <a:spcPct val="0"/>
                </a:spcBef>
                <a:spcAft>
                  <a:spcPts val="1200"/>
                </a:spcAft>
              </a:pPr>
              <a:r>
                <a:rPr lang="lv-LV" sz="1600" dirty="0">
                  <a:solidFill>
                    <a:schemeClr val="accent2"/>
                  </a:solidFill>
                </a:rPr>
                <a:t>Iedzīvotāju reģistrā un Valsts izglītības informācijas sistēmā uzkrāto </a:t>
              </a:r>
              <a:r>
                <a:rPr lang="lv-LV" sz="1600" b="1" dirty="0">
                  <a:solidFill>
                    <a:schemeClr val="accent2"/>
                  </a:solidFill>
                </a:rPr>
                <a:t>datu analīze par visiem ārpusģimenes aprūpē esošiem bērniem</a:t>
              </a:r>
            </a:p>
          </p:txBody>
        </p:sp>
        <p:sp>
          <p:nvSpPr>
            <p:cNvPr id="9" name="Taisnstūris 8"/>
            <p:cNvSpPr/>
            <p:nvPr/>
          </p:nvSpPr>
          <p:spPr>
            <a:xfrm>
              <a:off x="908160" y="1693541"/>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sp>
          <p:nvSpPr>
            <p:cNvPr id="10" name="Taisnstūris 9"/>
            <p:cNvSpPr/>
            <p:nvPr/>
          </p:nvSpPr>
          <p:spPr>
            <a:xfrm>
              <a:off x="908160" y="2131023"/>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sp>
          <p:nvSpPr>
            <p:cNvPr id="11" name="Taisnstūris 10"/>
            <p:cNvSpPr/>
            <p:nvPr/>
          </p:nvSpPr>
          <p:spPr>
            <a:xfrm>
              <a:off x="908160" y="2625822"/>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sp>
          <p:nvSpPr>
            <p:cNvPr id="12" name="Taisnstūris 11"/>
            <p:cNvSpPr/>
            <p:nvPr/>
          </p:nvSpPr>
          <p:spPr>
            <a:xfrm>
              <a:off x="913113" y="3145910"/>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sp>
          <p:nvSpPr>
            <p:cNvPr id="13" name="Taisnstūris 12"/>
            <p:cNvSpPr/>
            <p:nvPr/>
          </p:nvSpPr>
          <p:spPr>
            <a:xfrm>
              <a:off x="908160" y="3630665"/>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sp>
          <p:nvSpPr>
            <p:cNvPr id="14" name="Taisnstūris 13"/>
            <p:cNvSpPr/>
            <p:nvPr/>
          </p:nvSpPr>
          <p:spPr>
            <a:xfrm>
              <a:off x="905693" y="4324747"/>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sp>
          <p:nvSpPr>
            <p:cNvPr id="16" name="TextBox 15"/>
            <p:cNvSpPr txBox="1"/>
            <p:nvPr/>
          </p:nvSpPr>
          <p:spPr>
            <a:xfrm>
              <a:off x="1268198" y="2098656"/>
              <a:ext cx="7488833" cy="338554"/>
            </a:xfrm>
            <a:prstGeom prst="rect">
              <a:avLst/>
            </a:prstGeom>
            <a:noFill/>
          </p:spPr>
          <p:txBody>
            <a:bodyPr wrap="square" rtlCol="0">
              <a:spAutoFit/>
            </a:bodyPr>
            <a:lstStyle/>
            <a:p>
              <a:pPr marL="0" lvl="1"/>
              <a:r>
                <a:rPr lang="lv-LV" sz="1600" dirty="0">
                  <a:solidFill>
                    <a:schemeClr val="accent2"/>
                  </a:solidFill>
                </a:rPr>
                <a:t>valsts statistikas pārskatu un institūciju statistiskās informācijas analīze</a:t>
              </a:r>
              <a:endParaRPr lang="lv-LV" sz="2000" dirty="0"/>
            </a:p>
          </p:txBody>
        </p:sp>
        <p:sp>
          <p:nvSpPr>
            <p:cNvPr id="17" name="TextBox 16"/>
            <p:cNvSpPr txBox="1"/>
            <p:nvPr/>
          </p:nvSpPr>
          <p:spPr>
            <a:xfrm>
              <a:off x="1268198" y="2478037"/>
              <a:ext cx="7488833" cy="584775"/>
            </a:xfrm>
            <a:prstGeom prst="rect">
              <a:avLst/>
            </a:prstGeom>
            <a:noFill/>
          </p:spPr>
          <p:txBody>
            <a:bodyPr wrap="square" rtlCol="0">
              <a:spAutoFit/>
            </a:bodyPr>
            <a:lstStyle/>
            <a:p>
              <a:pPr marL="0" lvl="1"/>
              <a:r>
                <a:rPr lang="lv-LV" sz="1600" b="1" dirty="0">
                  <a:solidFill>
                    <a:schemeClr val="accent2"/>
                  </a:solidFill>
                </a:rPr>
                <a:t>visu 119 pašvaldību </a:t>
              </a:r>
              <a:r>
                <a:rPr lang="lv-LV" sz="1600" dirty="0">
                  <a:solidFill>
                    <a:schemeClr val="accent2"/>
                  </a:solidFill>
                </a:rPr>
                <a:t>bāriņtiesu, sociālo dienestu un starpinstitucionālās sadarbības grupu vadītāju </a:t>
              </a:r>
              <a:r>
                <a:rPr lang="lv-LV" sz="1600" b="1" dirty="0">
                  <a:solidFill>
                    <a:schemeClr val="accent2"/>
                  </a:solidFill>
                </a:rPr>
                <a:t>aptauja</a:t>
              </a:r>
              <a:endParaRPr lang="lv-LV" sz="2000" dirty="0"/>
            </a:p>
          </p:txBody>
        </p:sp>
        <p:sp>
          <p:nvSpPr>
            <p:cNvPr id="18" name="TextBox 17"/>
            <p:cNvSpPr txBox="1"/>
            <p:nvPr/>
          </p:nvSpPr>
          <p:spPr>
            <a:xfrm>
              <a:off x="1268197" y="3107196"/>
              <a:ext cx="7488833" cy="338554"/>
            </a:xfrm>
            <a:prstGeom prst="rect">
              <a:avLst/>
            </a:prstGeom>
            <a:noFill/>
          </p:spPr>
          <p:txBody>
            <a:bodyPr wrap="square" rtlCol="0">
              <a:spAutoFit/>
            </a:bodyPr>
            <a:lstStyle/>
            <a:p>
              <a:pPr marL="0" lvl="1"/>
              <a:r>
                <a:rPr lang="lv-LV" sz="1600" dirty="0">
                  <a:solidFill>
                    <a:schemeClr val="accent2"/>
                  </a:solidFill>
                </a:rPr>
                <a:t>risku analīze bērnu un ģimeņu lietu izlases veidošanai</a:t>
              </a:r>
            </a:p>
          </p:txBody>
        </p:sp>
        <p:sp>
          <p:nvSpPr>
            <p:cNvPr id="19" name="TextBox 18"/>
            <p:cNvSpPr txBox="1"/>
            <p:nvPr/>
          </p:nvSpPr>
          <p:spPr>
            <a:xfrm>
              <a:off x="1268196" y="3467491"/>
              <a:ext cx="7488833" cy="584775"/>
            </a:xfrm>
            <a:prstGeom prst="rect">
              <a:avLst/>
            </a:prstGeom>
            <a:noFill/>
          </p:spPr>
          <p:txBody>
            <a:bodyPr wrap="square" rtlCol="0">
              <a:spAutoFit/>
            </a:bodyPr>
            <a:lstStyle/>
            <a:p>
              <a:r>
                <a:rPr lang="lv-LV" sz="1600" dirty="0">
                  <a:solidFill>
                    <a:schemeClr val="accent2"/>
                  </a:solidFill>
                </a:rPr>
                <a:t>detalizētās </a:t>
              </a:r>
              <a:r>
                <a:rPr lang="lv-LV" sz="1600" b="1" dirty="0">
                  <a:solidFill>
                    <a:schemeClr val="accent2"/>
                  </a:solidFill>
                </a:rPr>
                <a:t>73 bērnu un ģimeņu lietu par 186 bērniem</a:t>
              </a:r>
              <a:r>
                <a:rPr lang="lv-LV" sz="1600" dirty="0">
                  <a:solidFill>
                    <a:schemeClr val="accent2"/>
                  </a:solidFill>
                </a:rPr>
                <a:t> pārbaudes bāriņtiesās, sociālajos dienestos un bērnunamos</a:t>
              </a:r>
              <a:endParaRPr lang="lv-LV" sz="1600" dirty="0"/>
            </a:p>
          </p:txBody>
        </p:sp>
        <p:sp>
          <p:nvSpPr>
            <p:cNvPr id="20" name="TextBox 19"/>
            <p:cNvSpPr txBox="1"/>
            <p:nvPr/>
          </p:nvSpPr>
          <p:spPr>
            <a:xfrm>
              <a:off x="1268203" y="4061547"/>
              <a:ext cx="7488829" cy="830997"/>
            </a:xfrm>
            <a:prstGeom prst="rect">
              <a:avLst/>
            </a:prstGeom>
            <a:noFill/>
          </p:spPr>
          <p:txBody>
            <a:bodyPr wrap="square" rtlCol="0">
              <a:spAutoFit/>
            </a:bodyPr>
            <a:lstStyle/>
            <a:p>
              <a:pPr marL="0" lvl="1"/>
              <a:r>
                <a:rPr lang="lv-LV" sz="1600" b="1" dirty="0">
                  <a:solidFill>
                    <a:schemeClr val="accent2"/>
                  </a:solidFill>
                </a:rPr>
                <a:t>domapmaiņa </a:t>
              </a:r>
              <a:r>
                <a:rPr lang="lv-LV" sz="1600" dirty="0">
                  <a:solidFill>
                    <a:schemeClr val="accent2"/>
                  </a:solidFill>
                </a:rPr>
                <a:t>ar</a:t>
              </a:r>
              <a:r>
                <a:rPr lang="lv-LV" sz="1600" b="1" dirty="0">
                  <a:solidFill>
                    <a:schemeClr val="accent2"/>
                  </a:solidFill>
                </a:rPr>
                <a:t> jomas profesionāļiem – </a:t>
              </a:r>
              <a:r>
                <a:rPr lang="lv-LV" sz="1600" dirty="0">
                  <a:solidFill>
                    <a:schemeClr val="accent2"/>
                  </a:solidFill>
                </a:rPr>
                <a:t>ģimenes psihoterapeiti Andriju Likovu, profesionālo audžuģimeņu apvienību “Terēze”, biedrību “Zvannieku mājas”, fondu “</a:t>
              </a:r>
              <a:r>
                <a:rPr lang="lv-LV" sz="1600" cap="all" dirty="0">
                  <a:solidFill>
                    <a:schemeClr val="accent2"/>
                  </a:solidFill>
                </a:rPr>
                <a:t>Plecs</a:t>
              </a:r>
              <a:r>
                <a:rPr lang="lv-LV" sz="1600" dirty="0">
                  <a:solidFill>
                    <a:schemeClr val="accent2"/>
                  </a:solidFill>
                </a:rPr>
                <a:t>”, uzņemošo ģimeņu mammām u.c.</a:t>
              </a:r>
              <a:endParaRPr lang="lv-LV" sz="2000" dirty="0"/>
            </a:p>
          </p:txBody>
        </p:sp>
      </p:grpSp>
      <p:sp>
        <p:nvSpPr>
          <p:cNvPr id="23" name="Taisnstūris 22"/>
          <p:cNvSpPr/>
          <p:nvPr/>
        </p:nvSpPr>
        <p:spPr>
          <a:xfrm>
            <a:off x="523529" y="5456926"/>
            <a:ext cx="8152927" cy="724687"/>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Virsraksts 1"/>
          <p:cNvSpPr>
            <a:spLocks noGrp="1"/>
          </p:cNvSpPr>
          <p:nvPr>
            <p:ph type="title"/>
          </p:nvPr>
        </p:nvSpPr>
        <p:spPr/>
        <p:txBody>
          <a:bodyPr>
            <a:normAutofit/>
          </a:bodyPr>
          <a:lstStyle/>
          <a:p>
            <a:r>
              <a:rPr lang="lv-LV" sz="2800" b="1" dirty="0"/>
              <a:t>Revīzijas apjoms</a:t>
            </a:r>
          </a:p>
        </p:txBody>
      </p:sp>
      <p:sp>
        <p:nvSpPr>
          <p:cNvPr id="3" name="Slaida numura vietturis 2"/>
          <p:cNvSpPr>
            <a:spLocks noGrp="1"/>
          </p:cNvSpPr>
          <p:nvPr>
            <p:ph type="sldNum" sz="quarter" idx="12"/>
          </p:nvPr>
        </p:nvSpPr>
        <p:spPr/>
        <p:txBody>
          <a:bodyPr/>
          <a:lstStyle/>
          <a:p>
            <a:fld id="{ED3A8D12-4181-40B9-B8A3-465543A53E4A}" type="slidenum">
              <a:rPr lang="lv-LV" smtClean="0"/>
              <a:t>4</a:t>
            </a:fld>
            <a:endParaRPr lang="lv-LV" dirty="0"/>
          </a:p>
        </p:txBody>
      </p:sp>
      <p:sp>
        <p:nvSpPr>
          <p:cNvPr id="5" name="Taisnstūris 4"/>
          <p:cNvSpPr/>
          <p:nvPr/>
        </p:nvSpPr>
        <p:spPr>
          <a:xfrm>
            <a:off x="523528" y="980728"/>
            <a:ext cx="8152928" cy="488087"/>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TextBox 6"/>
          <p:cNvSpPr txBox="1"/>
          <p:nvPr/>
        </p:nvSpPr>
        <p:spPr>
          <a:xfrm>
            <a:off x="3229942" y="1024716"/>
            <a:ext cx="2303744" cy="400110"/>
          </a:xfrm>
          <a:prstGeom prst="rect">
            <a:avLst/>
          </a:prstGeom>
          <a:noFill/>
        </p:spPr>
        <p:txBody>
          <a:bodyPr wrap="square" rtlCol="0">
            <a:spAutoFit/>
          </a:bodyPr>
          <a:lstStyle/>
          <a:p>
            <a:pPr lvl="0"/>
            <a:r>
              <a:rPr lang="lv-LV" sz="2000" b="1" dirty="0">
                <a:solidFill>
                  <a:schemeClr val="bg1"/>
                </a:solidFill>
              </a:rPr>
              <a:t>Revīzijas metodes</a:t>
            </a:r>
            <a:endParaRPr lang="lv-LV" sz="2000" dirty="0"/>
          </a:p>
        </p:txBody>
      </p:sp>
      <p:sp>
        <p:nvSpPr>
          <p:cNvPr id="21" name="Taisnstūris 20"/>
          <p:cNvSpPr/>
          <p:nvPr/>
        </p:nvSpPr>
        <p:spPr>
          <a:xfrm>
            <a:off x="523528" y="4892544"/>
            <a:ext cx="8152927" cy="576064"/>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lv-LV" dirty="0">
              <a:solidFill>
                <a:schemeClr val="bg1"/>
              </a:solidFill>
            </a:endParaRPr>
          </a:p>
        </p:txBody>
      </p:sp>
      <p:sp>
        <p:nvSpPr>
          <p:cNvPr id="22" name="TextBox 21"/>
          <p:cNvSpPr txBox="1"/>
          <p:nvPr/>
        </p:nvSpPr>
        <p:spPr>
          <a:xfrm>
            <a:off x="2728679" y="4995910"/>
            <a:ext cx="3172021" cy="369332"/>
          </a:xfrm>
          <a:prstGeom prst="rect">
            <a:avLst/>
          </a:prstGeom>
          <a:noFill/>
        </p:spPr>
        <p:txBody>
          <a:bodyPr wrap="square" rtlCol="0">
            <a:spAutoFit/>
          </a:bodyPr>
          <a:lstStyle/>
          <a:p>
            <a:pPr lvl="0"/>
            <a:r>
              <a:rPr lang="lv-LV" b="1" dirty="0">
                <a:solidFill>
                  <a:schemeClr val="bg1"/>
                </a:solidFill>
              </a:rPr>
              <a:t>Revīzijas apjomā ir iekļautas</a:t>
            </a:r>
            <a:endParaRPr lang="lv-LV" dirty="0"/>
          </a:p>
        </p:txBody>
      </p:sp>
      <p:grpSp>
        <p:nvGrpSpPr>
          <p:cNvPr id="32" name="Grupa 31"/>
          <p:cNvGrpSpPr/>
          <p:nvPr/>
        </p:nvGrpSpPr>
        <p:grpSpPr>
          <a:xfrm>
            <a:off x="671783" y="5567882"/>
            <a:ext cx="7856418" cy="599253"/>
            <a:chOff x="978925" y="5589600"/>
            <a:chExt cx="7856418" cy="599253"/>
          </a:xfrm>
        </p:grpSpPr>
        <p:sp>
          <p:nvSpPr>
            <p:cNvPr id="24" name="TextBox 23"/>
            <p:cNvSpPr txBox="1"/>
            <p:nvPr/>
          </p:nvSpPr>
          <p:spPr>
            <a:xfrm>
              <a:off x="1268203" y="5604078"/>
              <a:ext cx="1229899" cy="584775"/>
            </a:xfrm>
            <a:prstGeom prst="rect">
              <a:avLst/>
            </a:prstGeom>
            <a:noFill/>
          </p:spPr>
          <p:txBody>
            <a:bodyPr wrap="square" rtlCol="0">
              <a:spAutoFit/>
            </a:bodyPr>
            <a:lstStyle/>
            <a:p>
              <a:pPr lvl="0" algn="ctr"/>
              <a:r>
                <a:rPr lang="lv-LV" sz="1600" dirty="0">
                  <a:solidFill>
                    <a:schemeClr val="accent2"/>
                  </a:solidFill>
                </a:rPr>
                <a:t>Labklājības ministrija</a:t>
              </a:r>
              <a:endParaRPr lang="lv-LV" sz="1600" dirty="0"/>
            </a:p>
          </p:txBody>
        </p:sp>
        <p:sp>
          <p:nvSpPr>
            <p:cNvPr id="25" name="TextBox 24"/>
            <p:cNvSpPr txBox="1"/>
            <p:nvPr/>
          </p:nvSpPr>
          <p:spPr>
            <a:xfrm>
              <a:off x="3167762" y="5589600"/>
              <a:ext cx="2428105" cy="584775"/>
            </a:xfrm>
            <a:prstGeom prst="rect">
              <a:avLst/>
            </a:prstGeom>
            <a:noFill/>
          </p:spPr>
          <p:txBody>
            <a:bodyPr wrap="square" rtlCol="0">
              <a:spAutoFit/>
            </a:bodyPr>
            <a:lstStyle/>
            <a:p>
              <a:pPr lvl="0" algn="ctr"/>
              <a:r>
                <a:rPr lang="lv-LV" sz="1600" dirty="0">
                  <a:solidFill>
                    <a:schemeClr val="accent2"/>
                  </a:solidFill>
                </a:rPr>
                <a:t>Valsts bērnu tiesību aizsardzības inspekcija</a:t>
              </a:r>
              <a:endParaRPr lang="lv-LV" sz="1600" dirty="0"/>
            </a:p>
          </p:txBody>
        </p:sp>
        <p:sp>
          <p:nvSpPr>
            <p:cNvPr id="26" name="TextBox 25"/>
            <p:cNvSpPr txBox="1"/>
            <p:nvPr/>
          </p:nvSpPr>
          <p:spPr>
            <a:xfrm>
              <a:off x="5920714" y="5604076"/>
              <a:ext cx="2914629" cy="584775"/>
            </a:xfrm>
            <a:prstGeom prst="rect">
              <a:avLst/>
            </a:prstGeom>
            <a:noFill/>
          </p:spPr>
          <p:txBody>
            <a:bodyPr wrap="square" rtlCol="0">
              <a:spAutoFit/>
            </a:bodyPr>
            <a:lstStyle/>
            <a:p>
              <a:pPr lvl="0" algn="ctr"/>
              <a:r>
                <a:rPr lang="lv-LV" sz="1600" dirty="0">
                  <a:solidFill>
                    <a:schemeClr val="accent2"/>
                  </a:solidFill>
                </a:rPr>
                <a:t>16 bāriņtiesas, 11 sociālie dienesti un 11 bērnunami</a:t>
              </a:r>
              <a:endParaRPr lang="lv-LV" sz="1600" b="1" dirty="0">
                <a:solidFill>
                  <a:schemeClr val="accent2"/>
                </a:solidFill>
              </a:endParaRPr>
            </a:p>
          </p:txBody>
        </p:sp>
        <p:sp>
          <p:nvSpPr>
            <p:cNvPr id="28" name="Taisnstūris 27"/>
            <p:cNvSpPr/>
            <p:nvPr/>
          </p:nvSpPr>
          <p:spPr>
            <a:xfrm>
              <a:off x="978925" y="5767251"/>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sp>
          <p:nvSpPr>
            <p:cNvPr id="29" name="Taisnstūris 28"/>
            <p:cNvSpPr/>
            <p:nvPr/>
          </p:nvSpPr>
          <p:spPr>
            <a:xfrm>
              <a:off x="2899168" y="5752774"/>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sp>
          <p:nvSpPr>
            <p:cNvPr id="30" name="Taisnstūris 29"/>
            <p:cNvSpPr/>
            <p:nvPr/>
          </p:nvSpPr>
          <p:spPr>
            <a:xfrm>
              <a:off x="5683663" y="5752774"/>
              <a:ext cx="268594" cy="258429"/>
            </a:xfrm>
            <a:prstGeom prst="rect">
              <a:avLst/>
            </a:prstGeom>
            <a:solidFill>
              <a:srgbClr val="FFC54B"/>
            </a:solidFill>
            <a:ln>
              <a:noFill/>
            </a:ln>
            <a:effectLst>
              <a:outerShdw blurRad="44450" dist="27940" dir="5400000" algn="ctr">
                <a:srgbClr val="000000">
                  <a:alpha val="32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lv-LV" sz="1800" b="0" i="0" u="none" strike="noStrike" kern="0" cap="none" spc="0" normalizeH="0" baseline="0" noProof="0" dirty="0">
                <a:ln>
                  <a:noFill/>
                </a:ln>
                <a:solidFill>
                  <a:sysClr val="windowText" lastClr="000000"/>
                </a:solidFill>
                <a:effectLst/>
                <a:uLnTx/>
                <a:uFillTx/>
                <a:latin typeface="+mj-lt"/>
              </a:endParaRPr>
            </a:p>
          </p:txBody>
        </p:sp>
      </p:grpSp>
    </p:spTree>
    <p:extLst>
      <p:ext uri="{BB962C8B-B14F-4D97-AF65-F5344CB8AC3E}">
        <p14:creationId xmlns:p14="http://schemas.microsoft.com/office/powerpoint/2010/main" val="292759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800" b="1" dirty="0"/>
              <a:t>Pašvaldības, kurās tika veiktas detalizētās pārbaudes </a:t>
            </a:r>
          </a:p>
        </p:txBody>
      </p:sp>
      <p:sp>
        <p:nvSpPr>
          <p:cNvPr id="3" name="Slaida numura vietturis 2"/>
          <p:cNvSpPr>
            <a:spLocks noGrp="1"/>
          </p:cNvSpPr>
          <p:nvPr>
            <p:ph type="sldNum" sz="quarter" idx="12"/>
          </p:nvPr>
        </p:nvSpPr>
        <p:spPr/>
        <p:txBody>
          <a:bodyPr/>
          <a:lstStyle/>
          <a:p>
            <a:fld id="{ED3A8D12-4181-40B9-B8A3-465543A53E4A}" type="slidenum">
              <a:rPr lang="lv-LV" smtClean="0"/>
              <a:t>5</a:t>
            </a:fld>
            <a:endParaRPr lang="lv-LV" dirty="0"/>
          </a:p>
        </p:txBody>
      </p:sp>
      <p:pic>
        <p:nvPicPr>
          <p:cNvPr id="5" name="Attēl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995" y="964208"/>
            <a:ext cx="7140492" cy="5328592"/>
          </a:xfrm>
          <a:prstGeom prst="rect">
            <a:avLst/>
          </a:prstGeom>
        </p:spPr>
      </p:pic>
    </p:spTree>
    <p:extLst>
      <p:ext uri="{BB962C8B-B14F-4D97-AF65-F5344CB8AC3E}">
        <p14:creationId xmlns:p14="http://schemas.microsoft.com/office/powerpoint/2010/main" val="356309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aisnstūris 14"/>
          <p:cNvSpPr/>
          <p:nvPr/>
        </p:nvSpPr>
        <p:spPr>
          <a:xfrm>
            <a:off x="540763" y="4599889"/>
            <a:ext cx="8134482" cy="1289748"/>
          </a:xfrm>
          <a:prstGeom prst="rect">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accent2"/>
              </a:solidFill>
            </a:endParaRPr>
          </a:p>
        </p:txBody>
      </p:sp>
      <p:sp>
        <p:nvSpPr>
          <p:cNvPr id="2" name="Virsraksts 1"/>
          <p:cNvSpPr>
            <a:spLocks noGrp="1"/>
          </p:cNvSpPr>
          <p:nvPr>
            <p:ph type="title"/>
          </p:nvPr>
        </p:nvSpPr>
        <p:spPr/>
        <p:txBody>
          <a:bodyPr>
            <a:normAutofit/>
          </a:bodyPr>
          <a:lstStyle/>
          <a:p>
            <a:r>
              <a:rPr lang="lv-LV" sz="2800" b="1" dirty="0"/>
              <a:t>Pašvaldībās netiek veikts preventīvais darbs ar ģimeni</a:t>
            </a:r>
          </a:p>
        </p:txBody>
      </p:sp>
      <p:sp>
        <p:nvSpPr>
          <p:cNvPr id="3" name="Slaida numura vietturis 2"/>
          <p:cNvSpPr>
            <a:spLocks noGrp="1"/>
          </p:cNvSpPr>
          <p:nvPr>
            <p:ph type="sldNum" sz="quarter" idx="12"/>
          </p:nvPr>
        </p:nvSpPr>
        <p:spPr/>
        <p:txBody>
          <a:bodyPr/>
          <a:lstStyle/>
          <a:p>
            <a:fld id="{ED3A8D12-4181-40B9-B8A3-465543A53E4A}" type="slidenum">
              <a:rPr lang="lv-LV" smtClean="0"/>
              <a:t>6</a:t>
            </a:fld>
            <a:endParaRPr lang="lv-LV" dirty="0"/>
          </a:p>
        </p:txBody>
      </p:sp>
      <p:sp>
        <p:nvSpPr>
          <p:cNvPr id="11" name="TextBox 10"/>
          <p:cNvSpPr txBox="1"/>
          <p:nvPr/>
        </p:nvSpPr>
        <p:spPr>
          <a:xfrm>
            <a:off x="1082952" y="4736931"/>
            <a:ext cx="6984776" cy="1015663"/>
          </a:xfrm>
          <a:prstGeom prst="rect">
            <a:avLst/>
          </a:prstGeom>
          <a:noFill/>
        </p:spPr>
        <p:txBody>
          <a:bodyPr wrap="square" rtlCol="0">
            <a:spAutoFit/>
          </a:bodyPr>
          <a:lstStyle/>
          <a:p>
            <a:pPr algn="ctr"/>
            <a:r>
              <a:rPr lang="lv-LV" sz="2000" dirty="0">
                <a:solidFill>
                  <a:schemeClr val="accent2"/>
                </a:solidFill>
              </a:rPr>
              <a:t>Bāriņtiesas un sociālie dienesti uzsāk ģimenes uzraudzību tikai tad, </a:t>
            </a:r>
            <a:r>
              <a:rPr lang="lv-LV" sz="2000" b="1" dirty="0">
                <a:solidFill>
                  <a:schemeClr val="accent2"/>
                </a:solidFill>
              </a:rPr>
              <a:t>kad ir saņēmušas informāciju, ka ģimenē problēmas ir jau iestājušās</a:t>
            </a:r>
            <a:endParaRPr lang="lv-LV" sz="2000" b="1" i="1" dirty="0">
              <a:solidFill>
                <a:schemeClr val="accent2"/>
              </a:solidFill>
            </a:endParaRPr>
          </a:p>
        </p:txBody>
      </p:sp>
      <p:sp>
        <p:nvSpPr>
          <p:cNvPr id="18" name="Taisnstūris 17"/>
          <p:cNvSpPr/>
          <p:nvPr/>
        </p:nvSpPr>
        <p:spPr>
          <a:xfrm>
            <a:off x="4520553" y="2174944"/>
            <a:ext cx="4016182" cy="147008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1600" dirty="0">
              <a:solidFill>
                <a:schemeClr val="accent2"/>
              </a:solidFill>
            </a:endParaRPr>
          </a:p>
        </p:txBody>
      </p:sp>
      <p:sp>
        <p:nvSpPr>
          <p:cNvPr id="6" name="Taisnstūris 5"/>
          <p:cNvSpPr/>
          <p:nvPr/>
        </p:nvSpPr>
        <p:spPr>
          <a:xfrm>
            <a:off x="504371" y="2140622"/>
            <a:ext cx="3888431" cy="1504402"/>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lv-LV" sz="1600" dirty="0">
              <a:solidFill>
                <a:schemeClr val="accent2"/>
              </a:solidFill>
            </a:endParaRPr>
          </a:p>
        </p:txBody>
      </p:sp>
      <p:sp>
        <p:nvSpPr>
          <p:cNvPr id="5" name="Taisnstūris 4"/>
          <p:cNvSpPr/>
          <p:nvPr/>
        </p:nvSpPr>
        <p:spPr>
          <a:xfrm>
            <a:off x="504371" y="1340768"/>
            <a:ext cx="8091149" cy="920951"/>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accent2"/>
              </a:solidFill>
            </a:endParaRPr>
          </a:p>
        </p:txBody>
      </p:sp>
      <p:sp>
        <p:nvSpPr>
          <p:cNvPr id="9" name="TextBox 8"/>
          <p:cNvSpPr txBox="1"/>
          <p:nvPr/>
        </p:nvSpPr>
        <p:spPr>
          <a:xfrm>
            <a:off x="669060" y="1608882"/>
            <a:ext cx="7702985" cy="384721"/>
          </a:xfrm>
          <a:prstGeom prst="rect">
            <a:avLst/>
          </a:prstGeom>
          <a:noFill/>
        </p:spPr>
        <p:txBody>
          <a:bodyPr wrap="square" rtlCol="0">
            <a:spAutoFit/>
          </a:bodyPr>
          <a:lstStyle/>
          <a:p>
            <a:pPr algn="ctr"/>
            <a:r>
              <a:rPr lang="lv-LV" sz="1900" dirty="0">
                <a:solidFill>
                  <a:schemeClr val="bg1"/>
                </a:solidFill>
              </a:rPr>
              <a:t>Pašvaldības </a:t>
            </a:r>
            <a:r>
              <a:rPr lang="lv-LV" sz="1900" b="1" dirty="0">
                <a:solidFill>
                  <a:schemeClr val="bg1"/>
                </a:solidFill>
              </a:rPr>
              <a:t>neveic sociālās vides izpēti </a:t>
            </a:r>
            <a:r>
              <a:rPr lang="lv-LV" sz="1900" dirty="0">
                <a:solidFill>
                  <a:schemeClr val="bg1"/>
                </a:solidFill>
              </a:rPr>
              <a:t>– nepārzina tās iedzīvotāju struktūru</a:t>
            </a:r>
          </a:p>
        </p:txBody>
      </p:sp>
      <p:pic>
        <p:nvPicPr>
          <p:cNvPr id="16"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960" y="2437135"/>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6464" y="2580876"/>
            <a:ext cx="3416908" cy="923330"/>
          </a:xfrm>
          <a:prstGeom prst="rect">
            <a:avLst/>
          </a:prstGeom>
          <a:noFill/>
        </p:spPr>
        <p:txBody>
          <a:bodyPr wrap="square" rtlCol="0">
            <a:spAutoFit/>
          </a:bodyPr>
          <a:lstStyle/>
          <a:p>
            <a:r>
              <a:rPr lang="lv-LV" b="1" dirty="0">
                <a:solidFill>
                  <a:schemeClr val="accent2"/>
                </a:solidFill>
              </a:rPr>
              <a:t>79% sociālo dienestu atzīst, ka nezina </a:t>
            </a:r>
            <a:r>
              <a:rPr lang="lv-LV" dirty="0">
                <a:solidFill>
                  <a:schemeClr val="accent2"/>
                </a:solidFill>
              </a:rPr>
              <a:t>cik ģimenes ar bērniem ir pašvaldībā</a:t>
            </a:r>
            <a:endParaRPr lang="lv-LV" dirty="0"/>
          </a:p>
        </p:txBody>
      </p:sp>
      <p:sp>
        <p:nvSpPr>
          <p:cNvPr id="7" name="TextBox 6"/>
          <p:cNvSpPr txBox="1"/>
          <p:nvPr/>
        </p:nvSpPr>
        <p:spPr>
          <a:xfrm>
            <a:off x="5064310" y="2580876"/>
            <a:ext cx="3462545" cy="923330"/>
          </a:xfrm>
          <a:prstGeom prst="rect">
            <a:avLst/>
          </a:prstGeom>
          <a:noFill/>
        </p:spPr>
        <p:txBody>
          <a:bodyPr wrap="square" rtlCol="0">
            <a:spAutoFit/>
          </a:bodyPr>
          <a:lstStyle/>
          <a:p>
            <a:r>
              <a:rPr lang="lv-LV" b="1" dirty="0">
                <a:solidFill>
                  <a:schemeClr val="accent2"/>
                </a:solidFill>
              </a:rPr>
              <a:t>31% sociālo dienestu neanalizē</a:t>
            </a:r>
            <a:r>
              <a:rPr lang="lv-LV" dirty="0">
                <a:solidFill>
                  <a:schemeClr val="accent2"/>
                </a:solidFill>
              </a:rPr>
              <a:t> kurās ģimenēs ir riski bērnu aprūpei</a:t>
            </a:r>
            <a:endParaRPr lang="lv-LV" dirty="0"/>
          </a:p>
        </p:txBody>
      </p:sp>
      <p:pic>
        <p:nvPicPr>
          <p:cNvPr id="19" name="Picture 2" descr="C:\Users\olgabuivide\AppData\Local\Microsoft\Windows\Temporary Internet Files\Content.IE5\8ABS0NBT\Unlik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5340" y="2440499"/>
            <a:ext cx="366544" cy="3269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Lejupvērstā bultiņa 12"/>
          <p:cNvSpPr/>
          <p:nvPr/>
        </p:nvSpPr>
        <p:spPr>
          <a:xfrm>
            <a:off x="4033946" y="3899611"/>
            <a:ext cx="738852" cy="576064"/>
          </a:xfrm>
          <a:prstGeom prst="downArrow">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390066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p:cNvSpPr>
            <a:spLocks noGrp="1"/>
          </p:cNvSpPr>
          <p:nvPr>
            <p:ph type="sldNum" sz="quarter" idx="12"/>
          </p:nvPr>
        </p:nvSpPr>
        <p:spPr/>
        <p:txBody>
          <a:bodyPr/>
          <a:lstStyle/>
          <a:p>
            <a:fld id="{ED3A8D12-4181-40B9-B8A3-465543A53E4A}" type="slidenum">
              <a:rPr lang="lv-LV" smtClean="0"/>
              <a:t>7</a:t>
            </a:fld>
            <a:endParaRPr lang="lv-LV" dirty="0"/>
          </a:p>
        </p:txBody>
      </p:sp>
      <p:sp>
        <p:nvSpPr>
          <p:cNvPr id="7" name="Taisnstūris 6"/>
          <p:cNvSpPr/>
          <p:nvPr/>
        </p:nvSpPr>
        <p:spPr>
          <a:xfrm>
            <a:off x="395536" y="1328986"/>
            <a:ext cx="8352928" cy="1008112"/>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2017./2018. mācību gadā pašvaldības nebija noskaidrojušas nekādu informāciju, kāpēc bērns nav reģistrēts nevienā izglītības iestādē, </a:t>
            </a:r>
          </a:p>
          <a:p>
            <a:pPr algn="ctr"/>
            <a:r>
              <a:rPr lang="lv-LV" b="1" dirty="0"/>
              <a:t>par vismaz 1214 bērniem</a:t>
            </a:r>
            <a:endParaRPr lang="lv-LV" dirty="0"/>
          </a:p>
        </p:txBody>
      </p:sp>
      <p:graphicFrame>
        <p:nvGraphicFramePr>
          <p:cNvPr id="9" name="Tabula 8"/>
          <p:cNvGraphicFramePr>
            <a:graphicFrameLocks noGrp="1"/>
          </p:cNvGraphicFramePr>
          <p:nvPr>
            <p:extLst>
              <p:ext uri="{D42A27DB-BD31-4B8C-83A1-F6EECF244321}">
                <p14:modId xmlns:p14="http://schemas.microsoft.com/office/powerpoint/2010/main" val="223987402"/>
              </p:ext>
            </p:extLst>
          </p:nvPr>
        </p:nvGraphicFramePr>
        <p:xfrm>
          <a:off x="1439652" y="2420888"/>
          <a:ext cx="6264695" cy="3191376"/>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178702">
                  <a:extLst>
                    <a:ext uri="{9D8B030D-6E8A-4147-A177-3AD203B41FA5}">
                      <a16:colId xmlns:a16="http://schemas.microsoft.com/office/drawing/2014/main" val="20000"/>
                    </a:ext>
                  </a:extLst>
                </a:gridCol>
                <a:gridCol w="1154805">
                  <a:extLst>
                    <a:ext uri="{9D8B030D-6E8A-4147-A177-3AD203B41FA5}">
                      <a16:colId xmlns:a16="http://schemas.microsoft.com/office/drawing/2014/main" val="20001"/>
                    </a:ext>
                  </a:extLst>
                </a:gridCol>
                <a:gridCol w="1365014">
                  <a:extLst>
                    <a:ext uri="{9D8B030D-6E8A-4147-A177-3AD203B41FA5}">
                      <a16:colId xmlns:a16="http://schemas.microsoft.com/office/drawing/2014/main" val="20002"/>
                    </a:ext>
                  </a:extLst>
                </a:gridCol>
                <a:gridCol w="1566174">
                  <a:extLst>
                    <a:ext uri="{9D8B030D-6E8A-4147-A177-3AD203B41FA5}">
                      <a16:colId xmlns:a16="http://schemas.microsoft.com/office/drawing/2014/main" val="20003"/>
                    </a:ext>
                  </a:extLst>
                </a:gridCol>
              </a:tblGrid>
              <a:tr h="50405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600" b="1" dirty="0">
                          <a:solidFill>
                            <a:schemeClr val="accent2"/>
                          </a:solidFill>
                          <a:effectLst/>
                        </a:rPr>
                        <a:t>Statuss</a:t>
                      </a:r>
                      <a:r>
                        <a:rPr lang="lv-LV" sz="1600" dirty="0">
                          <a:solidFill>
                            <a:schemeClr val="accent2"/>
                          </a:solidFill>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lv-LV" sz="1600" dirty="0">
                          <a:solidFill>
                            <a:schemeClr val="accent2"/>
                          </a:solidFill>
                          <a:effectLst/>
                        </a:rPr>
                        <a:t>(pašvaldību sniegtā informācija</a:t>
                      </a:r>
                      <a:r>
                        <a:rPr lang="lv-LV" sz="1600" kern="1200" dirty="0">
                          <a:solidFill>
                            <a:schemeClr val="accent2"/>
                          </a:solidFill>
                          <a:effectLst/>
                          <a:latin typeface="+mn-lt"/>
                          <a:ea typeface="+mn-ea"/>
                          <a:cs typeface="+mn-cs"/>
                        </a:rPr>
                        <a:t>*</a:t>
                      </a:r>
                      <a:r>
                        <a:rPr lang="lv-LV" sz="1600" dirty="0">
                          <a:solidFill>
                            <a:schemeClr val="accent2"/>
                          </a:solidFill>
                          <a:effectLst/>
                        </a:rPr>
                        <a:t>)</a:t>
                      </a:r>
                      <a:endParaRPr lang="lv-LV" sz="1600" dirty="0">
                        <a:solidFill>
                          <a:schemeClr val="accent2"/>
                        </a:solidFill>
                        <a:effectLst/>
                        <a:latin typeface="+mn-lt"/>
                        <a:ea typeface="Calibri"/>
                        <a:cs typeface="Times New Roman"/>
                      </a:endParaRP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lv-LV" sz="1600" b="1" dirty="0">
                          <a:solidFill>
                            <a:schemeClr val="accent2"/>
                          </a:solidFill>
                        </a:rPr>
                        <a:t>Bērnu skaits</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lv-LV" sz="1400" dirty="0"/>
                    </a:p>
                  </a:txBody>
                  <a:tcPr/>
                </a:tc>
                <a:tc hMerge="1">
                  <a:txBody>
                    <a:bodyPr/>
                    <a:lstStyle/>
                    <a:p>
                      <a:endParaRPr lang="lv-LV" sz="1400" dirty="0"/>
                    </a:p>
                  </a:txBody>
                  <a:tcPr/>
                </a:tc>
                <a:extLst>
                  <a:ext uri="{0D108BD9-81ED-4DB2-BD59-A6C34878D82A}">
                    <a16:rowId xmlns:a16="http://schemas.microsoft.com/office/drawing/2014/main" val="10000"/>
                  </a:ext>
                </a:extLst>
              </a:tr>
              <a:tr h="4212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v-LV" sz="3200" dirty="0">
                        <a:solidFill>
                          <a:srgbClr val="333333"/>
                        </a:solidFill>
                        <a:effectLst/>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600" b="1" dirty="0">
                          <a:solidFill>
                            <a:schemeClr val="accent2"/>
                          </a:solidFill>
                          <a:effectLst/>
                        </a:rPr>
                        <a:t>5-6 gadus veci</a:t>
                      </a:r>
                      <a:endParaRPr lang="lv-LV" sz="1600" b="1"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1600" b="1" dirty="0">
                          <a:solidFill>
                            <a:schemeClr val="accent2"/>
                          </a:solidFill>
                          <a:effectLst/>
                        </a:rPr>
                        <a:t>7-18 gadus veci</a:t>
                      </a:r>
                      <a:endParaRPr lang="lv-LV" sz="1600" b="1"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lv-LV" sz="1600" b="1" dirty="0">
                          <a:solidFill>
                            <a:schemeClr val="accent2"/>
                          </a:solidFill>
                        </a:rPr>
                        <a:t>Kopā</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600" dirty="0">
                          <a:solidFill>
                            <a:schemeClr val="accent2"/>
                          </a:solidFill>
                          <a:effectLst/>
                        </a:rPr>
                        <a:t>Pašvaldībai nav informācijas</a:t>
                      </a:r>
                      <a:endParaRPr lang="lv-LV" sz="1600" dirty="0">
                        <a:solidFill>
                          <a:schemeClr val="accent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dirty="0">
                          <a:solidFill>
                            <a:schemeClr val="accent2"/>
                          </a:solidFill>
                        </a:rPr>
                        <a:t>102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dirty="0">
                          <a:solidFill>
                            <a:schemeClr val="accent2"/>
                          </a:solidFill>
                        </a:rPr>
                        <a:t>448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b="1" dirty="0">
                          <a:solidFill>
                            <a:schemeClr val="accent2"/>
                          </a:solidFill>
                        </a:rPr>
                        <a:t>550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600" dirty="0">
                          <a:solidFill>
                            <a:schemeClr val="accent2"/>
                          </a:solidFill>
                          <a:effectLst/>
                        </a:rPr>
                        <a:t>Pašvaldība noskaidro situāciju</a:t>
                      </a:r>
                      <a:endParaRPr lang="lv-LV" sz="1600" dirty="0">
                        <a:solidFill>
                          <a:schemeClr val="accent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dirty="0">
                          <a:solidFill>
                            <a:schemeClr val="accent2"/>
                          </a:solidFill>
                          <a:effectLst/>
                        </a:rPr>
                        <a:t>130</a:t>
                      </a:r>
                      <a:endParaRPr lang="lv-LV" sz="1600" dirty="0">
                        <a:solidFill>
                          <a:schemeClr val="accent2"/>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dirty="0">
                          <a:solidFill>
                            <a:schemeClr val="accent2"/>
                          </a:solidFill>
                        </a:rPr>
                        <a:t>218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b="1" dirty="0">
                          <a:solidFill>
                            <a:schemeClr val="accent2"/>
                          </a:solidFill>
                        </a:rPr>
                        <a:t>348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600" dirty="0">
                          <a:solidFill>
                            <a:schemeClr val="accent2"/>
                          </a:solidFill>
                          <a:effectLst/>
                        </a:rPr>
                        <a:t>Pašvaldība nav norādījusi statusu</a:t>
                      </a:r>
                      <a:endParaRPr lang="lv-LV" sz="1600" dirty="0">
                        <a:solidFill>
                          <a:schemeClr val="accent2"/>
                        </a:solidFill>
                        <a:effectLst/>
                        <a:latin typeface="+mn-lt"/>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dirty="0">
                          <a:solidFill>
                            <a:schemeClr val="accent2"/>
                          </a:solidFill>
                        </a:rPr>
                        <a:t>85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dirty="0">
                          <a:solidFill>
                            <a:schemeClr val="accent2"/>
                          </a:solidFill>
                        </a:rPr>
                        <a:t>231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b="1" dirty="0">
                          <a:solidFill>
                            <a:schemeClr val="accent2"/>
                          </a:solidFill>
                        </a:rPr>
                        <a:t>316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600" b="1" dirty="0">
                          <a:solidFill>
                            <a:schemeClr val="accent2"/>
                          </a:solidFill>
                          <a:effectLst/>
                        </a:rPr>
                        <a:t>Kopā</a:t>
                      </a:r>
                      <a:endParaRPr lang="lv-LV" sz="1600" b="1" dirty="0">
                        <a:solidFill>
                          <a:schemeClr val="accent2"/>
                        </a:solidFill>
                        <a:effectLst/>
                        <a:latin typeface="+mn-lt"/>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b="1" dirty="0">
                          <a:solidFill>
                            <a:schemeClr val="accent2"/>
                          </a:solidFill>
                        </a:rPr>
                        <a:t>317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b="1" dirty="0">
                          <a:solidFill>
                            <a:schemeClr val="accent2"/>
                          </a:solidFill>
                        </a:rPr>
                        <a:t>897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lv-LV" sz="1600" b="1" dirty="0">
                          <a:solidFill>
                            <a:schemeClr val="accent3"/>
                          </a:solidFill>
                        </a:rPr>
                        <a:t>1214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Virsraksts 1"/>
          <p:cNvSpPr>
            <a:spLocks noGrp="1"/>
          </p:cNvSpPr>
          <p:nvPr>
            <p:ph type="title"/>
          </p:nvPr>
        </p:nvSpPr>
        <p:spPr>
          <a:xfrm>
            <a:off x="457200" y="274638"/>
            <a:ext cx="8507288" cy="778098"/>
          </a:xfrm>
        </p:spPr>
        <p:txBody>
          <a:bodyPr>
            <a:noAutofit/>
          </a:bodyPr>
          <a:lstStyle/>
          <a:p>
            <a:r>
              <a:rPr lang="lv-LV" sz="2800" b="1" dirty="0"/>
              <a:t>Pašvaldībām nav informācijas par visiem tās teritorijā deklarētajiem bērniem</a:t>
            </a:r>
          </a:p>
        </p:txBody>
      </p:sp>
      <p:sp>
        <p:nvSpPr>
          <p:cNvPr id="2" name="TextBox 1"/>
          <p:cNvSpPr txBox="1"/>
          <p:nvPr/>
        </p:nvSpPr>
        <p:spPr>
          <a:xfrm>
            <a:off x="539552" y="5733256"/>
            <a:ext cx="8280920" cy="523220"/>
          </a:xfrm>
          <a:prstGeom prst="rect">
            <a:avLst/>
          </a:prstGeom>
          <a:noFill/>
        </p:spPr>
        <p:txBody>
          <a:bodyPr wrap="square" rtlCol="0">
            <a:spAutoFit/>
          </a:bodyPr>
          <a:lstStyle/>
          <a:p>
            <a:pPr algn="just"/>
            <a:r>
              <a:rPr lang="lv-LV" sz="1400" i="1" dirty="0">
                <a:solidFill>
                  <a:schemeClr val="accent2"/>
                </a:solidFill>
              </a:rPr>
              <a:t>* Izglītības kvalitātes valsts dienesta 12.01.2018. ziņojums “Par obligātā izglītības vecuma bērniem, kuri nav reģistrēti nevienas izglītības iestādes sarakstā (2017./2018.m.g.)”</a:t>
            </a:r>
          </a:p>
        </p:txBody>
      </p:sp>
    </p:spTree>
    <p:extLst>
      <p:ext uri="{BB962C8B-B14F-4D97-AF65-F5344CB8AC3E}">
        <p14:creationId xmlns:p14="http://schemas.microsoft.com/office/powerpoint/2010/main" val="137701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ttēls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561" y="4492801"/>
            <a:ext cx="2808311" cy="1823998"/>
          </a:xfrm>
          <a:prstGeom prst="rect">
            <a:avLst/>
          </a:prstGeom>
          <a:effectLst>
            <a:outerShdw blurRad="50800" dist="38100" dir="2700000" algn="tl" rotWithShape="0">
              <a:prstClr val="black">
                <a:alpha val="40000"/>
              </a:prstClr>
            </a:outerShdw>
          </a:effectLst>
        </p:spPr>
      </p:pic>
      <p:pic>
        <p:nvPicPr>
          <p:cNvPr id="3" name="Attēls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117" y="2210393"/>
            <a:ext cx="3095568" cy="2064229"/>
          </a:xfrm>
          <a:prstGeom prst="rect">
            <a:avLst/>
          </a:prstGeom>
          <a:effectLst>
            <a:outerShdw blurRad="50800" dist="38100" dir="2700000" algn="tl" rotWithShape="0">
              <a:prstClr val="black">
                <a:alpha val="40000"/>
              </a:prstClr>
            </a:outerShdw>
          </a:effectLst>
        </p:spPr>
      </p:pic>
      <p:pic>
        <p:nvPicPr>
          <p:cNvPr id="5" name="Attēls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9182" y="2132856"/>
            <a:ext cx="2656589" cy="1536837"/>
          </a:xfrm>
          <a:prstGeom prst="rect">
            <a:avLst/>
          </a:prstGeom>
          <a:effectLst>
            <a:outerShdw blurRad="50800" dist="38100" dir="2700000" algn="tl" rotWithShape="0">
              <a:prstClr val="black">
                <a:alpha val="40000"/>
              </a:prstClr>
            </a:outerShdw>
          </a:effectLst>
        </p:spPr>
      </p:pic>
      <p:pic>
        <p:nvPicPr>
          <p:cNvPr id="16" name="Attēls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6855" y="4047800"/>
            <a:ext cx="1488605" cy="2232349"/>
          </a:xfrm>
          <a:prstGeom prst="rect">
            <a:avLst/>
          </a:prstGeom>
          <a:effectLst>
            <a:outerShdw blurRad="50800" dist="38100" dir="2700000" algn="tl" rotWithShape="0">
              <a:prstClr val="black">
                <a:alpha val="40000"/>
              </a:prstClr>
            </a:outerShdw>
          </a:effectLst>
        </p:spPr>
      </p:pic>
      <p:sp>
        <p:nvSpPr>
          <p:cNvPr id="2" name="Virsraksts 1"/>
          <p:cNvSpPr>
            <a:spLocks noGrp="1"/>
          </p:cNvSpPr>
          <p:nvPr>
            <p:ph type="title"/>
          </p:nvPr>
        </p:nvSpPr>
        <p:spPr/>
        <p:txBody>
          <a:bodyPr>
            <a:noAutofit/>
          </a:bodyPr>
          <a:lstStyle/>
          <a:p>
            <a:r>
              <a:rPr lang="lv-LV" sz="2800" b="1" dirty="0"/>
              <a:t>Arī gadījumos, kad ģimene jau ir nonākusi institūciju redzeslokā, bāriņtiesas vilcinās rīkoties</a:t>
            </a:r>
            <a:endParaRPr lang="lv-LV" sz="2800" dirty="0"/>
          </a:p>
        </p:txBody>
      </p:sp>
      <p:sp>
        <p:nvSpPr>
          <p:cNvPr id="4" name="Slaida numura vietturis 3"/>
          <p:cNvSpPr>
            <a:spLocks noGrp="1"/>
          </p:cNvSpPr>
          <p:nvPr>
            <p:ph type="sldNum" sz="quarter" idx="12"/>
          </p:nvPr>
        </p:nvSpPr>
        <p:spPr/>
        <p:txBody>
          <a:bodyPr/>
          <a:lstStyle/>
          <a:p>
            <a:fld id="{ED3A8D12-4181-40B9-B8A3-465543A53E4A}" type="slidenum">
              <a:rPr lang="lv-LV" smtClean="0"/>
              <a:t>8</a:t>
            </a:fld>
            <a:endParaRPr lang="lv-LV" dirty="0"/>
          </a:p>
        </p:txBody>
      </p:sp>
      <p:sp>
        <p:nvSpPr>
          <p:cNvPr id="6" name="Taisnstūris 5"/>
          <p:cNvSpPr/>
          <p:nvPr/>
        </p:nvSpPr>
        <p:spPr>
          <a:xfrm>
            <a:off x="621988" y="1229544"/>
            <a:ext cx="8113884" cy="831304"/>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lv-LV" dirty="0"/>
          </a:p>
        </p:txBody>
      </p:sp>
      <p:sp>
        <p:nvSpPr>
          <p:cNvPr id="7" name="TextBox 6"/>
          <p:cNvSpPr txBox="1"/>
          <p:nvPr/>
        </p:nvSpPr>
        <p:spPr>
          <a:xfrm>
            <a:off x="1042526" y="1322030"/>
            <a:ext cx="7272808" cy="646331"/>
          </a:xfrm>
          <a:prstGeom prst="rect">
            <a:avLst/>
          </a:prstGeom>
          <a:noFill/>
        </p:spPr>
        <p:txBody>
          <a:bodyPr wrap="square" rtlCol="0">
            <a:spAutoFit/>
          </a:bodyPr>
          <a:lstStyle/>
          <a:p>
            <a:pPr algn="ctr"/>
            <a:r>
              <a:rPr lang="lv-LV" dirty="0">
                <a:solidFill>
                  <a:schemeClr val="bg1"/>
                </a:solidFill>
              </a:rPr>
              <a:t>Revīzijā konstatēti </a:t>
            </a:r>
            <a:r>
              <a:rPr lang="lv-LV" b="1" dirty="0">
                <a:solidFill>
                  <a:schemeClr val="bg1"/>
                </a:solidFill>
              </a:rPr>
              <a:t>vismaz 15 gadījumi</a:t>
            </a:r>
            <a:r>
              <a:rPr lang="lv-LV" dirty="0">
                <a:solidFill>
                  <a:schemeClr val="bg1"/>
                </a:solidFill>
              </a:rPr>
              <a:t>, </a:t>
            </a:r>
            <a:r>
              <a:rPr lang="lv-LV" b="1" dirty="0">
                <a:solidFill>
                  <a:schemeClr val="bg1"/>
                </a:solidFill>
              </a:rPr>
              <a:t>kad savlaicīgi netika pieņemti lēmumi par aizgādības tiesību pārtraukšanu</a:t>
            </a:r>
            <a:endParaRPr lang="lv-LV" dirty="0">
              <a:solidFill>
                <a:schemeClr val="bg1"/>
              </a:solidFill>
            </a:endParaRPr>
          </a:p>
        </p:txBody>
      </p:sp>
      <p:sp>
        <p:nvSpPr>
          <p:cNvPr id="23" name="Labā bultiņa 22"/>
          <p:cNvSpPr/>
          <p:nvPr/>
        </p:nvSpPr>
        <p:spPr>
          <a:xfrm rot="1613960">
            <a:off x="3584888" y="3841201"/>
            <a:ext cx="576064" cy="551101"/>
          </a:xfrm>
          <a:prstGeom prst="rightArrow">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4" name="Labā bultiņa 23"/>
          <p:cNvSpPr/>
          <p:nvPr/>
        </p:nvSpPr>
        <p:spPr>
          <a:xfrm rot="5400000">
            <a:off x="4458712" y="3519550"/>
            <a:ext cx="576064" cy="551101"/>
          </a:xfrm>
          <a:prstGeom prst="rightArrow">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5" name="Labā bultiņa 24"/>
          <p:cNvSpPr/>
          <p:nvPr/>
        </p:nvSpPr>
        <p:spPr>
          <a:xfrm rot="9156995">
            <a:off x="5407529" y="3862467"/>
            <a:ext cx="576064" cy="551101"/>
          </a:xfrm>
          <a:prstGeom prst="rightArrow">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6" name="Labā bultiņa 25"/>
          <p:cNvSpPr/>
          <p:nvPr/>
        </p:nvSpPr>
        <p:spPr>
          <a:xfrm rot="10800000">
            <a:off x="5407529" y="4773680"/>
            <a:ext cx="576064" cy="551101"/>
          </a:xfrm>
          <a:prstGeom prst="rightArrow">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8" name="Attēls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8184" y="2562508"/>
            <a:ext cx="2724275" cy="1818453"/>
          </a:xfrm>
          <a:prstGeom prst="rect">
            <a:avLst/>
          </a:prstGeom>
          <a:effectLst>
            <a:outerShdw blurRad="50800" dist="38100" dir="2700000" algn="tl" rotWithShape="0">
              <a:prstClr val="black">
                <a:alpha val="40000"/>
              </a:prstClr>
            </a:outerShdw>
          </a:effectLst>
        </p:spPr>
      </p:pic>
      <p:pic>
        <p:nvPicPr>
          <p:cNvPr id="17" name="Attēls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607" y="4380961"/>
            <a:ext cx="2967808" cy="1971610"/>
          </a:xfrm>
          <a:prstGeom prst="rect">
            <a:avLst/>
          </a:prstGeom>
          <a:effectLst>
            <a:outerShdw blurRad="50800" dist="38100" dir="2700000" algn="tl" rotWithShape="0">
              <a:prstClr val="black">
                <a:alpha val="40000"/>
              </a:prstClr>
            </a:outerShdw>
          </a:effectLst>
        </p:spPr>
      </p:pic>
      <p:sp>
        <p:nvSpPr>
          <p:cNvPr id="22" name="Labā bultiņa 21"/>
          <p:cNvSpPr/>
          <p:nvPr/>
        </p:nvSpPr>
        <p:spPr>
          <a:xfrm>
            <a:off x="3584888" y="4739962"/>
            <a:ext cx="576064" cy="551101"/>
          </a:xfrm>
          <a:prstGeom prst="rightArrow">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863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p:cNvSpPr/>
          <p:nvPr/>
        </p:nvSpPr>
        <p:spPr>
          <a:xfrm>
            <a:off x="971600" y="1196752"/>
            <a:ext cx="7200800" cy="720080"/>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bg1"/>
              </a:solidFill>
            </a:endParaRPr>
          </a:p>
        </p:txBody>
      </p:sp>
      <p:sp>
        <p:nvSpPr>
          <p:cNvPr id="2" name="Virsraksts 1"/>
          <p:cNvSpPr>
            <a:spLocks noGrp="1"/>
          </p:cNvSpPr>
          <p:nvPr>
            <p:ph type="title"/>
          </p:nvPr>
        </p:nvSpPr>
        <p:spPr/>
        <p:txBody>
          <a:bodyPr>
            <a:normAutofit fontScale="90000"/>
          </a:bodyPr>
          <a:lstStyle/>
          <a:p>
            <a:r>
              <a:rPr lang="lv-LV" sz="2800" b="1" dirty="0"/>
              <a:t>Bāriņtiesu darbības, meklējot bērnam aizbildni vai audžuģimeni, nav mērķtiecīgas</a:t>
            </a:r>
            <a:endParaRPr lang="lv-LV" sz="2800" dirty="0"/>
          </a:p>
        </p:txBody>
      </p:sp>
      <p:sp>
        <p:nvSpPr>
          <p:cNvPr id="3" name="Slaida numura vietturis 2"/>
          <p:cNvSpPr>
            <a:spLocks noGrp="1"/>
          </p:cNvSpPr>
          <p:nvPr>
            <p:ph type="sldNum" sz="quarter" idx="12"/>
          </p:nvPr>
        </p:nvSpPr>
        <p:spPr/>
        <p:txBody>
          <a:bodyPr/>
          <a:lstStyle/>
          <a:p>
            <a:fld id="{ED3A8D12-4181-40B9-B8A3-465543A53E4A}" type="slidenum">
              <a:rPr lang="lv-LV" smtClean="0"/>
              <a:t>9</a:t>
            </a:fld>
            <a:endParaRPr lang="lv-LV" dirty="0"/>
          </a:p>
        </p:txBody>
      </p:sp>
      <p:graphicFrame>
        <p:nvGraphicFramePr>
          <p:cNvPr id="4" name="Diagramma 3"/>
          <p:cNvGraphicFramePr/>
          <p:nvPr>
            <p:extLst>
              <p:ext uri="{D42A27DB-BD31-4B8C-83A1-F6EECF244321}">
                <p14:modId xmlns:p14="http://schemas.microsoft.com/office/powerpoint/2010/main" val="2843489411"/>
              </p:ext>
            </p:extLst>
          </p:nvPr>
        </p:nvGraphicFramePr>
        <p:xfrm>
          <a:off x="539552" y="1700808"/>
          <a:ext cx="8496944"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07604" y="1221921"/>
            <a:ext cx="7128792" cy="646331"/>
          </a:xfrm>
          <a:prstGeom prst="rect">
            <a:avLst/>
          </a:prstGeom>
          <a:solidFill>
            <a:schemeClr val="accent2"/>
          </a:solidFill>
          <a:ln>
            <a:solidFill>
              <a:schemeClr val="accent2"/>
            </a:solidFill>
          </a:ln>
        </p:spPr>
        <p:txBody>
          <a:bodyPr wrap="square" rtlCol="0">
            <a:spAutoFit/>
          </a:bodyPr>
          <a:lstStyle/>
          <a:p>
            <a:pPr algn="ctr"/>
            <a:r>
              <a:rPr lang="lv-LV" b="1" dirty="0">
                <a:solidFill>
                  <a:schemeClr val="bg1"/>
                </a:solidFill>
              </a:rPr>
              <a:t>Pēdējo divu gadu laikā bērniem noteiktais ārpusģimenes aprūpes veids </a:t>
            </a:r>
            <a:r>
              <a:rPr lang="lv-LV" dirty="0">
                <a:solidFill>
                  <a:schemeClr val="bg1"/>
                </a:solidFill>
              </a:rPr>
              <a:t>(pirmo reizi šķirot no ģimenes)</a:t>
            </a:r>
          </a:p>
        </p:txBody>
      </p:sp>
    </p:spTree>
    <p:extLst>
      <p:ext uri="{BB962C8B-B14F-4D97-AF65-F5344CB8AC3E}">
        <p14:creationId xmlns:p14="http://schemas.microsoft.com/office/powerpoint/2010/main" val="1977057584"/>
      </p:ext>
    </p:extLst>
  </p:cSld>
  <p:clrMapOvr>
    <a:masterClrMapping/>
  </p:clrMapOvr>
</p:sld>
</file>

<file path=ppt/theme/theme1.xml><?xml version="1.0" encoding="utf-8"?>
<a:theme xmlns:a="http://schemas.openxmlformats.org/drawingml/2006/main" name="LRVK_GP_2016_13.06.2017. - template gatavošanai">
  <a:themeElements>
    <a:clrScheme name="VK grfiskais standars">
      <a:dk1>
        <a:sysClr val="windowText" lastClr="000000"/>
      </a:dk1>
      <a:lt1>
        <a:sysClr val="window" lastClr="FFFFFF"/>
      </a:lt1>
      <a:dk2>
        <a:srgbClr val="1F497D"/>
      </a:dk2>
      <a:lt2>
        <a:srgbClr val="EEECE1"/>
      </a:lt2>
      <a:accent1>
        <a:srgbClr val="FFC54B"/>
      </a:accent1>
      <a:accent2>
        <a:srgbClr val="2A6496"/>
      </a:accent2>
      <a:accent3>
        <a:srgbClr val="C00000"/>
      </a:accent3>
      <a:accent4>
        <a:srgbClr val="7FB3F4"/>
      </a:accent4>
      <a:accent5>
        <a:srgbClr val="666666"/>
      </a:accent5>
      <a:accent6>
        <a:srgbClr val="E34742"/>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umšs fons tukš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elāgots noformējums">
  <a:themeElements>
    <a:clrScheme name="VK grfiskais standars">
      <a:dk1>
        <a:srgbClr val="333333"/>
      </a:dk1>
      <a:lt1>
        <a:sysClr val="window" lastClr="FFFFFF"/>
      </a:lt1>
      <a:dk2>
        <a:srgbClr val="1F497D"/>
      </a:dk2>
      <a:lt2>
        <a:srgbClr val="EEECE1"/>
      </a:lt2>
      <a:accent1>
        <a:srgbClr val="FFC54B"/>
      </a:accent1>
      <a:accent2>
        <a:srgbClr val="2A6496"/>
      </a:accent2>
      <a:accent3>
        <a:srgbClr val="C00000"/>
      </a:accent3>
      <a:accent4>
        <a:srgbClr val="7FB3F4"/>
      </a:accent4>
      <a:accent5>
        <a:srgbClr val="666666"/>
      </a:accent5>
      <a:accent6>
        <a:srgbClr val="E34742"/>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B148B79C5A64544596BA9BDFDEDF0ACB" ma:contentTypeVersion="9" ma:contentTypeDescription="Izveidot jaunu dokumentu." ma:contentTypeScope="" ma:versionID="284c87ea7d8b5bd13b6c161f463c98d4">
  <xsd:schema xmlns:xsd="http://www.w3.org/2001/XMLSchema" xmlns:xs="http://www.w3.org/2001/XMLSchema" xmlns:p="http://schemas.microsoft.com/office/2006/metadata/properties" xmlns:ns1="ab653057-a9d1-4067-944a-96448c07d95e" targetNamespace="http://schemas.microsoft.com/office/2006/metadata/properties" ma:root="true" ma:fieldsID="a827c41f43e9417dcc00e3a82cf04af3" ns1:_="">
    <xsd:import namespace="ab653057-a9d1-4067-944a-96448c07d95e"/>
    <xsd:element name="properties">
      <xsd:complexType>
        <xsd:sequence>
          <xsd:element name="documentManagement">
            <xsd:complexType>
              <xsd:all>
                <xsd:element ref="ns1:Datums"/>
                <xsd:element ref="ns1:Apraksts" minOccurs="0"/>
                <xsd:element ref="ns1:Saite" minOccurs="0"/>
                <xsd:element ref="ns1:Dokumenta_x0020_t_x0113_ma"/>
                <xsd:element ref="ns1:Veids"/>
                <xsd:element ref="ns1:Status"/>
                <xsd:element ref="ns1:Piez_x012b_mes" minOccurs="0"/>
                <xsd:element ref="ns1:NrI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53057-a9d1-4067-944a-96448c07d95e" elementFormDefault="qualified">
    <xsd:import namespace="http://schemas.microsoft.com/office/2006/documentManagement/types"/>
    <xsd:import namespace="http://schemas.microsoft.com/office/infopath/2007/PartnerControls"/>
    <xsd:element name="Datums" ma:index="0" ma:displayName="Datums" ma:format="DateOnly" ma:internalName="Datums">
      <xsd:simpleType>
        <xsd:restriction base="dms:DateTime"/>
      </xsd:simpleType>
    </xsd:element>
    <xsd:element name="Apraksts" ma:index="2" nillable="true" ma:displayName="Apraksts" ma:internalName="Apraksts">
      <xsd:simpleType>
        <xsd:restriction base="dms:Text">
          <xsd:maxLength value="255"/>
        </xsd:restriction>
      </xsd:simpleType>
    </xsd:element>
    <xsd:element name="Saite" ma:index="3" nillable="true" ma:displayName="Saite" ma:format="Hyperlink" ma:internalName="Saite">
      <xsd:complexType>
        <xsd:complexContent>
          <xsd:extension base="dms:URL">
            <xsd:sequence>
              <xsd:element name="Url" type="dms:ValidUrl" minOccurs="0" nillable="true"/>
              <xsd:element name="Description" type="xsd:string" nillable="true"/>
            </xsd:sequence>
          </xsd:extension>
        </xsd:complexContent>
      </xsd:complexType>
    </xsd:element>
    <xsd:element name="Dokumenta_x0020_t_x0113_ma" ma:index="4" ma:displayName="Dokumenta tēma" ma:format="Dropdown" ma:internalName="Dokumenta_x0020_t_x0113_ma">
      <xsd:simpleType>
        <xsd:restriction base="dms:Choice">
          <xsd:enumeration value="Sarakste"/>
          <xsd:enumeration value="Kancelejas preces"/>
          <xsd:enumeration value="Informācijas centrs"/>
          <xsd:enumeration value="Darba attiecības"/>
          <xsd:enumeration value="Iesniegums"/>
        </xsd:restriction>
      </xsd:simpleType>
    </xsd:element>
    <xsd:element name="Veids" ma:index="5" ma:displayName="Veids" ma:format="Dropdown" ma:internalName="Veids">
      <xsd:simpleType>
        <xsd:restriction base="dms:Choice">
          <xsd:enumeration value="Veidlapa"/>
          <xsd:enumeration value="Apgaitas lapa"/>
          <xsd:enumeration value="Pasūtījums"/>
          <xsd:enumeration value="Prezentāciju standarts"/>
          <xsd:enumeration value="Iesniegums"/>
          <xsd:enumeration value="Revīzijas ziņojumu noformēšana"/>
        </xsd:restriction>
      </xsd:simpleType>
    </xsd:element>
    <xsd:element name="Status" ma:index="6" ma:displayName="Status" ma:format="Dropdown" ma:internalName="Status">
      <xsd:simpleType>
        <xsd:restriction base="dms:Choice">
          <xsd:enumeration value="Spēkā"/>
          <xsd:enumeration value="Nav spēkā"/>
        </xsd:restriction>
      </xsd:simpleType>
    </xsd:element>
    <xsd:element name="Piez_x012b_mes" ma:index="7" nillable="true" ma:displayName="Piezīmes" ma:internalName="Piez_x012b_mes">
      <xsd:simpleType>
        <xsd:restriction base="dms:Text">
          <xsd:maxLength value="255"/>
        </xsd:restriction>
      </xsd:simpleType>
    </xsd:element>
    <xsd:element name="NrID" ma:index="8" ma:displayName="NrID" ma:description="skaitlis gads menesis diena (20090722)" ma:internalName="Nr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Satura tips"/>
        <xsd:element ref="dc:title" maxOccurs="1" ma:index="1"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ums xmlns="ab653057-a9d1-4067-944a-96448c07d95e">2018-02-18T22:00:00+00:00</Datums>
    <Saite xmlns="ab653057-a9d1-4067-944a-96448c07d95e">
      <Url xsi:nil="true"/>
      <Description xsi:nil="true"/>
    </Saite>
    <Status xmlns="ab653057-a9d1-4067-944a-96448c07d95e">Spēkā</Status>
    <Dokumenta_x0020_t_x0113_ma xmlns="ab653057-a9d1-4067-944a-96448c07d95e">Sarakste</Dokumenta_x0020_t_x0113_ma>
    <Piez_x012b_mes xmlns="ab653057-a9d1-4067-944a-96448c07d95e" xsi:nil="true"/>
    <Apraksts xmlns="ab653057-a9d1-4067-944a-96448c07d95e" xsi:nil="true"/>
    <Veids xmlns="ab653057-a9d1-4067-944a-96448c07d95e">Prezentāciju standarts</Veids>
    <NrID xmlns="ab653057-a9d1-4067-944a-96448c07d95e">20180219</Nr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E4A71B-3237-4182-8CBF-B2DCAF37C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53057-a9d1-4067-944a-96448c07d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00A1BD-64FE-4D16-B9CE-877E7AAB3891}">
  <ds:schemaRefs>
    <ds:schemaRef ds:uri="http://schemas.microsoft.com/office/2006/documentManagement/types"/>
    <ds:schemaRef ds:uri="http://purl.org/dc/terms/"/>
    <ds:schemaRef ds:uri="http://www.w3.org/XML/1998/namespace"/>
    <ds:schemaRef ds:uri="ab653057-a9d1-4067-944a-96448c07d95e"/>
    <ds:schemaRef ds:uri="http://schemas.microsoft.com/office/2006/metadata/properties"/>
    <ds:schemaRef ds:uri="http://purl.org/dc/elements/1.1/"/>
    <ds:schemaRef ds:uri="http://purl.org/dc/dcmitype/"/>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1B34C5CF-5838-4149-B9D1-B0CE929538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LRVK_GP_2016_13.06.2017. - template gatavošanai</Template>
  <TotalTime>2284</TotalTime>
  <Words>1543</Words>
  <Application>Microsoft Office PowerPoint</Application>
  <PresentationFormat>On-screen Show (4:3)</PresentationFormat>
  <Paragraphs>218</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Times New Roman</vt:lpstr>
      <vt:lpstr>Wingdings</vt:lpstr>
      <vt:lpstr>LRVK_GP_2016_13.06.2017. - template gatavošanai</vt:lpstr>
      <vt:lpstr>Tumšs fons tukšs</vt:lpstr>
      <vt:lpstr>1_Pielāgots noformējums</vt:lpstr>
      <vt:lpstr>Atņemtā bērnība. Ikvienam bērnam ir tiesības izaugt ģimenē.</vt:lpstr>
      <vt:lpstr>Latvijas mērķis –  ikvienam bērnam ir jāizaug ģimenē</vt:lpstr>
      <vt:lpstr>Atbildīgās institūcijas ārpusģimenes aprūpes jomā</vt:lpstr>
      <vt:lpstr>Revīzijas apjoms</vt:lpstr>
      <vt:lpstr>Pašvaldības, kurās tika veiktas detalizētās pārbaudes </vt:lpstr>
      <vt:lpstr>Pašvaldībās netiek veikts preventīvais darbs ar ģimeni</vt:lpstr>
      <vt:lpstr>Pašvaldībām nav informācijas par visiem tās teritorijā deklarētajiem bērniem</vt:lpstr>
      <vt:lpstr>Arī gadījumos, kad ģimene jau ir nonākusi institūciju redzeslokā, bāriņtiesas vilcinās rīkoties</vt:lpstr>
      <vt:lpstr>Bāriņtiesu darbības, meklējot bērnam aizbildni vai audžuģimeni, nav mērķtiecīgas</vt:lpstr>
      <vt:lpstr>Bērnunama izvēle bērnam</vt:lpstr>
      <vt:lpstr>Pakalpojumi ģimenēm pašvaldībās ir vāji attīstīti</vt:lpstr>
      <vt:lpstr>Sociālie dienesti un bāriņtiesas vilcinās pieņemt lēmumus</vt:lpstr>
      <vt:lpstr>Bāriņtiesu nodrošinātā  uzraudzība ir formāla</vt:lpstr>
      <vt:lpstr>Bērnunamos konstatētie pārkāpumi</vt:lpstr>
      <vt:lpstr>Visbūtiskākie bērnu tiesību pārkāpumi konstatēti bērnunamā “Mākoņkalns”</vt:lpstr>
      <vt:lpstr>Bērnunama “Mākoņkalns” darbība pārtraukta tikai pēc Valsts kontroles pārbaudes</vt:lpstr>
      <vt:lpstr>VBTAI darbs ir jāuzlabo</vt:lpstr>
      <vt:lpstr>Ārpusģimenes aprūpes jomas uzraudzība ir nepietiekama</vt:lpstr>
      <vt:lpstr>Informācijas sistēmu iespējas netiek izmantotas</vt:lpstr>
      <vt:lpstr>Pēc pilngadības sasniegšanas bērni nesaņem pietiekamu atbalstu patstāvīgas dzīves uzsākšanai</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Valsts kontroles prezentācijas standarts</dc:title>
  <dc:creator>Reinis Grāvītis</dc:creator>
  <cp:lastModifiedBy>Oskars</cp:lastModifiedBy>
  <cp:revision>373</cp:revision>
  <cp:lastPrinted>2019-04-12T10:58:11Z</cp:lastPrinted>
  <dcterms:created xsi:type="dcterms:W3CDTF">2017-09-07T07:20:58Z</dcterms:created>
  <dcterms:modified xsi:type="dcterms:W3CDTF">2019-06-12T08:46:05Z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0x010100B148B79C5A64544596BA9BDFDEDF0ACB</vt:lpwstr>
  </property>
</Properties>
</file>