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6"/>
  </p:notesMasterIdLst>
  <p:sldIdLst>
    <p:sldId id="256" r:id="rId3"/>
    <p:sldId id="344" r:id="rId4"/>
    <p:sldId id="382" r:id="rId5"/>
    <p:sldId id="348" r:id="rId6"/>
    <p:sldId id="378" r:id="rId7"/>
    <p:sldId id="380" r:id="rId8"/>
    <p:sldId id="379" r:id="rId9"/>
    <p:sldId id="381" r:id="rId10"/>
    <p:sldId id="368" r:id="rId11"/>
    <p:sldId id="329" r:id="rId12"/>
    <p:sldId id="338" r:id="rId13"/>
    <p:sldId id="333" r:id="rId14"/>
    <p:sldId id="31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07" autoAdjust="0"/>
  </p:normalViewPr>
  <p:slideViewPr>
    <p:cSldViewPr>
      <p:cViewPr>
        <p:scale>
          <a:sx n="90" d="100"/>
          <a:sy n="90" d="100"/>
        </p:scale>
        <p:origin x="223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 sz="2000">
                <a:latin typeface="Arial"/>
              </a:rPr>
              <a:t>Klikšķiniet, lai rediģētu piezīmju formātu</a:t>
            </a:r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 sz="1400">
                <a:latin typeface="Times New Roman"/>
              </a:rPr>
              <a:t>&lt;galvene&gt;</a:t>
            </a:r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lv-LV" sz="1400">
                <a:latin typeface="Times New Roman"/>
              </a:rPr>
              <a:t>&lt;datums/laiks&gt;</a:t>
            </a:r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lv-LV" sz="1400">
                <a:latin typeface="Times New Roman"/>
              </a:rPr>
              <a:t>&lt;kājene&gt;</a:t>
            </a:r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825E851-2D8A-4C58-80DD-6402359D375E}" type="slidenum">
              <a:rPr lang="lv-LV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68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Picture 10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lv-LV" sz="3200">
                <a:latin typeface="Arial"/>
              </a:rPr>
              <a:t>Klikšķiniet, lai rediģētu struktūras skata formātu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v-LV" sz="2800">
                <a:latin typeface="Arial"/>
              </a:rPr>
              <a:t>Otrais struktūras līmenis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v-LV" sz="2400">
                <a:latin typeface="Arial"/>
              </a:rPr>
              <a:t>Trešais struktūras līmenis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v-LV" sz="2000">
                <a:latin typeface="Arial"/>
              </a:rPr>
              <a:t>Ceturtais struktūras līmenis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Piektais struktūras līmenis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Sestais struktūras līmenis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Septītais struktūras līmenis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>
                <a:latin typeface="Arial"/>
              </a:rPr>
              <a:t>Klikšķiniet, lai rediģētu virsraksta formātu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lv-LV" sz="3200">
                <a:latin typeface="Arial"/>
              </a:rPr>
              <a:t>Klikšķiniet, lai rediģētu struktūras skata formātu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v-LV" sz="2800">
                <a:latin typeface="Arial"/>
              </a:rPr>
              <a:t>Otrais struktūras līmenis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v-LV" sz="2400">
                <a:latin typeface="Arial"/>
              </a:rPr>
              <a:t>Trešais struktūras līmenis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v-LV" sz="2000">
                <a:latin typeface="Arial"/>
              </a:rPr>
              <a:t>Ceturtais struktūras līmenis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Piektais struktūras līmenis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Sestais struktūras līmenis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Septītais struktūras līmenis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skars@nvoc.lv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39552" y="5733256"/>
            <a:ext cx="2088112" cy="83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sz="2000" dirty="0"/>
          </a:p>
        </p:txBody>
      </p:sp>
      <p:sp>
        <p:nvSpPr>
          <p:cNvPr id="150" name="CustomShape 2"/>
          <p:cNvSpPr/>
          <p:nvPr/>
        </p:nvSpPr>
        <p:spPr>
          <a:xfrm>
            <a:off x="1403648" y="1484784"/>
            <a:ext cx="7433144" cy="2446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1115616" y="2313029"/>
            <a:ext cx="7433144" cy="2923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LATGALES PLĀNOŠANAS REĢIONA UN LATGALES NEVALSTISKO ORGANIZĀCIJU SADARBĪBAS MEMORANDA</a:t>
            </a:r>
          </a:p>
          <a:p>
            <a:pPr algn="ctr"/>
            <a:r>
              <a:rPr 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SĒDE</a:t>
            </a:r>
            <a:endParaRPr lang="en-GB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8" name="CustomShape 2"/>
          <p:cNvSpPr/>
          <p:nvPr/>
        </p:nvSpPr>
        <p:spPr>
          <a:xfrm>
            <a:off x="1403648" y="3140968"/>
            <a:ext cx="7433144" cy="2446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B9949F-DB9D-4EA1-ABFE-9CED25F45224}"/>
              </a:ext>
            </a:extLst>
          </p:cNvPr>
          <p:cNvSpPr/>
          <p:nvPr/>
        </p:nvSpPr>
        <p:spPr>
          <a:xfrm>
            <a:off x="2284920" y="5404521"/>
            <a:ext cx="4572000" cy="8372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0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2019. gada 7.maijs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0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Daugavpils Universitāte</a:t>
            </a:r>
            <a:endParaRPr lang="en-GB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6726A-02C9-49AE-AF8B-432B78315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93" y="476672"/>
            <a:ext cx="5562146" cy="1083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DC1AD-6238-439C-9752-F313DDD72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19" y="495129"/>
            <a:ext cx="1119871" cy="1119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5258"/>
            <a:ext cx="6346688" cy="1144800"/>
          </a:xfrm>
        </p:spPr>
        <p:txBody>
          <a:bodyPr/>
          <a:lstStyle/>
          <a:p>
            <a:r>
              <a:rPr lang="lv-LV" sz="3200" b="1" dirty="0">
                <a:solidFill>
                  <a:schemeClr val="tx2">
                    <a:lumMod val="75000"/>
                  </a:schemeClr>
                </a:solidFill>
              </a:rPr>
              <a:t>Darbs ar mazākumtautību NVO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187624" y="1196752"/>
            <a:ext cx="7848872" cy="507946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DNVOAC ir iniciējis Dienvidlatgales mazākumtautību (MT) koalīcijas izveidi;</a:t>
            </a:r>
          </a:p>
          <a:p>
            <a:pPr marL="342900" indent="-342900">
              <a:buFontTx/>
              <a:buChar char="-"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rīkotas MT apmācības projektu raktīšanas prasmju jomā Daugavpilī un Rēzeknē (2015.g.);</a:t>
            </a:r>
          </a:p>
          <a:p>
            <a:pPr marL="342900" indent="-342900">
              <a:buFontTx/>
              <a:buChar char="-"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Aktīva līdzdarbošanās Latvijas MT foruma norisēs (2015.g.- </a:t>
            </a:r>
            <a:r>
              <a:rPr lang="lv-LV" sz="2400" i="1" dirty="0">
                <a:solidFill>
                  <a:schemeClr val="tx2">
                    <a:lumMod val="75000"/>
                  </a:schemeClr>
                </a:solidFill>
              </a:rPr>
              <a:t>Ventspils</a:t>
            </a: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; 2016.g. - </a:t>
            </a:r>
            <a:r>
              <a:rPr lang="lv-LV" sz="2400" i="1" dirty="0">
                <a:solidFill>
                  <a:schemeClr val="tx2">
                    <a:lumMod val="75000"/>
                  </a:schemeClr>
                </a:solidFill>
              </a:rPr>
              <a:t>Jelgava</a:t>
            </a: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; 2017.g.- </a:t>
            </a:r>
            <a:r>
              <a:rPr lang="lv-LV" sz="2400" i="1" dirty="0">
                <a:solidFill>
                  <a:schemeClr val="tx2">
                    <a:lumMod val="75000"/>
                  </a:schemeClr>
                </a:solidFill>
              </a:rPr>
              <a:t>Daugavpils</a:t>
            </a: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marL="342900" indent="-342900">
              <a:buFontTx/>
              <a:buChar char="-"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11.03.16. rīkojām Daugavpils MT forumu;</a:t>
            </a:r>
          </a:p>
          <a:p>
            <a:pPr marL="342900" indent="-342900">
              <a:buFontTx/>
              <a:buChar char="-"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regulāras MT tikšanās Daugavpilī un Rēzeknē;</a:t>
            </a:r>
          </a:p>
          <a:p>
            <a:pPr marL="342900" indent="-342900">
              <a:buFontTx/>
              <a:buChar char="-"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01.- 03.07.16. Daugavpilī un Latgalē rīkojam     </a:t>
            </a:r>
          </a:p>
          <a:p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    Kultūru festivālu </a:t>
            </a:r>
            <a:r>
              <a:rPr lang="lv-LV" sz="2400" b="1" dirty="0">
                <a:solidFill>
                  <a:schemeClr val="tx2">
                    <a:lumMod val="75000"/>
                  </a:schemeClr>
                </a:solidFill>
              </a:rPr>
              <a:t>«Pynu, pynu sītu»;</a:t>
            </a:r>
          </a:p>
          <a:p>
            <a:pPr marL="361950" indent="-361950">
              <a:buFontTx/>
              <a:buChar char="-"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06.05.17. Tautu forums Daugavpilī - līdzorganizators.</a:t>
            </a:r>
          </a:p>
          <a:p>
            <a:pPr marL="361950" indent="-361950">
              <a:buFontTx/>
              <a:buChar char="-"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Latgales NVO projektu programmu no 2014.līdz 2018.gadam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1371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3600"/>
            <a:ext cx="5770624" cy="1144800"/>
          </a:xfrm>
        </p:spPr>
        <p:txBody>
          <a:bodyPr/>
          <a:lstStyle/>
          <a:p>
            <a:r>
              <a:rPr lang="lv-LV" sz="2400" b="1" dirty="0">
                <a:solidFill>
                  <a:schemeClr val="tx2"/>
                </a:solidFill>
              </a:rPr>
              <a:t>Tautu forums Rēzeknē un Daugavpilī </a:t>
            </a:r>
            <a:r>
              <a:rPr lang="lv-LV" sz="2000" b="1" i="1" dirty="0">
                <a:solidFill>
                  <a:schemeClr val="tx2"/>
                </a:solidFill>
              </a:rPr>
              <a:t>(05.- 06.05.2017.)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33" y="1196752"/>
            <a:ext cx="3699229" cy="2400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196752"/>
            <a:ext cx="3595654" cy="2415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18788"/>
            <a:ext cx="2823007" cy="1587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6" y="3419129"/>
            <a:ext cx="2988332" cy="199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817" y="3626536"/>
            <a:ext cx="4723357" cy="31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afi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4032448" cy="57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096344" cy="3860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64" y="116630"/>
            <a:ext cx="3836131" cy="57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0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210784" cy="1144800"/>
          </a:xfrm>
        </p:spPr>
        <p:txBody>
          <a:bodyPr/>
          <a:lstStyle/>
          <a:p>
            <a:pPr algn="ctr"/>
            <a:r>
              <a:rPr lang="lv-LV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O N T A K T I N F O R M Ā C I J 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909378" y="3861048"/>
            <a:ext cx="4248472" cy="2184520"/>
          </a:xfrm>
        </p:spPr>
        <p:txBody>
          <a:bodyPr/>
          <a:lstStyle/>
          <a:p>
            <a:r>
              <a:rPr lang="lv-LV" sz="3200" b="1" dirty="0">
                <a:solidFill>
                  <a:schemeClr val="accent3">
                    <a:lumMod val="50000"/>
                  </a:schemeClr>
                </a:solidFill>
              </a:rPr>
              <a:t>Oskars Zuģickis</a:t>
            </a:r>
          </a:p>
          <a:p>
            <a:r>
              <a:rPr lang="lv-LV" sz="3200" dirty="0" err="1">
                <a:solidFill>
                  <a:schemeClr val="accent3">
                    <a:lumMod val="50000"/>
                  </a:schemeClr>
                </a:solidFill>
              </a:rPr>
              <a:t>m.t</a:t>
            </a:r>
            <a:r>
              <a:rPr lang="lv-LV" sz="3200" dirty="0">
                <a:solidFill>
                  <a:schemeClr val="accent3">
                    <a:lumMod val="50000"/>
                  </a:schemeClr>
                </a:solidFill>
              </a:rPr>
              <a:t>.: 2 65 65 858</a:t>
            </a:r>
          </a:p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e-pasts: </a:t>
            </a:r>
            <a:r>
              <a:rPr lang="lv-LV" sz="2800" dirty="0">
                <a:hlinkClick r:id="rId2"/>
              </a:rPr>
              <a:t>oskars@nvoc.lv</a:t>
            </a:r>
            <a:r>
              <a:rPr lang="lv-LV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96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A441-B7D8-46EF-BE33-250746F0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DIENAS KĀRTĪBA</a:t>
            </a:r>
            <a:r>
              <a:rPr lang="lv-LV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4ADA5-2DF1-4905-96E5-1CF3812ADAD0}"/>
              </a:ext>
            </a:extLst>
          </p:cNvPr>
          <p:cNvSpPr/>
          <p:nvPr/>
        </p:nvSpPr>
        <p:spPr>
          <a:xfrm>
            <a:off x="539552" y="1187923"/>
            <a:ext cx="8352928" cy="5746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LPR un reģiona NVO sadarbība izstrādājot plānošanas dokumentus;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EEZ/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Norvēģijas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finanšu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Aktīvo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fonds -   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Pilsoniskās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sabiedrības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aktīvas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līdzdalības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stiprināšana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mazaizsargātāko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grupu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iespējošana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Eiropa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tuvāk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cilvēkiem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reģioni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būs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tuvāk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Rīgai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Kopējā lauksaimniecības politika nākamajā plānošanas periodā;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Lauku attīstība nākamajā plānošanas periodā;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Jaunas atbalsta iespējas uzņēmējiem reģionos;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Sadarbība un kooperācija mērķtiecīgai attīstībai nākamajā plānošanas periodā;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Stagnējoša reģionālā politika un brīnumzālītes NAP2027;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Jaunās iniciatīvas un iespējas - </a:t>
            </a:r>
            <a:r>
              <a:rPr lang="lv-LV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bioekonomika</a:t>
            </a:r>
            <a:r>
              <a:rPr lang="lv-LV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viedums, dalīšanās ekonomika kopienās, līdzdalības budžets u.c.;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2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6A18-26C0-459A-BEEE-3A8CABDB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darbs ar jauniešiem... </a:t>
            </a:r>
            <a:endParaRPr lang="en-GB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B5BF2-05F3-4D94-B42C-B83D71A03907}"/>
              </a:ext>
            </a:extLst>
          </p:cNvPr>
          <p:cNvSpPr/>
          <p:nvPr/>
        </p:nvSpPr>
        <p:spPr>
          <a:xfrm>
            <a:off x="1035156" y="1340768"/>
            <a:ext cx="7642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Latgales plānošanas reģiona administrācija saņēmusi 68 Latgales reģiona jauniešu izstrādātas rekomendācijas darbam ar jaunatni Latgalē, kas apkopotas 6 jomās:</a:t>
            </a:r>
          </a:p>
          <a:p>
            <a:pPr algn="ctr"/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Komunikācija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informācija</a:t>
            </a:r>
            <a:endParaRPr lang="lv-LV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Izglītība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izaugsme</a:t>
            </a:r>
            <a:endParaRPr lang="lv-LV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Kultūra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sports</a:t>
            </a:r>
          </a:p>
          <a:p>
            <a:pPr algn="ctr"/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Nodarbinātība un uzņēmējdarbība</a:t>
            </a:r>
          </a:p>
          <a:p>
            <a:pPr algn="ctr"/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Jauniešu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līdzdalība</a:t>
            </a:r>
            <a:endParaRPr lang="lv-LV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Rekomendācijas tapušas septiņās lokālās un reģionālās diskusijās Līvānos, Daugavpils novadā, Dagdā, Balvos, Krāslavā, Ludzā un Daugavpilī, pulcējot 416 dalībniekus, tai skaitā pašvaldību un Saeimas deputātus.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9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B653-2C3A-4644-8562-B38A05B3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36422"/>
            <a:ext cx="4190212" cy="1585156"/>
          </a:xfrm>
        </p:spPr>
        <p:txBody>
          <a:bodyPr/>
          <a:lstStyle/>
          <a:p>
            <a:pPr algn="r"/>
            <a:r>
              <a:rPr lang="lv-LV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Finansējums Latgales NVO caur kultūras programmām </a:t>
            </a:r>
            <a:br>
              <a:rPr lang="lv-LV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8CDF0-F296-4924-8893-8733F8BA6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5" y="831193"/>
            <a:ext cx="3950178" cy="519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BE42-808C-4132-8751-7610593F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Latgales kultūras programmai pieteikto un atbalstīto projektu skaits </a:t>
            </a:r>
            <a:br>
              <a:rPr lang="lv-LV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2005. - 2018. gadam</a:t>
            </a: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81C35C-829D-4113-B13B-126BACCA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9" y="1772816"/>
            <a:ext cx="8993158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32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06AC-5433-4F59-8578-2AB3ADFD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548680"/>
            <a:ext cx="8229240" cy="1144800"/>
          </a:xfrm>
        </p:spPr>
        <p:txBody>
          <a:bodyPr/>
          <a:lstStyle/>
          <a:p>
            <a:pPr algn="ctr"/>
            <a:r>
              <a:rPr lang="lv-LV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Latgales kultūras programmas ietvaros piešķirtais finansējums un projektu pieteicēju pieprasītais finansējums </a:t>
            </a:r>
            <a:br>
              <a:rPr lang="lv-LV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2005.-2018.gadam, EUR                      </a:t>
            </a:r>
            <a:br>
              <a:rPr lang="lv-LV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(no 2005.g. – 2013.g., lati)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D44CC6-8D4B-4F9D-A17A-D4B3734B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36" y="1809339"/>
            <a:ext cx="8525064" cy="503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4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175F-4E5E-4CB0-AD69-A429D184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0" y="815576"/>
            <a:ext cx="8229240" cy="1144800"/>
          </a:xfrm>
        </p:spPr>
        <p:txBody>
          <a:bodyPr/>
          <a:lstStyle/>
          <a:p>
            <a:pPr algn="r"/>
            <a:r>
              <a:rPr lang="lv-LV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LATGALES KULTŪRAS PROGRAMMAS ATBALSTĪTO PROJEKTU SKAITS SADALĪJUMĀ PA NOVADIEM 2005.-2018. GADĀ</a:t>
            </a:r>
            <a:endParaRPr lang="en-GB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76F0F-68F6-453B-9B34-D90B82A78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21140"/>
              </p:ext>
            </p:extLst>
          </p:nvPr>
        </p:nvGraphicFramePr>
        <p:xfrm>
          <a:off x="395536" y="2217865"/>
          <a:ext cx="8495434" cy="1211135"/>
        </p:xfrm>
        <a:graphic>
          <a:graphicData uri="http://schemas.openxmlformats.org/drawingml/2006/table">
            <a:tbl>
              <a:tblPr/>
              <a:tblGrid>
                <a:gridCol w="52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5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64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9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8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1044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Aglonas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Baltinavas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Balvu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Ciblas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Dagdas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Daugavpils 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Daugavpils 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pilsēta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Ilūkstes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Kārsavas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Krāslavas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Līvānu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Ludzas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4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4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Kopā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FD8FFA-7FE9-45C3-A9F4-F03EDA3AA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88994"/>
              </p:ext>
            </p:extLst>
          </p:nvPr>
        </p:nvGraphicFramePr>
        <p:xfrm>
          <a:off x="395536" y="3717032"/>
          <a:ext cx="8424936" cy="958300"/>
        </p:xfrm>
        <a:graphic>
          <a:graphicData uri="http://schemas.openxmlformats.org/drawingml/2006/table">
            <a:tbl>
              <a:tblPr/>
              <a:tblGrid>
                <a:gridCol w="5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22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04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9145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Preiļu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Rēzeknes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Rēzeknes 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pilsēta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Riebiņu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Vārkavas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Viļakas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Viļānu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Zilupes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Rīga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Jēkabpils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Kuldīga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Liepāja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Lubānas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lv-LV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lv-LV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Kopā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95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EA02-5F15-4F8E-9963-24F0075A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54" y="908720"/>
            <a:ext cx="8229240" cy="1144800"/>
          </a:xfrm>
        </p:spPr>
        <p:txBody>
          <a:bodyPr/>
          <a:lstStyle/>
          <a:p>
            <a:pPr algn="r"/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LATGALES KULTŪRAS PROGRAMMAS ATBALSTĪTO PROJEKTU FINANSĒJUMA APJOMS SADALĪJUMĀ PA NOVADIEM  2005.-2018. GADĀ, EUR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769998-4255-4FD8-8674-F142B53EF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93214"/>
              </p:ext>
            </p:extLst>
          </p:nvPr>
        </p:nvGraphicFramePr>
        <p:xfrm>
          <a:off x="365460" y="2492896"/>
          <a:ext cx="8495434" cy="1152129"/>
        </p:xfrm>
        <a:graphic>
          <a:graphicData uri="http://schemas.openxmlformats.org/drawingml/2006/table">
            <a:tbl>
              <a:tblPr/>
              <a:tblGrid>
                <a:gridCol w="52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5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64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9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8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1044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Aglonas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Baltinavas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Balvu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Ciblas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Dagdas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Daugavpils 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Daugavpils 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pilsēta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Ilūkstes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Kārsavas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Krāslavas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Līvānu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Ludzas novads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4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38496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4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Kopā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8557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8082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50348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6334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94148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180357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16678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19631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47549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23961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B507C4-CC5F-48CB-BE08-865CAEC86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35440"/>
              </p:ext>
            </p:extLst>
          </p:nvPr>
        </p:nvGraphicFramePr>
        <p:xfrm>
          <a:off x="395536" y="3945557"/>
          <a:ext cx="8435283" cy="881088"/>
        </p:xfrm>
        <a:graphic>
          <a:graphicData uri="http://schemas.openxmlformats.org/drawingml/2006/table">
            <a:tbl>
              <a:tblPr/>
              <a:tblGrid>
                <a:gridCol w="5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6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5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7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9145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Preiļu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Rēzeknes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Rēzeknes 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pilsēta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Riebiņu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Vārkavas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Viļakas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Viļānu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Zilupes 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Rīga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Jēkabpils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Kuldīga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Liepāja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Lubānas 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lv-LV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novads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10703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14375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15800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1960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11000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8300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2200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9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Kopā</a:t>
                      </a:r>
                    </a:p>
                  </a:txBody>
                  <a:tcPr marL="9104" marR="9104" marT="9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35808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85201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184873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11006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2911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41139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21527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3200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34785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1708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2200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lv-LV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9104" marR="9104" marT="9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9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D15C-273B-45B9-8E82-0E9455B7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50" y="1563773"/>
            <a:ext cx="4015848" cy="194421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767F3-CABC-4182-8B79-F1F1BA8C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56582"/>
            <a:ext cx="3552751" cy="6744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9FF12-B9F0-4456-9765-F400973B5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5" y="450737"/>
            <a:ext cx="4600736" cy="122331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3A39CA-B016-45E0-A65E-51F2A57DC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0275"/>
              </p:ext>
            </p:extLst>
          </p:nvPr>
        </p:nvGraphicFramePr>
        <p:xfrm>
          <a:off x="313184" y="1988840"/>
          <a:ext cx="4906887" cy="2632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757">
                  <a:extLst>
                    <a:ext uri="{9D8B030D-6E8A-4147-A177-3AD203B41FA5}">
                      <a16:colId xmlns:a16="http://schemas.microsoft.com/office/drawing/2014/main" val="2673668663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463058366"/>
                    </a:ext>
                  </a:extLst>
                </a:gridCol>
                <a:gridCol w="171884">
                  <a:extLst>
                    <a:ext uri="{9D8B030D-6E8A-4147-A177-3AD203B41FA5}">
                      <a16:colId xmlns:a16="http://schemas.microsoft.com/office/drawing/2014/main" val="3064585500"/>
                    </a:ext>
                  </a:extLst>
                </a:gridCol>
                <a:gridCol w="527930">
                  <a:extLst>
                    <a:ext uri="{9D8B030D-6E8A-4147-A177-3AD203B41FA5}">
                      <a16:colId xmlns:a16="http://schemas.microsoft.com/office/drawing/2014/main" val="173965216"/>
                    </a:ext>
                  </a:extLst>
                </a:gridCol>
                <a:gridCol w="527930">
                  <a:extLst>
                    <a:ext uri="{9D8B030D-6E8A-4147-A177-3AD203B41FA5}">
                      <a16:colId xmlns:a16="http://schemas.microsoft.com/office/drawing/2014/main" val="4179849277"/>
                    </a:ext>
                  </a:extLst>
                </a:gridCol>
                <a:gridCol w="527930">
                  <a:extLst>
                    <a:ext uri="{9D8B030D-6E8A-4147-A177-3AD203B41FA5}">
                      <a16:colId xmlns:a16="http://schemas.microsoft.com/office/drawing/2014/main" val="1140504303"/>
                    </a:ext>
                  </a:extLst>
                </a:gridCol>
                <a:gridCol w="527930">
                  <a:extLst>
                    <a:ext uri="{9D8B030D-6E8A-4147-A177-3AD203B41FA5}">
                      <a16:colId xmlns:a16="http://schemas.microsoft.com/office/drawing/2014/main" val="2940311426"/>
                    </a:ext>
                  </a:extLst>
                </a:gridCol>
                <a:gridCol w="478821">
                  <a:extLst>
                    <a:ext uri="{9D8B030D-6E8A-4147-A177-3AD203B41FA5}">
                      <a16:colId xmlns:a16="http://schemas.microsoft.com/office/drawing/2014/main" val="3633405981"/>
                    </a:ext>
                  </a:extLst>
                </a:gridCol>
                <a:gridCol w="572948">
                  <a:extLst>
                    <a:ext uri="{9D8B030D-6E8A-4147-A177-3AD203B41FA5}">
                      <a16:colId xmlns:a16="http://schemas.microsoft.com/office/drawing/2014/main" val="1663373337"/>
                    </a:ext>
                  </a:extLst>
                </a:gridCol>
              </a:tblGrid>
              <a:tr h="61452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effectLst/>
                        </a:rPr>
                        <a:t>Latgales</a:t>
                      </a:r>
                      <a:r>
                        <a:rPr lang="en-GB" sz="1200" u="none" strike="noStrike" dirty="0">
                          <a:effectLst/>
                        </a:rPr>
                        <a:t> NVO </a:t>
                      </a:r>
                      <a:r>
                        <a:rPr lang="en-GB" sz="1200" u="none" strike="noStrike" dirty="0" err="1">
                          <a:effectLst/>
                        </a:rPr>
                        <a:t>programmas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atbalsts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mazākumtautību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biedrību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aktivitātēm</a:t>
                      </a:r>
                      <a:r>
                        <a:rPr lang="en-GB" sz="1200" u="none" strike="noStrike" dirty="0">
                          <a:effectLst/>
                        </a:rPr>
                        <a:t> no 2014. </a:t>
                      </a:r>
                      <a:r>
                        <a:rPr lang="en-GB" sz="1200" u="none" strike="noStrike" dirty="0" err="1">
                          <a:effectLst/>
                        </a:rPr>
                        <a:t>līdz</a:t>
                      </a:r>
                      <a:r>
                        <a:rPr lang="en-GB" sz="1200" u="none" strike="noStrike" dirty="0">
                          <a:effectLst/>
                        </a:rPr>
                        <a:t> 2018.gadam</a:t>
                      </a:r>
                      <a:endParaRPr lang="en-GB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88212"/>
                  </a:ext>
                </a:extLst>
              </a:tr>
              <a:tr h="22022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2014.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2015.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2016.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2017.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2018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KOPĀ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184097"/>
                  </a:ext>
                </a:extLst>
              </a:tr>
              <a:tr h="2202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lv-LV" sz="1200" u="none" strike="noStrike">
                          <a:effectLst/>
                        </a:rPr>
                        <a:t>Poļu biedrības</a:t>
                      </a:r>
                      <a:endParaRPr lang="lv-LV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5524755"/>
                  </a:ext>
                </a:extLst>
              </a:tr>
              <a:tr h="413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Baltkriebu biedrības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9294419"/>
                  </a:ext>
                </a:extLst>
              </a:tr>
              <a:tr h="2307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Ebreju biedrības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</a:t>
                      </a:r>
                      <a:endParaRPr lang="en-GB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027018"/>
                  </a:ext>
                </a:extLst>
              </a:tr>
              <a:tr h="262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lv-LV" sz="1200" u="none" strike="noStrike">
                          <a:effectLst/>
                        </a:rPr>
                        <a:t>Ukraiņu biedrība</a:t>
                      </a:r>
                      <a:endParaRPr lang="lv-LV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717"/>
                  </a:ext>
                </a:extLst>
              </a:tr>
              <a:tr h="2202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Romu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biedrības</a:t>
                      </a:r>
                      <a:endParaRPr lang="en-GB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248518"/>
                  </a:ext>
                </a:extLst>
              </a:tr>
              <a:tr h="2307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Slāvu biedrības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303630"/>
                  </a:ext>
                </a:extLst>
              </a:tr>
              <a:tr h="22022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50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2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18444</TotalTime>
  <Words>589</Words>
  <Application>Microsoft Office PowerPoint</Application>
  <PresentationFormat>On-screen Show (4:3)</PresentationFormat>
  <Paragraphs>265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StarSymbol</vt:lpstr>
      <vt:lpstr>Tahoma</vt:lpstr>
      <vt:lpstr>Times New Roman</vt:lpstr>
      <vt:lpstr>Office Theme</vt:lpstr>
      <vt:lpstr>Office Theme</vt:lpstr>
      <vt:lpstr>PowerPoint Presentation</vt:lpstr>
      <vt:lpstr>DIENAS KĀRTĪBA: </vt:lpstr>
      <vt:lpstr>darbs ar jauniešiem... </vt:lpstr>
      <vt:lpstr>Finansējums Latgales NVO caur kultūras programmām  </vt:lpstr>
      <vt:lpstr>Latgales kultūras programmai pieteikto un atbalstīto projektu skaits  no 2005. - 2018. gadam</vt:lpstr>
      <vt:lpstr>Latgales kultūras programmas ietvaros piešķirtais finansējums un projektu pieteicēju pieprasītais finansējums  no 2005.-2018.gadam, EUR                         (no 2005.g. – 2013.g., lati)</vt:lpstr>
      <vt:lpstr>LATGALES KULTŪRAS PROGRAMMAS ATBALSTĪTO PROJEKTU SKAITS SADALĪJUMĀ PA NOVADIEM 2005.-2018. GADĀ</vt:lpstr>
      <vt:lpstr>LATGALES KULTŪRAS PROGRAMMAS ATBALSTĪTO PROJEKTU FINANSĒJUMA APJOMS SADALĪJUMĀ PA NOVADIEM  2005.-2018. GADĀ, EUR</vt:lpstr>
      <vt:lpstr>PowerPoint Presentation</vt:lpstr>
      <vt:lpstr>Darbs ar mazākumtautību NVO</vt:lpstr>
      <vt:lpstr>Tautu forums Rēzeknē un Daugavpilī (05.- 06.05.2017.)</vt:lpstr>
      <vt:lpstr>PowerPoint Presentation</vt:lpstr>
      <vt:lpstr>K O N T A K T I N F O R M Ā C I J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Oskars</cp:lastModifiedBy>
  <cp:revision>272</cp:revision>
  <dcterms:created xsi:type="dcterms:W3CDTF">2013-08-06T08:40:55Z</dcterms:created>
  <dcterms:modified xsi:type="dcterms:W3CDTF">2019-05-07T07:01:28Z</dcterms:modified>
  <dc:language>lv-LV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