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54" r:id="rId2"/>
    <p:sldId id="477" r:id="rId3"/>
    <p:sldId id="539" r:id="rId4"/>
    <p:sldId id="556" r:id="rId5"/>
    <p:sldId id="576" r:id="rId6"/>
    <p:sldId id="578" r:id="rId7"/>
    <p:sldId id="579" r:id="rId8"/>
    <p:sldId id="562" r:id="rId9"/>
  </p:sldIdLst>
  <p:sldSz cx="12192000" cy="6858000"/>
  <p:notesSz cx="6858000" cy="9144000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8D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4465" autoAdjust="0"/>
  </p:normalViewPr>
  <p:slideViewPr>
    <p:cSldViewPr>
      <p:cViewPr varScale="1">
        <p:scale>
          <a:sx n="59" d="100"/>
          <a:sy n="59" d="100"/>
        </p:scale>
        <p:origin x="105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8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69DD7A-725B-44C5-873D-94634B96295C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641396-D729-43A4-A38C-9CBB2FD338AD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59528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666C3F-76D4-4366-8847-DEAC188B962B}" type="slidenum">
              <a:rPr lang="lv-LV" altLang="lv-LV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94886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51493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658466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64596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836596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311825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254320-02BB-4735-BDDD-942012ED64AB}" type="slidenum">
              <a:rPr lang="lv-LV" altLang="lv-LV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80335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B2B1C-F7EC-4F48-A28E-8A760DB5B065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11038-2CE5-498A-A763-747C57D22AB6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FD264-5D98-41B4-9C6A-29B18BD9A6DC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D0EAE-E2BC-4CF8-81B7-BB96840C01AC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C8AB3-8693-4B8A-9D72-691E41F5BE3A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C67AA-D5A8-4B46-9835-6D9687DF8706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141D5-7052-4029-8046-7E891F8F01F8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1DD73-9626-4264-A4EC-208BA0BE9BA2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F68B8-F156-4620-B6E5-EA4D318D04E3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53277-AE34-4E47-AAD7-3327DE557B7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64D8D-1F8D-438D-8217-03E731EE31C5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976B5-E44C-4883-B0FF-4200CA636D58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2860C-9C5F-4296-8F25-35530D1CE106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5CA5F-E588-4607-960A-41AD69CE1B99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909E4-3F0A-4F1E-B920-BB044936A89D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34A74-AEAD-4BE3-85A5-520B44A24B70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5C455-76C6-4439-B61C-554AB539B25D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B26A8-EE7F-4853-9072-E872ECF3D24F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62F2F-9DAB-46C9-BAE8-170A31258343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42387-E602-4A6B-94A5-FE883302CE4B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586BE-8011-43AC-AE87-D413C68DC2C1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294DD-C77E-4E61-ABD7-D8555B5FF4EF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  <a:endParaRPr lang="lv-LV" alt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  <a:endParaRPr lang="lv-LV" alt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3F144D-CEEA-44D4-8740-A56085E948ED}" type="datetimeFigureOut">
              <a:rPr lang="lv-LV"/>
              <a:pPr>
                <a:defRPr/>
              </a:pPr>
              <a:t>27.02.2019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333AEEAE-562B-4466-B5B4-26C0C64B6D99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3672" y="1700808"/>
            <a:ext cx="8712968" cy="2520280"/>
          </a:xfrm>
        </p:spPr>
        <p:txBody>
          <a:bodyPr>
            <a:normAutofit fontScale="90000"/>
          </a:bodyPr>
          <a:lstStyle/>
          <a:p>
            <a:pPr algn="l"/>
            <a:r>
              <a:rPr lang="lv-LV" b="1" dirty="0" smtClean="0">
                <a:solidFill>
                  <a:schemeClr val="bg1"/>
                </a:solidFill>
                <a:latin typeface="+mn-lt"/>
              </a:rPr>
              <a:t>LIAA Daugavpils biznesa inkubatora</a:t>
            </a:r>
            <a:r>
              <a:rPr lang="lv-LV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lv-LV" b="1" dirty="0" smtClean="0">
                <a:solidFill>
                  <a:schemeClr val="bg1"/>
                </a:solidFill>
                <a:latin typeface="+mn-lt"/>
              </a:rPr>
            </a:br>
            <a:r>
              <a:rPr lang="lv-LV" b="1" dirty="0" err="1" smtClean="0">
                <a:solidFill>
                  <a:schemeClr val="bg1"/>
                </a:solidFill>
                <a:latin typeface="+mn-lt"/>
              </a:rPr>
              <a:t>p</a:t>
            </a:r>
            <a:r>
              <a:rPr lang="lv-LV" b="1" dirty="0" err="1" smtClean="0">
                <a:solidFill>
                  <a:schemeClr val="bg1"/>
                </a:solidFill>
                <a:latin typeface="+mn-lt"/>
              </a:rPr>
              <a:t>irmsinkubācijas</a:t>
            </a:r>
            <a:r>
              <a:rPr lang="lv-LV" b="1" dirty="0" smtClean="0">
                <a:solidFill>
                  <a:schemeClr val="bg1"/>
                </a:solidFill>
                <a:latin typeface="+mn-lt"/>
              </a:rPr>
              <a:t> un inkubācijas atbalsts</a:t>
            </a:r>
            <a:br>
              <a:rPr lang="lv-LV" b="1" dirty="0" smtClean="0">
                <a:solidFill>
                  <a:schemeClr val="bg1"/>
                </a:solidFill>
                <a:latin typeface="+mn-lt"/>
              </a:rPr>
            </a:br>
            <a:r>
              <a:rPr lang="lv-LV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lv-LV" b="1" dirty="0" smtClean="0">
                <a:solidFill>
                  <a:schemeClr val="bg1"/>
                </a:solidFill>
                <a:latin typeface="+mn-lt"/>
              </a:rPr>
            </a:br>
            <a:r>
              <a:rPr lang="lv-LV" b="1" dirty="0" smtClean="0">
                <a:solidFill>
                  <a:schemeClr val="bg1"/>
                </a:solidFill>
                <a:latin typeface="+mn-lt"/>
              </a:rPr>
              <a:t>LIAA atbalsts uzņēmējiem</a:t>
            </a:r>
            <a:endParaRPr lang="lv-LV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2180" y="5661248"/>
            <a:ext cx="8354420" cy="504056"/>
          </a:xfrm>
        </p:spPr>
        <p:txBody>
          <a:bodyPr>
            <a:noAutofit/>
          </a:bodyPr>
          <a:lstStyle/>
          <a:p>
            <a:pPr algn="l"/>
            <a:r>
              <a:rPr lang="lv-LV" sz="2800" b="1" dirty="0" smtClean="0">
                <a:solidFill>
                  <a:schemeClr val="bg1"/>
                </a:solidFill>
              </a:rPr>
              <a:t>Andrejs Zelčs | </a:t>
            </a:r>
            <a:r>
              <a:rPr lang="lv-LV" sz="2800" b="1" dirty="0" smtClean="0">
                <a:solidFill>
                  <a:schemeClr val="bg1"/>
                </a:solidFill>
              </a:rPr>
              <a:t>06.03.2019</a:t>
            </a:r>
            <a:r>
              <a:rPr lang="lv-LV" sz="2800" b="1" dirty="0" smtClean="0">
                <a:solidFill>
                  <a:schemeClr val="bg1"/>
                </a:solidFill>
              </a:rPr>
              <a:t>. </a:t>
            </a:r>
            <a:r>
              <a:rPr lang="lv-LV" sz="2800" b="1" dirty="0">
                <a:solidFill>
                  <a:schemeClr val="bg1"/>
                </a:solidFill>
              </a:rPr>
              <a:t>| </a:t>
            </a:r>
            <a:r>
              <a:rPr lang="lv-LV" sz="2800" b="1" dirty="0" smtClean="0">
                <a:solidFill>
                  <a:schemeClr val="bg1"/>
                </a:solidFill>
              </a:rPr>
              <a:t>Projektu Gadatirgus 2019</a:t>
            </a:r>
            <a:endParaRPr lang="lv-LV" sz="2800" b="1" dirty="0">
              <a:solidFill>
                <a:schemeClr val="bg1"/>
              </a:solidFill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7408" y="2123222"/>
            <a:ext cx="2158748" cy="231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99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Biznesa inkubatori</a:t>
            </a:r>
          </a:p>
        </p:txBody>
      </p:sp>
      <p:grpSp>
        <p:nvGrpSpPr>
          <p:cNvPr id="27651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652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7077" y="2303298"/>
            <a:ext cx="3155506" cy="220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3"/>
          <p:cNvSpPr>
            <a:spLocks noChangeArrowheads="1"/>
          </p:cNvSpPr>
          <p:nvPr/>
        </p:nvSpPr>
        <p:spPr bwMode="auto">
          <a:xfrm>
            <a:off x="6458482" y="4509120"/>
            <a:ext cx="5327118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dirty="0">
                <a:solidFill>
                  <a:schemeClr val="bg1"/>
                </a:solidFill>
                <a:latin typeface="+mj-lt"/>
              </a:rPr>
              <a:t>MVK, kas nav reģistrēti </a:t>
            </a:r>
            <a:endParaRPr lang="lv-LV" altLang="lv-LV" sz="2400" dirty="0" smtClean="0">
              <a:solidFill>
                <a:schemeClr val="bg1"/>
              </a:solidFill>
              <a:latin typeface="+mj-lt"/>
            </a:endParaRPr>
          </a:p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dirty="0" smtClean="0">
                <a:solidFill>
                  <a:schemeClr val="bg1"/>
                </a:solidFill>
                <a:latin typeface="+mj-lt"/>
              </a:rPr>
              <a:t>ilgāk </a:t>
            </a:r>
            <a:r>
              <a:rPr lang="lv-LV" altLang="lv-LV" sz="2400" dirty="0">
                <a:solidFill>
                  <a:schemeClr val="bg1"/>
                </a:solidFill>
                <a:latin typeface="+mj-lt"/>
              </a:rPr>
              <a:t>par </a:t>
            </a:r>
            <a:r>
              <a:rPr lang="lv-LV" altLang="lv-LV" sz="2400" dirty="0">
                <a:solidFill>
                  <a:srgbClr val="00B0F0"/>
                </a:solidFill>
                <a:latin typeface="+mj-lt"/>
              </a:rPr>
              <a:t>3 gadiem</a:t>
            </a:r>
            <a:endParaRPr lang="lv-LV" altLang="lv-LV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7654" name="Rectangle 3"/>
          <p:cNvSpPr>
            <a:spLocks noChangeArrowheads="1"/>
          </p:cNvSpPr>
          <p:nvPr/>
        </p:nvSpPr>
        <p:spPr bwMode="auto">
          <a:xfrm>
            <a:off x="335360" y="4509120"/>
            <a:ext cx="5544616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dirty="0">
                <a:solidFill>
                  <a:srgbClr val="00B0F0"/>
                </a:solidFill>
                <a:latin typeface="+mn-lt"/>
              </a:rPr>
              <a:t>Biznesa</a:t>
            </a:r>
            <a:r>
              <a:rPr lang="lv-LV" altLang="lv-LV" sz="2400" dirty="0">
                <a:solidFill>
                  <a:schemeClr val="bg1"/>
                </a:solidFill>
                <a:latin typeface="+mn-lt"/>
              </a:rPr>
              <a:t> ideju autoriem </a:t>
            </a:r>
            <a:endParaRPr lang="lv-LV" altLang="lv-LV" sz="2400" dirty="0" smtClean="0">
              <a:solidFill>
                <a:schemeClr val="bg1"/>
              </a:solidFill>
              <a:latin typeface="+mn-lt"/>
            </a:endParaRPr>
          </a:p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dirty="0" smtClean="0">
                <a:solidFill>
                  <a:schemeClr val="bg1"/>
                </a:solidFill>
                <a:latin typeface="+mn-lt"/>
              </a:rPr>
              <a:t>(</a:t>
            </a:r>
            <a:r>
              <a:rPr lang="lv-LV" altLang="lv-LV" sz="2400" dirty="0" err="1" smtClean="0">
                <a:solidFill>
                  <a:schemeClr val="bg1"/>
                </a:solidFill>
                <a:latin typeface="+mn-lt"/>
              </a:rPr>
              <a:t>fiz</a:t>
            </a:r>
            <a:r>
              <a:rPr lang="lv-LV" altLang="lv-LV" sz="2400" dirty="0" smtClean="0">
                <a:solidFill>
                  <a:schemeClr val="bg1"/>
                </a:solidFill>
                <a:latin typeface="+mn-lt"/>
              </a:rPr>
              <a:t>./</a:t>
            </a:r>
            <a:r>
              <a:rPr lang="lv-LV" altLang="lv-LV" sz="2400" dirty="0" err="1" smtClean="0">
                <a:solidFill>
                  <a:schemeClr val="bg1"/>
                </a:solidFill>
                <a:latin typeface="+mn-lt"/>
              </a:rPr>
              <a:t>jurid</a:t>
            </a:r>
            <a:r>
              <a:rPr lang="lv-LV" altLang="lv-LV" sz="2400" dirty="0" smtClean="0">
                <a:solidFill>
                  <a:schemeClr val="bg1"/>
                </a:solidFill>
                <a:latin typeface="+mn-lt"/>
              </a:rPr>
              <a:t>. </a:t>
            </a:r>
            <a:r>
              <a:rPr lang="lv-LV" altLang="lv-LV" sz="2400" dirty="0">
                <a:solidFill>
                  <a:schemeClr val="bg1"/>
                </a:solidFill>
                <a:latin typeface="+mn-lt"/>
              </a:rPr>
              <a:t>personām)</a:t>
            </a:r>
            <a:endParaRPr lang="lv-LV" altLang="lv-LV" sz="2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765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8069" y="2276508"/>
            <a:ext cx="3351856" cy="223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777961" y="1797369"/>
            <a:ext cx="267373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b="1" dirty="0" smtClean="0">
                <a:solidFill>
                  <a:schemeClr val="bg1"/>
                </a:solidFill>
                <a:latin typeface="+mj-lt"/>
              </a:rPr>
              <a:t>PIRMSINKUBĀCIJA</a:t>
            </a:r>
            <a:endParaRPr lang="lv-LV" altLang="lv-LV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7817128" y="1829258"/>
            <a:ext cx="267373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Clr>
                <a:srgbClr val="548235"/>
              </a:buClr>
            </a:pPr>
            <a:r>
              <a:rPr lang="lv-LV" altLang="lv-LV" sz="2400" b="1" dirty="0" smtClean="0">
                <a:solidFill>
                  <a:schemeClr val="bg1"/>
                </a:solidFill>
                <a:latin typeface="+mj-lt"/>
              </a:rPr>
              <a:t>INKUBĀCIJA</a:t>
            </a:r>
            <a:endParaRPr lang="lv-LV" altLang="lv-LV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2759" y="404664"/>
            <a:ext cx="108391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200" b="1" dirty="0" smtClean="0">
                <a:solidFill>
                  <a:schemeClr val="bg1"/>
                </a:solidFill>
              </a:rPr>
              <a:t>Mērķis: atbalstīt </a:t>
            </a:r>
            <a:r>
              <a:rPr lang="lv-LV" sz="3200" b="1" dirty="0">
                <a:solidFill>
                  <a:schemeClr val="bg1"/>
                </a:solidFill>
              </a:rPr>
              <a:t>jaunu, dzīvotspējīgu un konkurētspējīgu komersantu izveidi un attīstību Latvijas </a:t>
            </a:r>
            <a:r>
              <a:rPr lang="lv-LV" sz="3200" b="1" dirty="0" smtClean="0">
                <a:solidFill>
                  <a:schemeClr val="bg1"/>
                </a:solidFill>
              </a:rPr>
              <a:t>reģionos</a:t>
            </a:r>
            <a:endParaRPr lang="lv-LV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36513"/>
            <a:ext cx="1811337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839416" y="2228875"/>
            <a:ext cx="3487217" cy="3146673"/>
          </a:xfrm>
          <a:prstGeom prst="ellipse">
            <a:avLst/>
          </a:prstGeom>
          <a:solidFill>
            <a:schemeClr val="tx2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 err="1" smtClean="0">
                <a:latin typeface="Arial Narrow" panose="020B0606020202030204" pitchFamily="34" charset="0"/>
              </a:rPr>
              <a:t>Pirmsinkubācija</a:t>
            </a:r>
            <a:endParaRPr lang="en-US" sz="2800" b="1" dirty="0">
              <a:latin typeface="Arial Narrow" panose="020B0606020202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Biznesa inkubatori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617218" y="1759456"/>
            <a:ext cx="68965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6 </a:t>
            </a:r>
            <a:r>
              <a:rPr lang="lv-LV" altLang="lv-LV" sz="2800" dirty="0" smtClean="0">
                <a:solidFill>
                  <a:schemeClr val="bg1"/>
                </a:solidFill>
              </a:rPr>
              <a:t>mēneši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biznesa sākotnējais </a:t>
            </a:r>
            <a:r>
              <a:rPr lang="lv-LV" altLang="lv-LV" sz="2800" dirty="0" smtClean="0">
                <a:solidFill>
                  <a:schemeClr val="bg1"/>
                </a:solidFill>
              </a:rPr>
              <a:t>novērtējums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prasmju un iemaņu apguve </a:t>
            </a:r>
            <a:r>
              <a:rPr lang="lv-LV" altLang="lv-LV" sz="2800" dirty="0" smtClean="0">
                <a:solidFill>
                  <a:schemeClr val="bg1"/>
                </a:solidFill>
              </a:rPr>
              <a:t>uzņēmējdarbībā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atbalsts 100% [</a:t>
            </a:r>
            <a:r>
              <a:rPr lang="lv-LV" altLang="lv-LV" sz="2800" dirty="0" smtClean="0">
                <a:solidFill>
                  <a:schemeClr val="bg1"/>
                </a:solidFill>
              </a:rPr>
              <a:t>konsultācijas</a:t>
            </a:r>
            <a:r>
              <a:rPr lang="lv-LV" altLang="lv-LV" sz="2800" dirty="0">
                <a:solidFill>
                  <a:schemeClr val="bg1"/>
                </a:solidFill>
              </a:rPr>
              <a:t>, apmācības, </a:t>
            </a:r>
            <a:r>
              <a:rPr lang="lv-LV" altLang="lv-LV" sz="2800" dirty="0" smtClean="0">
                <a:solidFill>
                  <a:schemeClr val="bg1"/>
                </a:solidFill>
              </a:rPr>
              <a:t>semināri, Open-office]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uzņemšana notiek </a:t>
            </a:r>
            <a:r>
              <a:rPr lang="lv-LV" altLang="lv-LV" sz="2800" dirty="0" smtClean="0">
                <a:solidFill>
                  <a:schemeClr val="bg1"/>
                </a:solidFill>
              </a:rPr>
              <a:t>nepārtraukti</a:t>
            </a:r>
            <a:endParaRPr lang="lv-LV" altLang="lv-LV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36513"/>
            <a:ext cx="1811337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7536160" y="983545"/>
            <a:ext cx="3816424" cy="3506610"/>
          </a:xfrm>
          <a:prstGeom prst="ellipse">
            <a:avLst/>
          </a:prstGeom>
          <a:solidFill>
            <a:schemeClr val="tx2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000" b="1" dirty="0" smtClean="0">
                <a:latin typeface="Arial Narrow" panose="020B0606020202030204" pitchFamily="34" charset="0"/>
              </a:rPr>
              <a:t>Inkubācija</a:t>
            </a:r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Biznesa inkubatori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334963" y="1988840"/>
            <a:ext cx="68957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līdz 4 </a:t>
            </a:r>
            <a:r>
              <a:rPr lang="lv-LV" altLang="lv-LV" sz="2800" dirty="0" smtClean="0">
                <a:solidFill>
                  <a:schemeClr val="bg1"/>
                </a:solidFill>
              </a:rPr>
              <a:t>gadiem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prasmju </a:t>
            </a:r>
            <a:r>
              <a:rPr lang="lv-LV" altLang="lv-LV" sz="2800" dirty="0">
                <a:solidFill>
                  <a:schemeClr val="bg1"/>
                </a:solidFill>
              </a:rPr>
              <a:t>un iemaņu </a:t>
            </a:r>
            <a:r>
              <a:rPr lang="lv-LV" altLang="lv-LV" sz="2800" dirty="0" smtClean="0">
                <a:solidFill>
                  <a:schemeClr val="bg1"/>
                </a:solidFill>
              </a:rPr>
              <a:t>apguve uzņēmējdarbībā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atbalsts 100% [konsultācijas, apmācības, semināri, Open-office]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mentoru tīkls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50% līdzfinansējums </a:t>
            </a:r>
            <a:r>
              <a:rPr lang="lv-LV" altLang="lv-LV" sz="2800" dirty="0" smtClean="0">
                <a:solidFill>
                  <a:schemeClr val="bg1"/>
                </a:solidFill>
              </a:rPr>
              <a:t>pakalpojumiem [telpu noma, grāmatvedība, mārketings u.c.]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granti</a:t>
            </a:r>
            <a:endParaRPr lang="lv-LV" altLang="lv-LV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800" dirty="0">
                <a:solidFill>
                  <a:schemeClr val="bg1"/>
                </a:solidFill>
              </a:rPr>
              <a:t>uzņemšana </a:t>
            </a:r>
            <a:r>
              <a:rPr lang="lv-LV" altLang="lv-LV" sz="2800" dirty="0" smtClean="0">
                <a:solidFill>
                  <a:schemeClr val="bg1"/>
                </a:solidFill>
              </a:rPr>
              <a:t>2x gadā </a:t>
            </a:r>
            <a:r>
              <a:rPr lang="lv-LV" altLang="lv-LV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(01.-20.03.19.!)</a:t>
            </a:r>
            <a:endParaRPr lang="lv-LV" altLang="lv-LV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71464" y="6053226"/>
            <a:ext cx="4945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lv-LV" altLang="lv-LV" sz="2000" b="1" dirty="0">
                <a:solidFill>
                  <a:schemeClr val="bg1"/>
                </a:solidFill>
              </a:rPr>
              <a:t>Uzņēmumam jāsasniedz izvirzītie mērķi!</a:t>
            </a:r>
          </a:p>
        </p:txBody>
      </p:sp>
    </p:spTree>
    <p:extLst>
      <p:ext uri="{BB962C8B-B14F-4D97-AF65-F5344CB8AC3E}">
        <p14:creationId xmlns:p14="http://schemas.microsoft.com/office/powerpoint/2010/main" val="6737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Biznesa inkubatori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60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36513"/>
            <a:ext cx="1811337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09600" y="724124"/>
            <a:ext cx="10972800" cy="69351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lv-LV" b="1" dirty="0" smtClean="0">
                <a:solidFill>
                  <a:schemeClr val="bg1"/>
                </a:solidFill>
              </a:rPr>
              <a:t>GRANTI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1268760"/>
            <a:ext cx="10972800" cy="146650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sz="4000" dirty="0" smtClean="0">
                <a:solidFill>
                  <a:schemeClr val="bg1"/>
                </a:solidFill>
              </a:rPr>
              <a:t>50%</a:t>
            </a:r>
          </a:p>
          <a:p>
            <a:pPr marL="0" indent="0" algn="ctr">
              <a:buNone/>
            </a:pPr>
            <a:endParaRPr lang="lv-LV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lv-LV" sz="2800" dirty="0" smtClean="0">
                <a:solidFill>
                  <a:schemeClr val="bg1"/>
                </a:solidFill>
                <a:latin typeface="Proxima Nova Rg" panose="02000506030000020004"/>
              </a:rPr>
              <a:t>	</a:t>
            </a:r>
            <a:r>
              <a:rPr lang="lv-LV" sz="2800" dirty="0">
                <a:solidFill>
                  <a:schemeClr val="bg1"/>
                </a:solidFill>
                <a:latin typeface="Proxima Nova Rg" panose="02000506030000020004"/>
              </a:rPr>
              <a:t> 10000</a:t>
            </a:r>
            <a:r>
              <a:rPr lang="lv-LV" sz="2800" dirty="0" smtClean="0">
                <a:solidFill>
                  <a:schemeClr val="bg1"/>
                </a:solidFill>
                <a:latin typeface="Proxima Nova Rg" panose="02000506030000020004"/>
              </a:rPr>
              <a:t> EUR						5000 EUR</a:t>
            </a:r>
            <a:endParaRPr lang="en-US" sz="2800" dirty="0">
              <a:solidFill>
                <a:schemeClr val="bg1"/>
              </a:solidFill>
              <a:latin typeface="Proxima Nova Rg" panose="02000506030000020004"/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598199" y="2756123"/>
            <a:ext cx="6073865" cy="362520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Prototipa izstrādei 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Testēšanai, patentiem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Regulāriem pakalpojumiem [gadu priekšfinansējot]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Mārketinga pakalpojumiem [mājaslapu izstrāde</a:t>
            </a:r>
            <a:r>
              <a:rPr lang="lv-LV" sz="2400" dirty="0" smtClean="0">
                <a:solidFill>
                  <a:schemeClr val="bg1"/>
                </a:solidFill>
              </a:rPr>
              <a:t>, reklāma</a:t>
            </a:r>
            <a:r>
              <a:rPr lang="lv-LV" sz="2400" dirty="0" smtClean="0">
                <a:solidFill>
                  <a:schemeClr val="bg1"/>
                </a:solidFill>
              </a:rPr>
              <a:t>, katalogi</a:t>
            </a:r>
            <a:r>
              <a:rPr lang="lv-LV" sz="2400" dirty="0" smtClean="0">
                <a:solidFill>
                  <a:schemeClr val="bg1"/>
                </a:solidFill>
              </a:rPr>
              <a:t>, dizaina </a:t>
            </a:r>
            <a:r>
              <a:rPr lang="lv-LV" sz="2400" dirty="0" smtClean="0">
                <a:solidFill>
                  <a:schemeClr val="bg1"/>
                </a:solidFill>
              </a:rPr>
              <a:t>izstrāde]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Tirgus izpētei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Ekspertu konsultācijām u.c.</a:t>
            </a:r>
          </a:p>
        </p:txBody>
      </p:sp>
      <p:sp>
        <p:nvSpPr>
          <p:cNvPr id="41" name="Content Placeholder 5"/>
          <p:cNvSpPr txBox="1">
            <a:spLocks/>
          </p:cNvSpPr>
          <p:nvPr/>
        </p:nvSpPr>
        <p:spPr>
          <a:xfrm>
            <a:off x="6581775" y="2762159"/>
            <a:ext cx="5389033" cy="257025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Iekārtas, aprīkojums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Izejmateriāli [koks, sveķi, laka]</a:t>
            </a:r>
          </a:p>
          <a:p>
            <a:pPr>
              <a:spcBef>
                <a:spcPts val="0"/>
              </a:spcBef>
            </a:pPr>
            <a:r>
              <a:rPr lang="lv-LV" sz="2400" dirty="0" smtClean="0">
                <a:solidFill>
                  <a:schemeClr val="bg1"/>
                </a:solidFill>
              </a:rPr>
              <a:t>Izejvielas [audums, diegi, milti]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57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36513"/>
            <a:ext cx="1811337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LIAA Inovāciju </a:t>
            </a:r>
            <a:r>
              <a:rPr lang="lv-LV" altLang="lv-LV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vaučeru</a:t>
            </a:r>
            <a:r>
              <a:rPr lang="lv-LV" altLang="lv-LV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</a:p>
          <a:p>
            <a:pPr algn="r" eaLnBrk="1" hangingPunct="1">
              <a:defRPr/>
            </a:pPr>
            <a:r>
              <a:rPr lang="lv-LV" altLang="lv-LV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atbalsta pakalpojumi</a:t>
            </a:r>
            <a:endParaRPr lang="lv-LV" altLang="lv-LV" sz="3200" b="1" dirty="0">
              <a:solidFill>
                <a:schemeClr val="bg1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055440" y="983625"/>
            <a:ext cx="101302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lv-LV" altLang="lv-LV" sz="3200" b="1" dirty="0" smtClean="0">
                <a:solidFill>
                  <a:schemeClr val="bg1"/>
                </a:solidFill>
              </a:rPr>
              <a:t>A</a:t>
            </a:r>
            <a:r>
              <a:rPr lang="lv-LV" sz="3200" b="1" dirty="0" smtClean="0">
                <a:solidFill>
                  <a:schemeClr val="bg1"/>
                </a:solidFill>
              </a:rPr>
              <a:t>tbalsts </a:t>
            </a:r>
            <a:r>
              <a:rPr lang="lv-LV" sz="3200" b="1" dirty="0">
                <a:solidFill>
                  <a:schemeClr val="bg1"/>
                </a:solidFill>
              </a:rPr>
              <a:t>jaunu vai būtiski uzlabotu </a:t>
            </a:r>
            <a:endParaRPr lang="lv-LV" sz="32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lv-LV" sz="3200" b="1" dirty="0" smtClean="0">
                <a:solidFill>
                  <a:schemeClr val="bg1"/>
                </a:solidFill>
              </a:rPr>
              <a:t>produktu </a:t>
            </a:r>
            <a:r>
              <a:rPr lang="lv-LV" sz="3200" b="1" dirty="0">
                <a:solidFill>
                  <a:schemeClr val="bg1"/>
                </a:solidFill>
              </a:rPr>
              <a:t>vai tehnoloģiju </a:t>
            </a:r>
            <a:r>
              <a:rPr lang="lv-LV" sz="3200" b="1" dirty="0" smtClean="0">
                <a:solidFill>
                  <a:schemeClr val="bg1"/>
                </a:solidFill>
              </a:rPr>
              <a:t>attīstībai, pētniecībai</a:t>
            </a:r>
          </a:p>
          <a:p>
            <a:pPr marL="0" indent="0" algn="ctr">
              <a:buNone/>
            </a:pPr>
            <a:r>
              <a:rPr lang="lv-LV" sz="3200" b="1" dirty="0" smtClean="0">
                <a:solidFill>
                  <a:schemeClr val="bg1"/>
                </a:solidFill>
              </a:rPr>
              <a:t>(vienreizējas atbalsts 5000 EUR apmērā)</a:t>
            </a:r>
          </a:p>
          <a:p>
            <a:pPr marL="0" indent="0" algn="ctr">
              <a:buNone/>
            </a:pPr>
            <a:endParaRPr lang="lv-LV" sz="2400" b="1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tehniski ekonomiskai priekšizpētei;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rūpnieciskiem pētījumiem jaunu </a:t>
            </a:r>
            <a:r>
              <a:rPr lang="lv-LV" sz="2400" dirty="0">
                <a:solidFill>
                  <a:schemeClr val="bg1"/>
                </a:solidFill>
              </a:rPr>
              <a:t>produktu vai tehnoloģijas </a:t>
            </a:r>
            <a:r>
              <a:rPr lang="lv-LV" sz="2400" dirty="0" smtClean="0">
                <a:solidFill>
                  <a:schemeClr val="bg1"/>
                </a:solidFill>
              </a:rPr>
              <a:t>izstrādei;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eksperimentālai izstrādei, </a:t>
            </a:r>
            <a:r>
              <a:rPr lang="lv-LV" sz="2400" dirty="0">
                <a:solidFill>
                  <a:schemeClr val="bg1"/>
                </a:solidFill>
              </a:rPr>
              <a:t>tajā skaitā prototipu </a:t>
            </a:r>
            <a:r>
              <a:rPr lang="lv-LV" sz="2400" dirty="0" smtClean="0">
                <a:solidFill>
                  <a:schemeClr val="bg1"/>
                </a:solidFill>
              </a:rPr>
              <a:t>izgatavošanai;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produkta </a:t>
            </a:r>
            <a:r>
              <a:rPr lang="lv-LV" sz="2400" dirty="0">
                <a:solidFill>
                  <a:schemeClr val="bg1"/>
                </a:solidFill>
              </a:rPr>
              <a:t>rūpnieciskā dizaina </a:t>
            </a:r>
            <a:r>
              <a:rPr lang="lv-LV" sz="2400" dirty="0" smtClean="0">
                <a:solidFill>
                  <a:schemeClr val="bg1"/>
                </a:solidFill>
              </a:rPr>
              <a:t>izstrādei;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testēšanas </a:t>
            </a:r>
            <a:r>
              <a:rPr lang="lv-LV" sz="2400" dirty="0">
                <a:solidFill>
                  <a:schemeClr val="bg1"/>
                </a:solidFill>
              </a:rPr>
              <a:t>un sertificēšanas </a:t>
            </a:r>
            <a:r>
              <a:rPr lang="lv-LV" sz="2400" dirty="0" smtClean="0">
                <a:solidFill>
                  <a:schemeClr val="bg1"/>
                </a:solidFill>
              </a:rPr>
              <a:t>pakalpojumiem;</a:t>
            </a:r>
            <a:endParaRPr lang="lv-LV" sz="24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rūpnieciskā </a:t>
            </a:r>
            <a:r>
              <a:rPr lang="lv-LV" sz="2400" dirty="0">
                <a:solidFill>
                  <a:schemeClr val="bg1"/>
                </a:solidFill>
              </a:rPr>
              <a:t>īpašuma tiesību </a:t>
            </a:r>
            <a:r>
              <a:rPr lang="lv-LV" sz="2400" dirty="0" smtClean="0">
                <a:solidFill>
                  <a:schemeClr val="bg1"/>
                </a:solidFill>
              </a:rPr>
              <a:t>nostiprināšanai </a:t>
            </a:r>
            <a:r>
              <a:rPr lang="lv-LV" sz="2400" dirty="0">
                <a:solidFill>
                  <a:schemeClr val="bg1"/>
                </a:solidFill>
              </a:rPr>
              <a:t>(izgudrojums, dizainparaugs, pusvadītāju </a:t>
            </a:r>
            <a:r>
              <a:rPr lang="lv-LV" sz="2400" dirty="0" smtClean="0">
                <a:solidFill>
                  <a:schemeClr val="bg1"/>
                </a:solidFill>
              </a:rPr>
              <a:t>izstrādājumu topogrāfija)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 smtClean="0">
                <a:solidFill>
                  <a:schemeClr val="bg1"/>
                </a:solidFill>
              </a:rPr>
              <a:t>augsti </a:t>
            </a:r>
            <a:r>
              <a:rPr lang="lv-LV" sz="2400" dirty="0">
                <a:solidFill>
                  <a:schemeClr val="bg1"/>
                </a:solidFill>
              </a:rPr>
              <a:t>kvalificētu darbinieku </a:t>
            </a:r>
            <a:r>
              <a:rPr lang="lv-LV" sz="2400" dirty="0" smtClean="0">
                <a:solidFill>
                  <a:schemeClr val="bg1"/>
                </a:solidFill>
              </a:rPr>
              <a:t>piesaistei</a:t>
            </a:r>
            <a:endParaRPr lang="lv-LV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2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963" y="36513"/>
            <a:ext cx="1811337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LIAA Starptautiskās konkurētspējas veicināšana</a:t>
            </a:r>
            <a:endParaRPr lang="lv-LV" altLang="lv-LV" sz="3200" b="1" dirty="0">
              <a:solidFill>
                <a:schemeClr val="bg1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775520" y="1761778"/>
            <a:ext cx="96490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dalība </a:t>
            </a:r>
            <a:r>
              <a:rPr lang="lv-LV" altLang="lv-LV" sz="2800" dirty="0">
                <a:solidFill>
                  <a:schemeClr val="bg1"/>
                </a:solidFill>
              </a:rPr>
              <a:t>ārvalstīs ar individuālo </a:t>
            </a:r>
            <a:r>
              <a:rPr lang="lv-LV" altLang="lv-LV" sz="2800" dirty="0" smtClean="0">
                <a:solidFill>
                  <a:schemeClr val="bg1"/>
                </a:solidFill>
              </a:rPr>
              <a:t>stendu starptautiskajās </a:t>
            </a:r>
            <a:r>
              <a:rPr lang="lv-LV" altLang="lv-LV" sz="2800" dirty="0">
                <a:solidFill>
                  <a:schemeClr val="bg1"/>
                </a:solidFill>
              </a:rPr>
              <a:t>izstādēs, konferencēs vai semināros </a:t>
            </a:r>
            <a:r>
              <a:rPr lang="lv-LV" altLang="lv-LV" sz="2800" dirty="0" smtClean="0">
                <a:solidFill>
                  <a:schemeClr val="bg1"/>
                </a:solidFill>
              </a:rPr>
              <a:t>(t.sk. tūrisma sektorā)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dalība </a:t>
            </a:r>
            <a:r>
              <a:rPr lang="lv-LV" altLang="lv-LV" sz="2800" dirty="0">
                <a:solidFill>
                  <a:schemeClr val="bg1"/>
                </a:solidFill>
              </a:rPr>
              <a:t>LIAA nacionālajos </a:t>
            </a:r>
            <a:r>
              <a:rPr lang="lv-LV" altLang="lv-LV" sz="2800" dirty="0" smtClean="0">
                <a:solidFill>
                  <a:schemeClr val="bg1"/>
                </a:solidFill>
              </a:rPr>
              <a:t>stendos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dalība </a:t>
            </a:r>
            <a:r>
              <a:rPr lang="lv-LV" altLang="lv-LV" sz="2800" dirty="0">
                <a:solidFill>
                  <a:schemeClr val="bg1"/>
                </a:solidFill>
              </a:rPr>
              <a:t>tirdzniecības misijās </a:t>
            </a:r>
            <a:r>
              <a:rPr lang="lv-LV" altLang="lv-LV" sz="2800" dirty="0" smtClean="0">
                <a:solidFill>
                  <a:schemeClr val="bg1"/>
                </a:solidFill>
              </a:rPr>
              <a:t>ārvalstīs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dalība </a:t>
            </a:r>
            <a:r>
              <a:rPr lang="lv-LV" altLang="lv-LV" sz="2800" dirty="0">
                <a:solidFill>
                  <a:schemeClr val="bg1"/>
                </a:solidFill>
              </a:rPr>
              <a:t>LIAA organizētās Latvijas augstu valsts amatpersonu vizītēs </a:t>
            </a:r>
            <a:r>
              <a:rPr lang="lv-LV" altLang="lv-LV" sz="2800" dirty="0" smtClean="0">
                <a:solidFill>
                  <a:schemeClr val="bg1"/>
                </a:solidFill>
              </a:rPr>
              <a:t>ārvalstīs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ražotņu </a:t>
            </a:r>
            <a:r>
              <a:rPr lang="lv-LV" altLang="lv-LV" sz="2800" dirty="0">
                <a:solidFill>
                  <a:schemeClr val="bg1"/>
                </a:solidFill>
              </a:rPr>
              <a:t>un produktu atbilstības </a:t>
            </a:r>
            <a:r>
              <a:rPr lang="lv-LV" altLang="lv-LV" sz="2800" dirty="0" smtClean="0">
                <a:solidFill>
                  <a:schemeClr val="bg1"/>
                </a:solidFill>
              </a:rPr>
              <a:t>novērtēšana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altLang="lv-LV" sz="2800" dirty="0" smtClean="0">
                <a:solidFill>
                  <a:schemeClr val="bg1"/>
                </a:solidFill>
              </a:rPr>
              <a:t>darījumu </a:t>
            </a:r>
            <a:r>
              <a:rPr lang="lv-LV" altLang="lv-LV" sz="2800" dirty="0">
                <a:solidFill>
                  <a:schemeClr val="bg1"/>
                </a:solidFill>
              </a:rPr>
              <a:t>tūrisma pasākumu organizēšana Latvijā</a:t>
            </a:r>
            <a:endParaRPr lang="lv-LV" altLang="lv-LV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26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6581775" y="5311775"/>
            <a:ext cx="5580063" cy="914400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r>
              <a:rPr lang="lv-LV" altLang="lv-LV" sz="3200" b="1" dirty="0" smtClean="0">
                <a:solidFill>
                  <a:schemeClr val="bg1"/>
                </a:solidFill>
                <a:latin typeface="Proxima Nova Rg"/>
                <a:cs typeface="Tahoma" panose="020B0604030504040204" pitchFamily="34" charset="0"/>
              </a:rPr>
              <a:t>Jautājumi?</a:t>
            </a:r>
            <a:endParaRPr lang="lv-LV" altLang="lv-LV" sz="3200" b="1" dirty="0">
              <a:solidFill>
                <a:schemeClr val="bg1"/>
              </a:solidFill>
              <a:latin typeface="Proxima Nova Rg"/>
              <a:cs typeface="Tahoma" panose="020B0604030504040204" pitchFamily="34" charset="0"/>
            </a:endParaRP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7013575" y="4779963"/>
            <a:ext cx="5165725" cy="2078037"/>
            <a:chOff x="3995682" y="4779280"/>
            <a:chExt cx="5165656" cy="207872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95682" y="5963944"/>
              <a:ext cx="3816299" cy="894056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3995682" y="4779280"/>
              <a:ext cx="5165656" cy="1184664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427476" y="5655868"/>
              <a:ext cx="2231995" cy="1202132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27476" y="5660632"/>
              <a:ext cx="1008050" cy="1197368"/>
            </a:xfrm>
            <a:prstGeom prst="line">
              <a:avLst/>
            </a:prstGeom>
            <a:ln w="19050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92638" y="5099700"/>
            <a:ext cx="5389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Viestura </a:t>
            </a:r>
            <a:r>
              <a:rPr 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iela 2, Daugavpils, LV-5401</a:t>
            </a:r>
          </a:p>
          <a:p>
            <a:r>
              <a:rPr lang="lv-LV" alt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tālr</a:t>
            </a:r>
            <a:r>
              <a:rPr lang="lv-LV" alt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. +371 62401094</a:t>
            </a:r>
          </a:p>
          <a:p>
            <a:r>
              <a:rPr lang="lv-LV" altLang="lv-LV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lv-LV" alt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-pasts</a:t>
            </a:r>
            <a:r>
              <a:rPr lang="lv-LV" alt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: daugavpils@liaa.gov.lv</a:t>
            </a:r>
          </a:p>
          <a:p>
            <a:r>
              <a:rPr lang="lv-LV" altLang="lv-LV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oxima Nova Rg"/>
                <a:ea typeface="Verdana" panose="020B0604030504040204" pitchFamily="34" charset="0"/>
                <a:cs typeface="Verdana" panose="020B0604030504040204" pitchFamily="34" charset="0"/>
              </a:rPr>
              <a:t>www.liaa.gov.lv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620688"/>
            <a:ext cx="7674369" cy="2022579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2598136" y="3049003"/>
            <a:ext cx="6954248" cy="138810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sz="2800" dirty="0" smtClean="0">
                <a:solidFill>
                  <a:schemeClr val="bg1"/>
                </a:solidFill>
              </a:rPr>
              <a:t>PIESAKIES INDIVIDUĀLAJAI KONSULTĀCIJAI </a:t>
            </a:r>
          </a:p>
          <a:p>
            <a:pPr marL="0" indent="0" algn="ctr">
              <a:buNone/>
            </a:pPr>
            <a:endParaRPr lang="lv-LV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lv-LV" sz="2800" dirty="0" smtClean="0">
                <a:solidFill>
                  <a:schemeClr val="bg1"/>
                </a:solidFill>
              </a:rPr>
              <a:t>NĀC </a:t>
            </a:r>
            <a:r>
              <a:rPr lang="lv-LV" sz="2800" dirty="0" smtClean="0">
                <a:solidFill>
                  <a:schemeClr val="bg1"/>
                </a:solidFill>
              </a:rPr>
              <a:t>UZ KOPRADES </a:t>
            </a:r>
            <a:r>
              <a:rPr lang="lv-LV" sz="2800" dirty="0" smtClean="0">
                <a:solidFill>
                  <a:schemeClr val="bg1"/>
                </a:solidFill>
              </a:rPr>
              <a:t>DIENĀM 08:30-17:00</a:t>
            </a:r>
            <a:endParaRPr lang="lv-LV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3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7635</TotalTime>
  <Words>335</Words>
  <Application>Microsoft Office PowerPoint</Application>
  <PresentationFormat>Widescreen</PresentationFormat>
  <Paragraphs>76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Proxima Nova Rg</vt:lpstr>
      <vt:lpstr>Tahoma</vt:lpstr>
      <vt:lpstr>Verdana</vt:lpstr>
      <vt:lpstr>Office Theme</vt:lpstr>
      <vt:lpstr>LIAA Daugavpils biznesa inkubatora pirmsinkubācijas un inkubācijas atbalsts  LIAA atbalsts uzņēmējiem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Liga Annuškāne</dc:creator>
  <cp:lastModifiedBy>Andrejs Zelčs</cp:lastModifiedBy>
  <cp:revision>294</cp:revision>
  <dcterms:created xsi:type="dcterms:W3CDTF">2016-09-27T09:31:08Z</dcterms:created>
  <dcterms:modified xsi:type="dcterms:W3CDTF">2019-02-27T13:57:11Z</dcterms:modified>
</cp:coreProperties>
</file>