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9" r:id="rId4"/>
    <p:sldId id="259" r:id="rId5"/>
    <p:sldId id="270" r:id="rId6"/>
    <p:sldId id="272" r:id="rId7"/>
    <p:sldId id="266" r:id="rId8"/>
    <p:sldId id="271" r:id="rId9"/>
    <p:sldId id="273" r:id="rId10"/>
    <p:sldId id="274" r:id="rId11"/>
    <p:sldId id="275" r:id="rId12"/>
  </p:sldIdLst>
  <p:sldSz cx="12192000" cy="6858000"/>
  <p:notesSz cx="6669088" cy="987266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56F"/>
    <a:srgbClr val="ED592A"/>
    <a:srgbClr val="A2A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064" autoAdjust="0"/>
  </p:normalViewPr>
  <p:slideViewPr>
    <p:cSldViewPr snapToGrid="0">
      <p:cViewPr varScale="1">
        <p:scale>
          <a:sx n="87" d="100"/>
          <a:sy n="87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47968005444346E-2"/>
          <c:y val="0.16949952296813173"/>
          <c:w val="0.86531292124969017"/>
          <c:h val="0.68774139343531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Saņemto iesniegumu skaits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4824</c:v>
                </c:pt>
                <c:pt idx="1">
                  <c:v>11984</c:v>
                </c:pt>
                <c:pt idx="2">
                  <c:v>12793</c:v>
                </c:pt>
                <c:pt idx="3">
                  <c:v>18543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11-4E0E-B66E-AB086DE91C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Izdotās vecāku kartes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1642063165058348E-3"/>
                  <c:y val="0.117501176884209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11-4E0E-B66E-AB086DE91C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985237899035014E-3"/>
                  <c:y val="0.13708470636491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D11-4E0E-B66E-AB086DE91C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328412633011669E-3"/>
                  <c:y val="0.1398823534335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11-4E0E-B66E-AB086DE91C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328412633011669E-3"/>
                  <c:y val="0.14268000050225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D11-4E0E-B66E-AB086DE91C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4679</c:v>
                </c:pt>
                <c:pt idx="1">
                  <c:v>11542</c:v>
                </c:pt>
                <c:pt idx="2">
                  <c:v>11913</c:v>
                </c:pt>
                <c:pt idx="3">
                  <c:v>13627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11-4E0E-B66E-AB086DE91C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Bērnu kartes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2985237899035014E-3"/>
                  <c:y val="5.5952941373432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D11-4E0E-B66E-AB086DE91C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50738121537746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D11-4E0E-B66E-AB086DE91C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2">
                  <c:v>3618</c:v>
                </c:pt>
                <c:pt idx="3">
                  <c:v>23535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11-4E0E-B66E-AB086DE91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515927088"/>
        <c:axId val="515927872"/>
      </c:barChart>
      <c:catAx>
        <c:axId val="51592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15927872"/>
        <c:crosses val="autoZero"/>
        <c:auto val="1"/>
        <c:lblAlgn val="ctr"/>
        <c:lblOffset val="100"/>
        <c:noMultiLvlLbl val="0"/>
      </c:catAx>
      <c:valAx>
        <c:axId val="515927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592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4208812131720311E-2"/>
          <c:y val="1.6785882412029971E-2"/>
          <c:w val="0.49164021739473807"/>
          <c:h val="0.28140540571499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23605104143745"/>
          <c:y val="0.12909763929040036"/>
          <c:w val="0.63563315698797351"/>
          <c:h val="0.809677425611415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714-4C50-B1AA-5B1EB6C6827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714-4C50-B1AA-5B1EB6C68270}"/>
              </c:ext>
            </c:extLst>
          </c:dPt>
          <c:cat>
            <c:strRef>
              <c:f>Sheet1!$A$2:$A$3</c:f>
              <c:strCache>
                <c:ptCount val="2"/>
                <c:pt idx="0">
                  <c:v>Vecāku kartes</c:v>
                </c:pt>
                <c:pt idx="1">
                  <c:v>Bērnu kartes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32218</c:v>
                </c:pt>
                <c:pt idx="1">
                  <c:v>27179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4-4C50-B1AA-5B1EB6C68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12883722282398"/>
          <c:y val="3.5268711225245629E-2"/>
          <c:w val="0.7105689342941317"/>
          <c:h val="0.9294625775495087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105</c:v>
                </c:pt>
                <c:pt idx="1">
                  <c:v>132</c:v>
                </c:pt>
                <c:pt idx="2">
                  <c:v>212</c:v>
                </c:pt>
                <c:pt idx="3">
                  <c:v>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161-493D-BF03-494E27BFF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515926304"/>
        <c:axId val="51592356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3161-493D-BF03-494E27BFF38C}"/>
                  </c:ext>
                </c:extLst>
              </c15:ser>
            </c15:filteredBarSeries>
          </c:ext>
        </c:extLst>
      </c:barChart>
      <c:catAx>
        <c:axId val="51592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15923560"/>
        <c:crosses val="autoZero"/>
        <c:auto val="1"/>
        <c:lblAlgn val="ctr"/>
        <c:lblOffset val="100"/>
        <c:noMultiLvlLbl val="0"/>
      </c:catAx>
      <c:valAx>
        <c:axId val="515923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592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12883722282398"/>
          <c:y val="3.5268711225245629E-2"/>
          <c:w val="0.14043024715370686"/>
          <c:h val="0.9294625775495087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DF-452E-A1FE-CF5F7274C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515923952"/>
        <c:axId val="51592199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81DF-452E-A1FE-CF5F7274CFA4}"/>
                  </c:ext>
                </c:extLst>
              </c15:ser>
            </c15:filteredBarSeries>
          </c:ext>
        </c:extLst>
      </c:barChart>
      <c:catAx>
        <c:axId val="515923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5921992"/>
        <c:crosses val="autoZero"/>
        <c:auto val="1"/>
        <c:lblAlgn val="ctr"/>
        <c:lblOffset val="100"/>
        <c:noMultiLvlLbl val="0"/>
      </c:catAx>
      <c:valAx>
        <c:axId val="515921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592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841D4-6CA1-4ADA-AB57-91C07785CB11}" type="datetimeFigureOut">
              <a:rPr lang="lv-LV" smtClean="0"/>
              <a:t>04.03.2019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0CB6-81AD-4E8B-9627-B6DF549EE2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025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69F89-8030-43AA-BBF8-249D30C7A876}" type="datetimeFigureOut">
              <a:rPr lang="lv-LV" smtClean="0"/>
              <a:t>04.03.2019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087B2-D03B-412F-AB0C-57F1F1E3B27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399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87B2-D03B-412F-AB0C-57F1F1E3B275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5773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Atbilstoši CSP datiem 2017. gadā Latvijā bija  822.2 tūkstoši mājsaimniecību un 2,7% no tām bija ar trīs bērniem un vairāk jeb 22,2 tūkstoši mājsaimniecību.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87B2-D03B-412F-AB0C-57F1F1E3B275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560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87B2-D03B-412F-AB0C-57F1F1E3B27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59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Atbilstoši CSP datiem 2017. gadā Latvijā bija  822.2 tūkstoši mājsaimniecību un 2,7% no tām bija ar trīs bērniem un vairāk jeb 22,2 tūkstoši mājsaimniecību.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87B2-D03B-412F-AB0C-57F1F1E3B275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054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87B2-D03B-412F-AB0C-57F1F1E3B275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264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87B2-D03B-412F-AB0C-57F1F1E3B27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264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Atbilstoši CSP datiem 2017. gadā Latvijā bija  822.2 tūkstoši mājsaimniecību un 2,7% no tām bija ar trīs bērniem un vairāk jeb 22,2 tūkstoši mājsaimniecību.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87B2-D03B-412F-AB0C-57F1F1E3B275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909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Atbilstoši CSP datiem 2017. gadā Latvijā bija  822.2 tūkstoši mājsaimniecību un 2,7% no tām bija ar trīs bērniem un vairāk jeb 22,2 tūkstoši mājsaimniecību.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87B2-D03B-412F-AB0C-57F1F1E3B275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909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Atbilstoši CSP datiem 2017. gadā Latvijā bija  822.2 tūkstoši mājsaimniecību un 2,7% no tām bija ar trīs bērniem un vairāk jeb 22,2 tūkstoši mājsaimniecību.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87B2-D03B-412F-AB0C-57F1F1E3B275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2137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Atbilstoši CSP datiem 2017. gadā Latvijā bija  822.2 tūkstoši mājsaimniecību un 2,7% no tām bija ar trīs bērniem un vairāk jeb 22,2 tūkstoši mājsaimniecību.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87B2-D03B-412F-AB0C-57F1F1E3B275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81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DB3428-DDDE-4410-ABC2-DFA876544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AB0C85-7972-474C-838A-B62814DD2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9F4676-CB5B-40F1-954E-D09E5F91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A261-D2A4-4316-8627-58F7A6918370}" type="datetimeFigureOut">
              <a:rPr lang="lv-LV" smtClean="0"/>
              <a:t>04.03.2019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2A7953-4DFA-4BF5-BA45-F89B418D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E153AC-246B-45A8-93DF-EDDE65D8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A10B-EFF3-4716-9C78-DF3A2969B9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128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0E910-B428-4897-9898-463E052D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A0E766-E482-4E0E-88F6-B21764155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DC3F15-9F5C-49D7-AD8D-A522EEC4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A261-D2A4-4316-8627-58F7A6918370}" type="datetimeFigureOut">
              <a:rPr lang="lv-LV" smtClean="0"/>
              <a:t>04.03.2019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1616D8-77C5-4C5F-B194-FD3BCDA8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E44A04-73FD-4DE0-81D7-0A7A56A3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A10B-EFF3-4716-9C78-DF3A2969B9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080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3E939A4-9B5F-400F-890D-4E461D3F9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66111E-1DCB-47B1-9076-D8DB06E13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340A2E-6342-4DC7-BD04-AE9149A8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A261-D2A4-4316-8627-58F7A6918370}" type="datetimeFigureOut">
              <a:rPr lang="lv-LV" smtClean="0"/>
              <a:t>04.03.2019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7B7969-965E-4BF8-8A91-01C2CD4F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6AF570-2B8B-4A78-9A49-1ADC8BB1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A10B-EFF3-4716-9C78-DF3A2969B9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761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A7810B-9CD0-4EE5-A5D4-505688D0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8AB817-1F41-4A4D-82A4-48204B6FD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AF28F4-1FE3-4EF6-A7AD-4903BED1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A261-D2A4-4316-8627-58F7A6918370}" type="datetimeFigureOut">
              <a:rPr lang="lv-LV" smtClean="0"/>
              <a:t>04.03.2019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9FE9A4-B362-4422-9631-75DF1E33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644396-D539-4FB1-99F7-98CC45DB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A10B-EFF3-4716-9C78-DF3A2969B9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784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C65FCD-E83F-421B-AB03-8D378D8E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850B0-F2B6-450D-9C8B-9640B1305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321549-597D-40CF-8D24-6C4A7073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A261-D2A4-4316-8627-58F7A6918370}" type="datetimeFigureOut">
              <a:rPr lang="lv-LV" smtClean="0"/>
              <a:t>04.03.2019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9E64E5-98A4-41A1-B4D2-742CF591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F0DE4B-DC18-40B2-9DAE-D60573EC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A10B-EFF3-4716-9C78-DF3A2969B9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134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B2D44C-1D2C-4DEC-BF2A-04F5B917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E8F719-8B89-444E-9BB4-34F7B6F0C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449E005-056E-4E79-AB9D-1557F82C0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CB4D7CE-3DD3-4933-94C6-08A58E83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A261-D2A4-4316-8627-58F7A6918370}" type="datetimeFigureOut">
              <a:rPr lang="lv-LV" smtClean="0"/>
              <a:t>04.03.2019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C917286-4F2E-4EE4-8200-959801D0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2ACFAB-B7C3-49EE-8BC3-1EEA4699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A10B-EFF3-4716-9C78-DF3A2969B9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195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091A40-60BE-4850-8BFA-156E4174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6340CD-46C2-48EE-82F6-79F22E8AB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C5950E-9F4B-435C-BFB6-2B4211878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11989BB-B8DC-4EB8-9A4F-703657A1A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0313DEC-B9E7-45E3-B00C-76975CD00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5FF3124-8CF0-47E1-B3E5-97EE677A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A261-D2A4-4316-8627-58F7A6918370}" type="datetimeFigureOut">
              <a:rPr lang="lv-LV" smtClean="0"/>
              <a:t>04.03.2019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FE06E81-B64C-4F9B-8002-659423C2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625265-AE26-4C0B-B0C4-00BD1808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A10B-EFF3-4716-9C78-DF3A2969B9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38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9D2D4-41CD-4433-A7F4-0EBCB1A2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A3A69A-A56D-4DAF-A555-F5539FFDB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A261-D2A4-4316-8627-58F7A6918370}" type="datetimeFigureOut">
              <a:rPr lang="lv-LV" smtClean="0"/>
              <a:t>04.03.2019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CF87421-8DDF-4E4A-8DF5-F713B1A9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42403B6-F668-4F29-9FB9-B42672F9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A10B-EFF3-4716-9C78-DF3A2969B9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40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28E9957-B3A8-4421-A1B8-3F7C2A91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A261-D2A4-4316-8627-58F7A6918370}" type="datetimeFigureOut">
              <a:rPr lang="lv-LV" smtClean="0"/>
              <a:t>04.03.2019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09345DB-6FC4-452A-947E-1DA96902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E986B0-C4A8-4590-AEDF-76D459B3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A10B-EFF3-4716-9C78-DF3A2969B9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124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400A7E-3AA1-4EAA-803C-131A5538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CBE163-1A32-49CC-9571-15518F49C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D9B034-2B9C-4604-93C9-17C615E8B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68F7FC-D9F5-4FEC-B733-5ED0AFC5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A261-D2A4-4316-8627-58F7A6918370}" type="datetimeFigureOut">
              <a:rPr lang="lv-LV" smtClean="0"/>
              <a:t>04.03.2019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9F9897-CDAB-482F-9DB8-6399CF90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CD1DC9-5B16-426A-9A6E-1F1009B8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A10B-EFF3-4716-9C78-DF3A2969B9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636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7B0CA8-FA29-4A4B-845C-EFDC665BA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180C0D1-83DB-407F-85D1-3F80B13B5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66235B1-12EA-4C93-9602-F750A49BD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AC0A76-D5B9-42F5-BD5D-0C92212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A261-D2A4-4316-8627-58F7A6918370}" type="datetimeFigureOut">
              <a:rPr lang="lv-LV" smtClean="0"/>
              <a:t>04.03.2019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6107BE-2760-4FCF-BBD1-F9E1152B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AA1325-242C-4707-B34C-397582DC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A10B-EFF3-4716-9C78-DF3A2969B9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244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7A68EF-7CD1-4A9B-9C0D-15DCDBFE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312BBC-2844-42A1-A5FB-B05C91403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519A84-A7A3-49E1-9711-3C797AA53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AA261-D2A4-4316-8627-58F7A6918370}" type="datetimeFigureOut">
              <a:rPr lang="lv-LV" smtClean="0"/>
              <a:t>04.03.2019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FF7E25-DE49-459B-8C2F-C4CDF82D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649F35-C38A-4765-95E7-DA2947E92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6A10B-EFF3-4716-9C78-DF3A2969B9D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166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hyperlink" Target="https://twitter.com/Godagimen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odaGimene/" TargetMode="External"/><Relationship Id="rId5" Type="http://schemas.openxmlformats.org/officeDocument/2006/relationships/hyperlink" Target="http://www.godagimene.lv/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A7773F-4C90-4C7F-BE80-3B8D02970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3115"/>
            <a:ext cx="9144000" cy="2387600"/>
          </a:xfrm>
        </p:spPr>
        <p:txBody>
          <a:bodyPr/>
          <a:lstStyle/>
          <a:p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Goda 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ģimenes apliecība             «3+ ģimenes karte»</a:t>
            </a: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D772B5-9A19-4FA5-ADD7-023F419DA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8153"/>
            <a:ext cx="9144000" cy="1135966"/>
          </a:xfrm>
        </p:spPr>
        <p:txBody>
          <a:bodyPr/>
          <a:lstStyle/>
          <a:p>
            <a:r>
              <a:rPr lang="lv-LV" b="1" dirty="0" smtClean="0">
                <a:solidFill>
                  <a:srgbClr val="59656F"/>
                </a:solidFill>
              </a:rPr>
              <a:t>Sabiedrības </a:t>
            </a:r>
            <a:r>
              <a:rPr lang="lv-LV" b="1" dirty="0">
                <a:solidFill>
                  <a:srgbClr val="59656F"/>
                </a:solidFill>
              </a:rPr>
              <a:t>integrācijas fonda </a:t>
            </a:r>
            <a:endParaRPr lang="lv-LV" b="1" dirty="0" smtClean="0">
              <a:solidFill>
                <a:srgbClr val="59656F"/>
              </a:solidFill>
            </a:endParaRPr>
          </a:p>
          <a:p>
            <a:r>
              <a:rPr lang="lv-LV" b="1" dirty="0" smtClean="0">
                <a:solidFill>
                  <a:srgbClr val="59656F"/>
                </a:solidFill>
              </a:rPr>
              <a:t>Programmas </a:t>
            </a:r>
            <a:r>
              <a:rPr lang="lv-LV" b="1" dirty="0">
                <a:solidFill>
                  <a:srgbClr val="59656F"/>
                </a:solidFill>
              </a:rPr>
              <a:t>koordinatore </a:t>
            </a:r>
            <a:r>
              <a:rPr lang="lv-LV" b="1" dirty="0" smtClean="0">
                <a:solidFill>
                  <a:srgbClr val="59656F"/>
                </a:solidFill>
              </a:rPr>
              <a:t>Linda Lāma</a:t>
            </a:r>
            <a:endParaRPr lang="lv-LV" b="1" dirty="0">
              <a:solidFill>
                <a:srgbClr val="59656F"/>
              </a:solidFill>
            </a:endParaRPr>
          </a:p>
          <a:p>
            <a:endParaRPr lang="lv-LV" b="1" dirty="0">
              <a:solidFill>
                <a:srgbClr val="59656F"/>
              </a:solidFill>
            </a:endParaRPr>
          </a:p>
        </p:txBody>
      </p:sp>
      <p:pic>
        <p:nvPicPr>
          <p:cNvPr id="1026" name="Picture 2" descr="http://www.sif.gov.lv/templates/sif/images/sif-logo.jpg">
            <a:extLst>
              <a:ext uri="{FF2B5EF4-FFF2-40B4-BE49-F238E27FC236}">
                <a16:creationId xmlns="" xmlns:a16="http://schemas.microsoft.com/office/drawing/2014/main" id="{9AB9FD2D-B07C-4E4A-8963-A12769C6A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09" y="390876"/>
            <a:ext cx="3114490" cy="170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4B30D9FD-8455-4373-88EB-F20344B98A9A}"/>
              </a:ext>
            </a:extLst>
          </p:cNvPr>
          <p:cNvSpPr txBox="1">
            <a:spLocks/>
          </p:cNvSpPr>
          <p:nvPr/>
        </p:nvSpPr>
        <p:spPr>
          <a:xfrm>
            <a:off x="1690467" y="6057740"/>
            <a:ext cx="9144000" cy="586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1" dirty="0" smtClean="0">
                <a:solidFill>
                  <a:srgbClr val="59656F"/>
                </a:solidFill>
              </a:rPr>
              <a:t>2019</a:t>
            </a:r>
            <a:r>
              <a:rPr lang="lv-LV" b="1" dirty="0">
                <a:solidFill>
                  <a:srgbClr val="59656F"/>
                </a:solidFill>
              </a:rPr>
              <a:t>. gada </a:t>
            </a:r>
            <a:r>
              <a:rPr lang="lv-LV" b="1" dirty="0" smtClean="0">
                <a:solidFill>
                  <a:srgbClr val="59656F"/>
                </a:solidFill>
              </a:rPr>
              <a:t>6. martā</a:t>
            </a:r>
            <a:endParaRPr lang="lv-LV" b="1" dirty="0">
              <a:solidFill>
                <a:srgbClr val="59656F"/>
              </a:solidFill>
            </a:endParaRPr>
          </a:p>
          <a:p>
            <a:endParaRPr lang="lv-LV" b="1" dirty="0">
              <a:solidFill>
                <a:srgbClr val="59656F"/>
              </a:solidFill>
            </a:endParaRPr>
          </a:p>
        </p:txBody>
      </p:sp>
      <p:pic>
        <p:nvPicPr>
          <p:cNvPr id="4" name="Picture 2" descr="K:\logo\logo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189" y="479655"/>
            <a:ext cx="1449962" cy="15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6D63D06-2921-4901-9BB9-B68B62B535E9}"/>
              </a:ext>
            </a:extLst>
          </p:cNvPr>
          <p:cNvSpPr/>
          <p:nvPr/>
        </p:nvSpPr>
        <p:spPr>
          <a:xfrm>
            <a:off x="0" y="1270435"/>
            <a:ext cx="12192000" cy="45719"/>
          </a:xfrm>
          <a:prstGeom prst="rect">
            <a:avLst/>
          </a:prstGeom>
          <a:solidFill>
            <a:srgbClr val="596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2" descr="http://www.sif.gov.lv/templates/sif/images/sif-logo.jpg">
            <a:extLst>
              <a:ext uri="{FF2B5EF4-FFF2-40B4-BE49-F238E27FC236}">
                <a16:creationId xmlns="" xmlns:a16="http://schemas.microsoft.com/office/drawing/2014/main" id="{01CAC1E8-673E-472E-9136-607DA4B4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99" y="6038556"/>
            <a:ext cx="1445528" cy="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579638E-56FA-4186-B7EA-4C87979A3F25}"/>
              </a:ext>
            </a:extLst>
          </p:cNvPr>
          <p:cNvSpPr/>
          <p:nvPr/>
        </p:nvSpPr>
        <p:spPr>
          <a:xfrm>
            <a:off x="0" y="5992837"/>
            <a:ext cx="12192000" cy="45719"/>
          </a:xfrm>
          <a:prstGeom prst="rect">
            <a:avLst/>
          </a:prstGeom>
          <a:solidFill>
            <a:srgbClr val="A2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2299B-6D09-40F4-BA08-782EFDB8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 smtClean="0">
                <a:solidFill>
                  <a:srgbClr val="59656F"/>
                </a:solidFill>
              </a:rPr>
              <a:t>Statistika</a:t>
            </a:r>
            <a:endParaRPr lang="lv-LV" sz="4000" b="1" dirty="0">
              <a:solidFill>
                <a:srgbClr val="59656F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28" y="1428785"/>
            <a:ext cx="4154872" cy="4464015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26" y="1316154"/>
            <a:ext cx="3606161" cy="4653823"/>
          </a:xfrm>
        </p:spPr>
      </p:pic>
    </p:spTree>
    <p:extLst>
      <p:ext uri="{BB962C8B-B14F-4D97-AF65-F5344CB8AC3E}">
        <p14:creationId xmlns:p14="http://schemas.microsoft.com/office/powerpoint/2010/main" val="37156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6D63D06-2921-4901-9BB9-B68B62B535E9}"/>
              </a:ext>
            </a:extLst>
          </p:cNvPr>
          <p:cNvSpPr/>
          <p:nvPr/>
        </p:nvSpPr>
        <p:spPr>
          <a:xfrm>
            <a:off x="0" y="1270435"/>
            <a:ext cx="12192000" cy="45719"/>
          </a:xfrm>
          <a:prstGeom prst="rect">
            <a:avLst/>
          </a:prstGeom>
          <a:solidFill>
            <a:srgbClr val="596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2" descr="http://www.sif.gov.lv/templates/sif/images/sif-logo.jpg">
            <a:extLst>
              <a:ext uri="{FF2B5EF4-FFF2-40B4-BE49-F238E27FC236}">
                <a16:creationId xmlns="" xmlns:a16="http://schemas.microsoft.com/office/drawing/2014/main" id="{01CAC1E8-673E-472E-9136-607DA4B4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99" y="6038556"/>
            <a:ext cx="1445528" cy="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579638E-56FA-4186-B7EA-4C87979A3F25}"/>
              </a:ext>
            </a:extLst>
          </p:cNvPr>
          <p:cNvSpPr/>
          <p:nvPr/>
        </p:nvSpPr>
        <p:spPr>
          <a:xfrm>
            <a:off x="0" y="5992837"/>
            <a:ext cx="12192000" cy="45719"/>
          </a:xfrm>
          <a:prstGeom prst="rect">
            <a:avLst/>
          </a:prstGeom>
          <a:solidFill>
            <a:srgbClr val="A2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2299B-6D09-40F4-BA08-782EFDB8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 smtClean="0">
                <a:solidFill>
                  <a:srgbClr val="59656F"/>
                </a:solidFill>
              </a:rPr>
              <a:t>Saziņai</a:t>
            </a:r>
            <a:endParaRPr lang="lv-LV" sz="4000" b="1" dirty="0">
              <a:solidFill>
                <a:srgbClr val="59656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66" y="1475293"/>
            <a:ext cx="4969449" cy="3232230"/>
          </a:xfrm>
        </p:spPr>
      </p:pic>
      <p:sp>
        <p:nvSpPr>
          <p:cNvPr id="3" name="TextBox 2"/>
          <p:cNvSpPr txBox="1"/>
          <p:nvPr/>
        </p:nvSpPr>
        <p:spPr>
          <a:xfrm>
            <a:off x="3064933" y="4800846"/>
            <a:ext cx="5377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 smtClean="0">
                <a:solidFill>
                  <a:srgbClr val="59656F"/>
                </a:solidFill>
              </a:rPr>
              <a:t>Linda Lāma: tālrunis 67078219, e-pasts </a:t>
            </a:r>
            <a:r>
              <a:rPr lang="lv-LV" sz="1600" b="1" dirty="0" err="1" smtClean="0">
                <a:solidFill>
                  <a:srgbClr val="59656F"/>
                </a:solidFill>
              </a:rPr>
              <a:t>Linda.Lama@sif.gov.lv</a:t>
            </a:r>
            <a:endParaRPr lang="lv-LV" sz="1600" b="1" dirty="0">
              <a:solidFill>
                <a:srgbClr val="5965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3088B78-223D-44D6-9D67-42EDF000FC9B}"/>
              </a:ext>
            </a:extLst>
          </p:cNvPr>
          <p:cNvSpPr/>
          <p:nvPr/>
        </p:nvSpPr>
        <p:spPr>
          <a:xfrm>
            <a:off x="0" y="1270435"/>
            <a:ext cx="12192000" cy="45719"/>
          </a:xfrm>
          <a:prstGeom prst="rect">
            <a:avLst/>
          </a:prstGeom>
          <a:solidFill>
            <a:srgbClr val="596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2" descr="http://www.sif.gov.lv/templates/sif/images/sif-logo.jpg">
            <a:extLst>
              <a:ext uri="{FF2B5EF4-FFF2-40B4-BE49-F238E27FC236}">
                <a16:creationId xmlns="" xmlns:a16="http://schemas.microsoft.com/office/drawing/2014/main" id="{01CAC1E8-673E-472E-9136-607DA4B4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94" y="6038556"/>
            <a:ext cx="1445528" cy="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579638E-56FA-4186-B7EA-4C87979A3F25}"/>
              </a:ext>
            </a:extLst>
          </p:cNvPr>
          <p:cNvSpPr/>
          <p:nvPr/>
        </p:nvSpPr>
        <p:spPr>
          <a:xfrm>
            <a:off x="0" y="5992837"/>
            <a:ext cx="12192000" cy="45719"/>
          </a:xfrm>
          <a:prstGeom prst="rect">
            <a:avLst/>
          </a:prstGeom>
          <a:solidFill>
            <a:srgbClr val="A2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2299B-6D09-40F4-BA08-782EFDB8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0639"/>
            <a:ext cx="7146472" cy="1280795"/>
          </a:xfrm>
        </p:spPr>
        <p:txBody>
          <a:bodyPr>
            <a:normAutofit fontScale="90000"/>
          </a:bodyPr>
          <a:lstStyle/>
          <a:p>
            <a:r>
              <a:rPr lang="lv-LV" sz="4800" b="1" dirty="0">
                <a:solidFill>
                  <a:srgbClr val="59656F"/>
                </a:solidFill>
              </a:rPr>
              <a:t>Latvijas Goda ģimenes apliecība «3+ Ģimenes karte»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DF59D6-FC41-4EF6-9098-580D455F1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911905" cy="3761940"/>
          </a:xfrm>
        </p:spPr>
        <p:txBody>
          <a:bodyPr/>
          <a:lstStyle/>
          <a:p>
            <a:pPr algn="just"/>
            <a:r>
              <a:rPr lang="lv-LV" dirty="0">
                <a:solidFill>
                  <a:srgbClr val="59656F"/>
                </a:solidFill>
              </a:rPr>
              <a:t>V</a:t>
            </a:r>
            <a:r>
              <a:rPr lang="nn-NO" dirty="0">
                <a:solidFill>
                  <a:srgbClr val="59656F"/>
                </a:solidFill>
              </a:rPr>
              <a:t>alsts atbalsta programma daudzbērnu ģimenēm</a:t>
            </a:r>
            <a:r>
              <a:rPr lang="lv-LV" dirty="0">
                <a:solidFill>
                  <a:srgbClr val="59656F"/>
                </a:solidFill>
              </a:rPr>
              <a:t>, kas sniedz iespēju saņemt atlaides, izmantojot pakalpojumus vai iegādājoties preces.</a:t>
            </a:r>
          </a:p>
          <a:p>
            <a:pPr algn="just"/>
            <a:r>
              <a:rPr lang="lv-LV" dirty="0">
                <a:solidFill>
                  <a:srgbClr val="59656F"/>
                </a:solidFill>
              </a:rPr>
              <a:t>Goda ģimene - ģimenē aug trīs un vairāk bērni:</a:t>
            </a:r>
          </a:p>
          <a:p>
            <a:pPr lvl="1" algn="just"/>
            <a:r>
              <a:rPr lang="lv-LV" dirty="0">
                <a:solidFill>
                  <a:srgbClr val="59656F"/>
                </a:solidFill>
              </a:rPr>
              <a:t>vecumā līdz astoņpadsmit gadiem, </a:t>
            </a:r>
          </a:p>
          <a:p>
            <a:pPr lvl="1" algn="just"/>
            <a:r>
              <a:rPr lang="lv-LV" dirty="0">
                <a:solidFill>
                  <a:srgbClr val="59656F"/>
                </a:solidFill>
              </a:rPr>
              <a:t>pilngadīgas personas, kuras nav sasniegušas 24 gadu vecumu, ja tās iegūst vispārējo, profesionālo vai augstāko izglītību.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3F6378-8657-4745-A129-214B2A5FE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30" y="442594"/>
            <a:ext cx="2753707" cy="177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3088B78-223D-44D6-9D67-42EDF000FC9B}"/>
              </a:ext>
            </a:extLst>
          </p:cNvPr>
          <p:cNvSpPr/>
          <p:nvPr/>
        </p:nvSpPr>
        <p:spPr>
          <a:xfrm>
            <a:off x="0" y="1270435"/>
            <a:ext cx="12192000" cy="45719"/>
          </a:xfrm>
          <a:prstGeom prst="rect">
            <a:avLst/>
          </a:prstGeom>
          <a:solidFill>
            <a:srgbClr val="596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2" descr="http://www.sif.gov.lv/templates/sif/images/sif-logo.jpg">
            <a:extLst>
              <a:ext uri="{FF2B5EF4-FFF2-40B4-BE49-F238E27FC236}">
                <a16:creationId xmlns="" xmlns:a16="http://schemas.microsoft.com/office/drawing/2014/main" id="{01CAC1E8-673E-472E-9136-607DA4B4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72" y="6029214"/>
            <a:ext cx="1445528" cy="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579638E-56FA-4186-B7EA-4C87979A3F25}"/>
              </a:ext>
            </a:extLst>
          </p:cNvPr>
          <p:cNvSpPr/>
          <p:nvPr/>
        </p:nvSpPr>
        <p:spPr>
          <a:xfrm>
            <a:off x="0" y="5992837"/>
            <a:ext cx="12192000" cy="45719"/>
          </a:xfrm>
          <a:prstGeom prst="rect">
            <a:avLst/>
          </a:prstGeom>
          <a:solidFill>
            <a:srgbClr val="A2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2299B-6D09-40F4-BA08-782EFDB8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0639"/>
            <a:ext cx="7701644" cy="1280795"/>
          </a:xfrm>
        </p:spPr>
        <p:txBody>
          <a:bodyPr>
            <a:normAutofit fontScale="90000"/>
          </a:bodyPr>
          <a:lstStyle/>
          <a:p>
            <a:r>
              <a:rPr lang="lv-LV" sz="4800" b="1" dirty="0">
                <a:solidFill>
                  <a:srgbClr val="59656F"/>
                </a:solidFill>
              </a:rPr>
              <a:t>3+ Ģimenes kartes popularitāte strauji aug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3F6378-8657-4745-A129-214B2A5FE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30" y="442594"/>
            <a:ext cx="2753707" cy="1776585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60FE17E3-E421-4458-8580-EA823834A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753455"/>
              </p:ext>
            </p:extLst>
          </p:nvPr>
        </p:nvGraphicFramePr>
        <p:xfrm>
          <a:off x="378463" y="1499027"/>
          <a:ext cx="8863508" cy="4539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5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69F9AF69-F2C3-4E03-AB10-1B24861E13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221618"/>
              </p:ext>
            </p:extLst>
          </p:nvPr>
        </p:nvGraphicFramePr>
        <p:xfrm>
          <a:off x="3271173" y="1726366"/>
          <a:ext cx="5254084" cy="412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6D63D06-2921-4901-9BB9-B68B62B535E9}"/>
              </a:ext>
            </a:extLst>
          </p:cNvPr>
          <p:cNvSpPr/>
          <p:nvPr/>
        </p:nvSpPr>
        <p:spPr>
          <a:xfrm>
            <a:off x="0" y="1270435"/>
            <a:ext cx="12192000" cy="45719"/>
          </a:xfrm>
          <a:prstGeom prst="rect">
            <a:avLst/>
          </a:prstGeom>
          <a:solidFill>
            <a:srgbClr val="596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2" descr="http://www.sif.gov.lv/templates/sif/images/sif-logo.jpg">
            <a:extLst>
              <a:ext uri="{FF2B5EF4-FFF2-40B4-BE49-F238E27FC236}">
                <a16:creationId xmlns="" xmlns:a16="http://schemas.microsoft.com/office/drawing/2014/main" id="{01CAC1E8-673E-472E-9136-607DA4B4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01" y="6038556"/>
            <a:ext cx="1445528" cy="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579638E-56FA-4186-B7EA-4C87979A3F25}"/>
              </a:ext>
            </a:extLst>
          </p:cNvPr>
          <p:cNvSpPr/>
          <p:nvPr/>
        </p:nvSpPr>
        <p:spPr>
          <a:xfrm>
            <a:off x="0" y="5992837"/>
            <a:ext cx="12192000" cy="45719"/>
          </a:xfrm>
          <a:prstGeom prst="rect">
            <a:avLst/>
          </a:prstGeom>
          <a:solidFill>
            <a:srgbClr val="A2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2299B-6D09-40F4-BA08-782EFDB8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41" y="12499"/>
            <a:ext cx="8010378" cy="1280795"/>
          </a:xfrm>
        </p:spPr>
        <p:txBody>
          <a:bodyPr>
            <a:normAutofit/>
          </a:bodyPr>
          <a:lstStyle/>
          <a:p>
            <a:r>
              <a:rPr lang="lv-LV" sz="4800" b="1" dirty="0">
                <a:solidFill>
                  <a:srgbClr val="59656F"/>
                </a:solidFill>
              </a:rPr>
              <a:t>3+ Ģimenes karte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3F6378-8657-4745-A129-214B2A5FE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30" y="442594"/>
            <a:ext cx="2753707" cy="17765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D884E1C-5356-4027-B069-652A1FD90567}"/>
              </a:ext>
            </a:extLst>
          </p:cNvPr>
          <p:cNvSpPr/>
          <p:nvPr/>
        </p:nvSpPr>
        <p:spPr>
          <a:xfrm>
            <a:off x="7501952" y="3780124"/>
            <a:ext cx="2097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0" cap="none" spc="0" dirty="0" smtClean="0">
                <a:ln w="0"/>
                <a:solidFill>
                  <a:srgbClr val="5965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32 218</a:t>
            </a:r>
            <a:endParaRPr lang="en-US" sz="5400" b="0" cap="none" spc="0" dirty="0">
              <a:ln w="0"/>
              <a:solidFill>
                <a:srgbClr val="59656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CC9BBF3-CB98-46F8-8E36-B4BEF8ED5A29}"/>
              </a:ext>
            </a:extLst>
          </p:cNvPr>
          <p:cNvSpPr txBox="1">
            <a:spLocks/>
          </p:cNvSpPr>
          <p:nvPr/>
        </p:nvSpPr>
        <p:spPr>
          <a:xfrm>
            <a:off x="7565872" y="4462656"/>
            <a:ext cx="2581186" cy="80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dirty="0">
                <a:solidFill>
                  <a:srgbClr val="59656F"/>
                </a:solidFill>
              </a:rPr>
              <a:t>vecāku kartes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C504DC3C-6F7A-4D53-BA14-3AE042B0581C}"/>
              </a:ext>
            </a:extLst>
          </p:cNvPr>
          <p:cNvSpPr txBox="1">
            <a:spLocks/>
          </p:cNvSpPr>
          <p:nvPr/>
        </p:nvSpPr>
        <p:spPr>
          <a:xfrm>
            <a:off x="1980580" y="4513788"/>
            <a:ext cx="2581186" cy="80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dirty="0">
                <a:solidFill>
                  <a:srgbClr val="59656F"/>
                </a:solidFill>
              </a:rPr>
              <a:t>bērnu kartes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631799F1-AAB2-47C5-A2F0-39D7111362C9}"/>
              </a:ext>
            </a:extLst>
          </p:cNvPr>
          <p:cNvSpPr txBox="1">
            <a:spLocks/>
          </p:cNvSpPr>
          <p:nvPr/>
        </p:nvSpPr>
        <p:spPr>
          <a:xfrm>
            <a:off x="768897" y="1453350"/>
            <a:ext cx="2581186" cy="80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solidFill>
                  <a:srgbClr val="59656F"/>
                </a:solidFill>
              </a:rPr>
              <a:t>Šobrīd apritē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14BB3DA-9AD5-4AB1-9710-D585CCC112FF}"/>
              </a:ext>
            </a:extLst>
          </p:cNvPr>
          <p:cNvSpPr/>
          <p:nvPr/>
        </p:nvSpPr>
        <p:spPr>
          <a:xfrm>
            <a:off x="718461" y="2026016"/>
            <a:ext cx="2097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0" cap="none" spc="0" dirty="0" smtClean="0">
                <a:ln w="0"/>
                <a:solidFill>
                  <a:srgbClr val="5965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59 397</a:t>
            </a:r>
            <a:endParaRPr lang="en-US" sz="5400" b="0" cap="none" spc="0" dirty="0">
              <a:ln w="0"/>
              <a:solidFill>
                <a:srgbClr val="59656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72933A58-66DC-480B-A113-8BDCACECD78E}"/>
              </a:ext>
            </a:extLst>
          </p:cNvPr>
          <p:cNvSpPr txBox="1">
            <a:spLocks/>
          </p:cNvSpPr>
          <p:nvPr/>
        </p:nvSpPr>
        <p:spPr>
          <a:xfrm>
            <a:off x="768897" y="2656381"/>
            <a:ext cx="2581186" cy="80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dirty="0">
                <a:solidFill>
                  <a:srgbClr val="59656F"/>
                </a:solidFill>
              </a:rPr>
              <a:t>kartes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8F3933-9046-48C1-8209-8500B6B81EFD}"/>
              </a:ext>
            </a:extLst>
          </p:cNvPr>
          <p:cNvSpPr/>
          <p:nvPr/>
        </p:nvSpPr>
        <p:spPr>
          <a:xfrm>
            <a:off x="1909355" y="3859413"/>
            <a:ext cx="2097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0" cap="none" spc="0" dirty="0" smtClean="0">
                <a:ln w="0"/>
                <a:solidFill>
                  <a:srgbClr val="5965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27 179</a:t>
            </a:r>
            <a:endParaRPr lang="en-US" sz="5400" b="0" cap="none" spc="0" dirty="0">
              <a:ln w="0"/>
              <a:solidFill>
                <a:srgbClr val="59656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6FC6EA8A-9ECF-41DC-B10B-929389CA4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73" y="1453350"/>
            <a:ext cx="2494803" cy="16045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0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3088B78-223D-44D6-9D67-42EDF000FC9B}"/>
              </a:ext>
            </a:extLst>
          </p:cNvPr>
          <p:cNvSpPr/>
          <p:nvPr/>
        </p:nvSpPr>
        <p:spPr>
          <a:xfrm>
            <a:off x="0" y="1270435"/>
            <a:ext cx="12192000" cy="45719"/>
          </a:xfrm>
          <a:prstGeom prst="rect">
            <a:avLst/>
          </a:prstGeom>
          <a:solidFill>
            <a:srgbClr val="596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2" descr="http://www.sif.gov.lv/templates/sif/images/sif-logo.jpg">
            <a:extLst>
              <a:ext uri="{FF2B5EF4-FFF2-40B4-BE49-F238E27FC236}">
                <a16:creationId xmlns="" xmlns:a16="http://schemas.microsoft.com/office/drawing/2014/main" id="{01CAC1E8-673E-472E-9136-607DA4B4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39" y="6038556"/>
            <a:ext cx="1445528" cy="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579638E-56FA-4186-B7EA-4C87979A3F25}"/>
              </a:ext>
            </a:extLst>
          </p:cNvPr>
          <p:cNvSpPr/>
          <p:nvPr/>
        </p:nvSpPr>
        <p:spPr>
          <a:xfrm>
            <a:off x="0" y="5992837"/>
            <a:ext cx="12192000" cy="45719"/>
          </a:xfrm>
          <a:prstGeom prst="rect">
            <a:avLst/>
          </a:prstGeom>
          <a:solidFill>
            <a:srgbClr val="A2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2299B-6D09-40F4-BA08-782EFDB8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31" y="37372"/>
            <a:ext cx="8403772" cy="1280795"/>
          </a:xfrm>
        </p:spPr>
        <p:txBody>
          <a:bodyPr>
            <a:normAutofit fontScale="90000"/>
          </a:bodyPr>
          <a:lstStyle/>
          <a:p>
            <a:r>
              <a:rPr lang="lv-LV" sz="4800" b="1" dirty="0">
                <a:solidFill>
                  <a:srgbClr val="59656F"/>
                </a:solidFill>
              </a:rPr>
              <a:t>3+ Ģimenes kartes atbalsta dalībnieku skaits arvien </a:t>
            </a:r>
            <a:r>
              <a:rPr lang="lv-LV" sz="4800" b="1" dirty="0" smtClean="0">
                <a:solidFill>
                  <a:srgbClr val="59656F"/>
                </a:solidFill>
              </a:rPr>
              <a:t>pieaug</a:t>
            </a:r>
            <a:endParaRPr lang="lv-LV" sz="4800" b="1" dirty="0">
              <a:solidFill>
                <a:srgbClr val="59656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3F6378-8657-4745-A129-214B2A5FE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30" y="442594"/>
            <a:ext cx="2753707" cy="1776585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711E5150-89B4-4C36-A7B4-82691EA35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184324"/>
              </p:ext>
            </p:extLst>
          </p:nvPr>
        </p:nvGraphicFramePr>
        <p:xfrm>
          <a:off x="608330" y="1962615"/>
          <a:ext cx="5056489" cy="396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075B3F4-D2F9-4085-B21C-D2BEC6BA7D02}"/>
              </a:ext>
            </a:extLst>
          </p:cNvPr>
          <p:cNvSpPr txBox="1">
            <a:spLocks/>
          </p:cNvSpPr>
          <p:nvPr/>
        </p:nvSpPr>
        <p:spPr>
          <a:xfrm>
            <a:off x="1701741" y="1221837"/>
            <a:ext cx="2860859" cy="1126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b="1" dirty="0">
                <a:solidFill>
                  <a:srgbClr val="59656F"/>
                </a:solidFill>
              </a:rPr>
              <a:t>Uzņēmēji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EAD7E791-5946-4989-8144-74AD207EA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77594"/>
              </p:ext>
            </p:extLst>
          </p:nvPr>
        </p:nvGraphicFramePr>
        <p:xfrm>
          <a:off x="4562600" y="2054318"/>
          <a:ext cx="5056489" cy="3848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itle 1">
            <a:extLst>
              <a:ext uri="{FF2B5EF4-FFF2-40B4-BE49-F238E27FC236}">
                <a16:creationId xmlns="" xmlns:a16="http://schemas.microsoft.com/office/drawing/2014/main" id="{49220FE9-8573-4DD0-8EDE-BE4490489354}"/>
              </a:ext>
            </a:extLst>
          </p:cNvPr>
          <p:cNvSpPr txBox="1">
            <a:spLocks/>
          </p:cNvSpPr>
          <p:nvPr/>
        </p:nvSpPr>
        <p:spPr>
          <a:xfrm>
            <a:off x="5539740" y="1342644"/>
            <a:ext cx="2860859" cy="1025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b="1" dirty="0">
                <a:solidFill>
                  <a:srgbClr val="59656F"/>
                </a:solidFill>
              </a:rPr>
              <a:t>VSIA,</a:t>
            </a:r>
            <a:br>
              <a:rPr lang="lv-LV" sz="3200" b="1" dirty="0">
                <a:solidFill>
                  <a:srgbClr val="59656F"/>
                </a:solidFill>
              </a:rPr>
            </a:br>
            <a:r>
              <a:rPr lang="lv-LV" sz="3200" b="1" dirty="0">
                <a:solidFill>
                  <a:srgbClr val="59656F"/>
                </a:solidFill>
              </a:rPr>
              <a:t>valsts iestādes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6FC6EA8A-9ECF-41DC-B10B-929389CA40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74" y="1416087"/>
            <a:ext cx="2497286" cy="16061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9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3088B78-223D-44D6-9D67-42EDF000FC9B}"/>
              </a:ext>
            </a:extLst>
          </p:cNvPr>
          <p:cNvSpPr/>
          <p:nvPr/>
        </p:nvSpPr>
        <p:spPr>
          <a:xfrm>
            <a:off x="0" y="1012983"/>
            <a:ext cx="12192000" cy="45719"/>
          </a:xfrm>
          <a:prstGeom prst="rect">
            <a:avLst/>
          </a:prstGeom>
          <a:solidFill>
            <a:srgbClr val="596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2" descr="http://www.sif.gov.lv/templates/sif/images/sif-logo.jpg">
            <a:extLst>
              <a:ext uri="{FF2B5EF4-FFF2-40B4-BE49-F238E27FC236}">
                <a16:creationId xmlns="" xmlns:a16="http://schemas.microsoft.com/office/drawing/2014/main" id="{01CAC1E8-673E-472E-9136-607DA4B4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39" y="6038556"/>
            <a:ext cx="1445528" cy="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579638E-56FA-4186-B7EA-4C87979A3F25}"/>
              </a:ext>
            </a:extLst>
          </p:cNvPr>
          <p:cNvSpPr/>
          <p:nvPr/>
        </p:nvSpPr>
        <p:spPr>
          <a:xfrm>
            <a:off x="0" y="5992837"/>
            <a:ext cx="12192000" cy="45719"/>
          </a:xfrm>
          <a:prstGeom prst="rect">
            <a:avLst/>
          </a:prstGeom>
          <a:solidFill>
            <a:srgbClr val="A2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2299B-6D09-40F4-BA08-782EFDB8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31" y="37372"/>
            <a:ext cx="8403772" cy="1280795"/>
          </a:xfrm>
        </p:spPr>
        <p:txBody>
          <a:bodyPr>
            <a:normAutofit/>
          </a:bodyPr>
          <a:lstStyle/>
          <a:p>
            <a:r>
              <a:rPr lang="lv-LV" sz="4000" b="1" dirty="0" smtClean="0">
                <a:solidFill>
                  <a:srgbClr val="59656F"/>
                </a:solidFill>
              </a:rPr>
              <a:t>Uzņēmēji reģionā</a:t>
            </a:r>
            <a:endParaRPr lang="lv-LV" sz="4000" b="1" dirty="0">
              <a:solidFill>
                <a:srgbClr val="59656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294" y="185183"/>
            <a:ext cx="2482536" cy="315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863" y="1087620"/>
            <a:ext cx="89664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solidFill>
                  <a:srgbClr val="59656F"/>
                </a:solidFill>
              </a:rPr>
              <a:t>DAUGAVPILS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 err="1" smtClean="0">
                <a:solidFill>
                  <a:srgbClr val="59656F"/>
                </a:solidFill>
              </a:rPr>
              <a:t>Gastrobārs</a:t>
            </a:r>
            <a:r>
              <a:rPr lang="lv-LV" sz="1600" dirty="0" smtClean="0">
                <a:solidFill>
                  <a:srgbClr val="59656F"/>
                </a:solidFill>
              </a:rPr>
              <a:t> Vēsma </a:t>
            </a:r>
            <a:r>
              <a:rPr lang="lv-LV" sz="1600" dirty="0">
                <a:solidFill>
                  <a:srgbClr val="59656F"/>
                </a:solidFill>
              </a:rPr>
              <a:t>(ILGO, SIA</a:t>
            </a:r>
            <a:r>
              <a:rPr lang="lv-LV" sz="1600" dirty="0" smtClean="0">
                <a:solidFill>
                  <a:srgbClr val="59656F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rgbClr val="59656F"/>
                </a:solidFill>
              </a:rPr>
              <a:t>Restorāns Art </a:t>
            </a:r>
            <a:r>
              <a:rPr lang="lv-LV" sz="1600" dirty="0" err="1">
                <a:solidFill>
                  <a:srgbClr val="59656F"/>
                </a:solidFill>
              </a:rPr>
              <a:t>Hub</a:t>
            </a:r>
            <a:r>
              <a:rPr lang="lv-LV" sz="1600" dirty="0">
                <a:solidFill>
                  <a:srgbClr val="59656F"/>
                </a:solidFill>
              </a:rPr>
              <a:t> (TERA ART, SIA</a:t>
            </a:r>
            <a:r>
              <a:rPr lang="lv-LV" sz="1600" dirty="0" smtClean="0">
                <a:solidFill>
                  <a:srgbClr val="59656F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rgbClr val="59656F"/>
                </a:solidFill>
              </a:rPr>
              <a:t>BUBA KID, </a:t>
            </a:r>
            <a:r>
              <a:rPr lang="lv-LV" sz="1600" dirty="0" smtClean="0">
                <a:solidFill>
                  <a:srgbClr val="59656F"/>
                </a:solidFill>
              </a:rPr>
              <a:t>SIA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rgbClr val="59656F"/>
                </a:solidFill>
              </a:rPr>
              <a:t>WOW </a:t>
            </a:r>
            <a:r>
              <a:rPr lang="lv-LV" sz="1600" dirty="0" err="1">
                <a:solidFill>
                  <a:srgbClr val="59656F"/>
                </a:solidFill>
              </a:rPr>
              <a:t>Kebab</a:t>
            </a:r>
            <a:r>
              <a:rPr lang="lv-LV" sz="1600" dirty="0">
                <a:solidFill>
                  <a:srgbClr val="59656F"/>
                </a:solidFill>
              </a:rPr>
              <a:t>, </a:t>
            </a:r>
            <a:r>
              <a:rPr lang="lv-LV" sz="1600" dirty="0" smtClean="0">
                <a:solidFill>
                  <a:srgbClr val="59656F"/>
                </a:solidFill>
              </a:rPr>
              <a:t>SIA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 err="1">
                <a:solidFill>
                  <a:srgbClr val="59656F"/>
                </a:solidFill>
              </a:rPr>
              <a:t>Funny</a:t>
            </a:r>
            <a:r>
              <a:rPr lang="lv-LV" sz="1600" dirty="0">
                <a:solidFill>
                  <a:srgbClr val="59656F"/>
                </a:solidFill>
              </a:rPr>
              <a:t> &amp; </a:t>
            </a:r>
            <a:r>
              <a:rPr lang="lv-LV" sz="1600" dirty="0" err="1">
                <a:solidFill>
                  <a:srgbClr val="59656F"/>
                </a:solidFill>
              </a:rPr>
              <a:t>Happy</a:t>
            </a:r>
            <a:r>
              <a:rPr lang="lv-LV" sz="1600" dirty="0">
                <a:solidFill>
                  <a:srgbClr val="59656F"/>
                </a:solidFill>
              </a:rPr>
              <a:t>, </a:t>
            </a:r>
            <a:r>
              <a:rPr lang="lv-LV" sz="1600" dirty="0" smtClean="0">
                <a:solidFill>
                  <a:srgbClr val="59656F"/>
                </a:solidFill>
              </a:rPr>
              <a:t>SIA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 err="1" smtClean="0">
                <a:solidFill>
                  <a:srgbClr val="59656F"/>
                </a:solidFill>
              </a:rPr>
              <a:t>Hotel</a:t>
            </a:r>
            <a:r>
              <a:rPr lang="lv-LV" sz="1600" dirty="0" smtClean="0">
                <a:solidFill>
                  <a:srgbClr val="59656F"/>
                </a:solidFill>
              </a:rPr>
              <a:t> </a:t>
            </a:r>
            <a:r>
              <a:rPr lang="lv-LV" sz="1600" dirty="0" err="1" smtClean="0">
                <a:solidFill>
                  <a:srgbClr val="59656F"/>
                </a:solidFill>
              </a:rPr>
              <a:t>Latgola</a:t>
            </a:r>
            <a:r>
              <a:rPr lang="lv-LV" sz="1600" dirty="0" smtClean="0">
                <a:solidFill>
                  <a:srgbClr val="59656F"/>
                </a:solidFill>
              </a:rPr>
              <a:t> (</a:t>
            </a:r>
            <a:r>
              <a:rPr lang="lv-LV" sz="1600" dirty="0" err="1" smtClean="0">
                <a:solidFill>
                  <a:srgbClr val="59656F"/>
                </a:solidFill>
              </a:rPr>
              <a:t>Belkanto</a:t>
            </a:r>
            <a:r>
              <a:rPr lang="lv-LV" sz="1600" dirty="0" smtClean="0">
                <a:solidFill>
                  <a:srgbClr val="59656F"/>
                </a:solidFill>
              </a:rPr>
              <a:t> IK)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 err="1" smtClean="0">
                <a:solidFill>
                  <a:srgbClr val="59656F"/>
                </a:solidFill>
              </a:rPr>
              <a:t>Tarzāns</a:t>
            </a:r>
            <a:r>
              <a:rPr lang="lv-LV" sz="1600" dirty="0">
                <a:solidFill>
                  <a:srgbClr val="59656F"/>
                </a:solidFill>
              </a:rPr>
              <a:t>, piedzīvojumu </a:t>
            </a:r>
            <a:r>
              <a:rPr lang="lv-LV" sz="1600" dirty="0" smtClean="0">
                <a:solidFill>
                  <a:srgbClr val="59656F"/>
                </a:solidFill>
              </a:rPr>
              <a:t>parks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rgbClr val="59656F"/>
                </a:solidFill>
              </a:rPr>
              <a:t>Vidzemes inovāciju un uzņēmējdarbības centrs, </a:t>
            </a:r>
            <a:r>
              <a:rPr lang="lv-LV" sz="1600" dirty="0" smtClean="0">
                <a:solidFill>
                  <a:srgbClr val="59656F"/>
                </a:solidFill>
              </a:rPr>
              <a:t>biedrība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rgbClr val="59656F"/>
                </a:solidFill>
              </a:rPr>
              <a:t>Daugavpils Marka </a:t>
            </a:r>
            <a:r>
              <a:rPr lang="lv-LV" sz="1600" dirty="0" err="1">
                <a:solidFill>
                  <a:srgbClr val="59656F"/>
                </a:solidFill>
              </a:rPr>
              <a:t>Rotko</a:t>
            </a:r>
            <a:r>
              <a:rPr lang="lv-LV" sz="1600" dirty="0">
                <a:solidFill>
                  <a:srgbClr val="59656F"/>
                </a:solidFill>
              </a:rPr>
              <a:t> mākslas centrs, Daugavpils pilsētas pašvaldības </a:t>
            </a:r>
            <a:r>
              <a:rPr lang="lv-LV" sz="1600" dirty="0" smtClean="0">
                <a:solidFill>
                  <a:srgbClr val="59656F"/>
                </a:solidFill>
              </a:rPr>
              <a:t>iestāde</a:t>
            </a:r>
          </a:p>
          <a:p>
            <a:endParaRPr lang="lv-LV" sz="1600" dirty="0" smtClean="0">
              <a:solidFill>
                <a:srgbClr val="59656F"/>
              </a:solidFill>
            </a:endParaRPr>
          </a:p>
          <a:p>
            <a:r>
              <a:rPr lang="lv-LV" sz="1600" dirty="0" smtClean="0">
                <a:solidFill>
                  <a:srgbClr val="59656F"/>
                </a:solidFill>
              </a:rPr>
              <a:t>LĪVĀNI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 smtClean="0">
                <a:solidFill>
                  <a:srgbClr val="59656F"/>
                </a:solidFill>
              </a:rPr>
              <a:t>Rita </a:t>
            </a:r>
            <a:r>
              <a:rPr lang="lv-LV" sz="1600" dirty="0" err="1" smtClean="0">
                <a:solidFill>
                  <a:srgbClr val="59656F"/>
                </a:solidFill>
              </a:rPr>
              <a:t>Stafecka</a:t>
            </a:r>
            <a:r>
              <a:rPr lang="lv-LV" sz="1600" dirty="0" smtClean="0">
                <a:solidFill>
                  <a:srgbClr val="59656F"/>
                </a:solidFill>
              </a:rPr>
              <a:t> – psihologs</a:t>
            </a:r>
          </a:p>
          <a:p>
            <a:endParaRPr lang="lv-LV" sz="1600" dirty="0" smtClean="0">
              <a:solidFill>
                <a:srgbClr val="59656F"/>
              </a:solidFill>
            </a:endParaRPr>
          </a:p>
          <a:p>
            <a:r>
              <a:rPr lang="lv-LV" sz="1600" dirty="0" smtClean="0">
                <a:solidFill>
                  <a:srgbClr val="59656F"/>
                </a:solidFill>
              </a:rPr>
              <a:t>RĒZEKNE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 err="1">
                <a:solidFill>
                  <a:srgbClr val="59656F"/>
                </a:solidFill>
              </a:rPr>
              <a:t>Jurkat</a:t>
            </a:r>
            <a:r>
              <a:rPr lang="lv-LV" sz="1600" dirty="0">
                <a:solidFill>
                  <a:srgbClr val="59656F"/>
                </a:solidFill>
              </a:rPr>
              <a:t> </a:t>
            </a:r>
            <a:r>
              <a:rPr lang="lv-LV" sz="1600" dirty="0" smtClean="0">
                <a:solidFill>
                  <a:srgbClr val="59656F"/>
                </a:solidFill>
              </a:rPr>
              <a:t>DEEM, SIA</a:t>
            </a:r>
          </a:p>
          <a:p>
            <a:endParaRPr lang="lv-LV" sz="1600" dirty="0" smtClean="0">
              <a:solidFill>
                <a:srgbClr val="59656F"/>
              </a:solidFill>
            </a:endParaRPr>
          </a:p>
          <a:p>
            <a:r>
              <a:rPr lang="lv-LV" sz="1600" dirty="0" smtClean="0">
                <a:solidFill>
                  <a:srgbClr val="59656F"/>
                </a:solidFill>
              </a:rPr>
              <a:t>PREIĻI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rgbClr val="59656F"/>
                </a:solidFill>
              </a:rPr>
              <a:t>Biedrība "Ģimeņu atbalsta centrs "</a:t>
            </a:r>
            <a:r>
              <a:rPr lang="lv-LV" sz="1600" dirty="0" err="1">
                <a:solidFill>
                  <a:srgbClr val="59656F"/>
                </a:solidFill>
              </a:rPr>
              <a:t>Puķuzirnis</a:t>
            </a:r>
            <a:r>
              <a:rPr lang="lv-LV" sz="1600" dirty="0">
                <a:solidFill>
                  <a:srgbClr val="59656F"/>
                </a:solidFill>
              </a:rPr>
              <a:t>""</a:t>
            </a:r>
            <a:endParaRPr lang="lv-LV" sz="1600" dirty="0" smtClean="0">
              <a:solidFill>
                <a:srgbClr val="59656F"/>
              </a:solidFill>
            </a:endParaRPr>
          </a:p>
          <a:p>
            <a:endParaRPr lang="lv-LV" sz="1600" dirty="0">
              <a:solidFill>
                <a:srgbClr val="5965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6D63D06-2921-4901-9BB9-B68B62B535E9}"/>
              </a:ext>
            </a:extLst>
          </p:cNvPr>
          <p:cNvSpPr/>
          <p:nvPr/>
        </p:nvSpPr>
        <p:spPr>
          <a:xfrm>
            <a:off x="0" y="1270435"/>
            <a:ext cx="12192000" cy="45719"/>
          </a:xfrm>
          <a:prstGeom prst="rect">
            <a:avLst/>
          </a:prstGeom>
          <a:solidFill>
            <a:srgbClr val="596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2" descr="http://www.sif.gov.lv/templates/sif/images/sif-logo.jpg">
            <a:extLst>
              <a:ext uri="{FF2B5EF4-FFF2-40B4-BE49-F238E27FC236}">
                <a16:creationId xmlns="" xmlns:a16="http://schemas.microsoft.com/office/drawing/2014/main" id="{01CAC1E8-673E-472E-9136-607DA4B4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99" y="6038556"/>
            <a:ext cx="1445528" cy="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579638E-56FA-4186-B7EA-4C87979A3F25}"/>
              </a:ext>
            </a:extLst>
          </p:cNvPr>
          <p:cNvSpPr/>
          <p:nvPr/>
        </p:nvSpPr>
        <p:spPr>
          <a:xfrm>
            <a:off x="0" y="5992837"/>
            <a:ext cx="12192000" cy="45719"/>
          </a:xfrm>
          <a:prstGeom prst="rect">
            <a:avLst/>
          </a:prstGeom>
          <a:solidFill>
            <a:srgbClr val="A2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2299B-6D09-40F4-BA08-782EFDB8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03" y="-10360"/>
            <a:ext cx="8010378" cy="1280795"/>
          </a:xfrm>
        </p:spPr>
        <p:txBody>
          <a:bodyPr>
            <a:normAutofit/>
          </a:bodyPr>
          <a:lstStyle/>
          <a:p>
            <a:r>
              <a:rPr lang="lv-LV" sz="4000" b="1" dirty="0">
                <a:solidFill>
                  <a:srgbClr val="59656F"/>
                </a:solidFill>
              </a:rPr>
              <a:t>Programmas dalībnieku ieguvumi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3F6378-8657-4745-A129-214B2A5FE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671" y="442594"/>
            <a:ext cx="2753707" cy="177658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7505B495-CECA-4FA8-B279-C935B0DAF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63" y="1641499"/>
            <a:ext cx="8561159" cy="42088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 smtClean="0">
                <a:solidFill>
                  <a:srgbClr val="59656F"/>
                </a:solidFill>
              </a:rPr>
              <a:t>Informācija par piedāvājumu tiek ievietota: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b="1" dirty="0" smtClean="0"/>
              <a:t>mājas lapā: </a:t>
            </a:r>
          </a:p>
          <a:p>
            <a:pPr marL="266700" indent="0">
              <a:buNone/>
            </a:pPr>
            <a:r>
              <a:rPr lang="lv-LV" u="sng" dirty="0" smtClean="0">
                <a:hlinkClick r:id="rId5"/>
              </a:rPr>
              <a:t>http</a:t>
            </a:r>
            <a:r>
              <a:rPr lang="lv-LV" u="sng" dirty="0">
                <a:hlinkClick r:id="rId5"/>
              </a:rPr>
              <a:t>://www.godagimene.lv</a:t>
            </a:r>
            <a:endParaRPr lang="lv-LV" dirty="0"/>
          </a:p>
          <a:p>
            <a:pPr marL="0" indent="0">
              <a:buNone/>
            </a:pPr>
            <a:r>
              <a:rPr lang="lv-LV" b="1" dirty="0" smtClean="0"/>
              <a:t>   </a:t>
            </a:r>
            <a:r>
              <a:rPr lang="lv-LV" b="1" dirty="0"/>
              <a:t> </a:t>
            </a:r>
            <a:r>
              <a:rPr lang="lv-LV" b="1" dirty="0" smtClean="0"/>
              <a:t>Sociālajos tīklos:</a:t>
            </a:r>
            <a:endParaRPr lang="lv-LV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u="sng" dirty="0">
                <a:hlinkClick r:id="rId6"/>
              </a:rPr>
              <a:t>https://www.facebook.com/GodaGimene/</a:t>
            </a:r>
            <a:endParaRPr lang="lv-LV" dirty="0"/>
          </a:p>
          <a:p>
            <a:pPr>
              <a:buFont typeface="Wingdings" panose="05000000000000000000" pitchFamily="2" charset="2"/>
              <a:buChar char="Ø"/>
            </a:pPr>
            <a:r>
              <a:rPr lang="lv-LV" u="sng" dirty="0">
                <a:hlinkClick r:id="rId7"/>
              </a:rPr>
              <a:t>https://twitter.com/Godagimene</a:t>
            </a:r>
            <a:endParaRPr lang="lv-LV" dirty="0"/>
          </a:p>
          <a:p>
            <a:pPr marL="0" indent="0">
              <a:buNone/>
            </a:pPr>
            <a:r>
              <a:rPr lang="lv-LV" b="1" dirty="0" smtClean="0"/>
              <a:t>  </a:t>
            </a:r>
            <a:endParaRPr lang="lv-LV" dirty="0"/>
          </a:p>
          <a:p>
            <a:pPr marL="0" indent="0">
              <a:buNone/>
            </a:pPr>
            <a:r>
              <a:rPr lang="lv-LV" b="1" dirty="0"/>
              <a:t> </a:t>
            </a:r>
            <a:r>
              <a:rPr lang="lv-LV" b="1" dirty="0" smtClean="0"/>
              <a:t>   mobilā lietotnē </a:t>
            </a:r>
            <a:r>
              <a:rPr lang="lv-LV" b="1" dirty="0"/>
              <a:t>“3+ karte”:</a:t>
            </a:r>
            <a:endParaRPr lang="lv-LV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lv-LV" i="1" dirty="0" smtClean="0"/>
              <a:t>Pieejama gan </a:t>
            </a:r>
            <a:r>
              <a:rPr lang="lv-LV" b="1" i="1" dirty="0" err="1" smtClean="0"/>
              <a:t>Android</a:t>
            </a:r>
            <a:r>
              <a:rPr lang="lv-LV" dirty="0" smtClean="0"/>
              <a:t>, gan </a:t>
            </a:r>
            <a:r>
              <a:rPr lang="lv-LV" b="1" i="1" dirty="0" err="1" smtClean="0"/>
              <a:t>iOS</a:t>
            </a:r>
            <a:r>
              <a:rPr lang="lv-LV" dirty="0" smtClean="0"/>
              <a:t> operētājsistēmās</a:t>
            </a:r>
            <a:endParaRPr lang="lv-LV" dirty="0">
              <a:solidFill>
                <a:srgbClr val="59656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C6EA8A-9ECF-41DC-B10B-929389CA40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72" y="1562470"/>
            <a:ext cx="2733037" cy="17578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0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6D63D06-2921-4901-9BB9-B68B62B535E9}"/>
              </a:ext>
            </a:extLst>
          </p:cNvPr>
          <p:cNvSpPr/>
          <p:nvPr/>
        </p:nvSpPr>
        <p:spPr>
          <a:xfrm>
            <a:off x="0" y="1270435"/>
            <a:ext cx="12192000" cy="45719"/>
          </a:xfrm>
          <a:prstGeom prst="rect">
            <a:avLst/>
          </a:prstGeom>
          <a:solidFill>
            <a:srgbClr val="596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2" descr="http://www.sif.gov.lv/templates/sif/images/sif-logo.jpg">
            <a:extLst>
              <a:ext uri="{FF2B5EF4-FFF2-40B4-BE49-F238E27FC236}">
                <a16:creationId xmlns="" xmlns:a16="http://schemas.microsoft.com/office/drawing/2014/main" id="{01CAC1E8-673E-472E-9136-607DA4B4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99" y="6038556"/>
            <a:ext cx="1445528" cy="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579638E-56FA-4186-B7EA-4C87979A3F25}"/>
              </a:ext>
            </a:extLst>
          </p:cNvPr>
          <p:cNvSpPr/>
          <p:nvPr/>
        </p:nvSpPr>
        <p:spPr>
          <a:xfrm>
            <a:off x="0" y="5992837"/>
            <a:ext cx="12192000" cy="45719"/>
          </a:xfrm>
          <a:prstGeom prst="rect">
            <a:avLst/>
          </a:prstGeom>
          <a:solidFill>
            <a:srgbClr val="A2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2299B-6D09-40F4-BA08-782EFDB8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 smtClean="0">
                <a:solidFill>
                  <a:srgbClr val="59656F"/>
                </a:solidFill>
              </a:rPr>
              <a:t>Mobilā lietotne </a:t>
            </a:r>
            <a:r>
              <a:rPr lang="lv-LV" sz="4000" b="1" dirty="0">
                <a:solidFill>
                  <a:srgbClr val="59656F"/>
                </a:solidFill>
              </a:rPr>
              <a:t>“3+ karte”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71499" y="1478826"/>
            <a:ext cx="435639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lv-LV" dirty="0" smtClean="0"/>
              <a:t>Mobilā lietotne </a:t>
            </a:r>
            <a:r>
              <a:rPr lang="lv-LV" dirty="0"/>
              <a:t>ir palīgs 3+ Ģimenes kartes īpašniekiem ērti un viegli pārskatīt piedāvātās atlaides atlaižu katalogā un tā brīža atrašanās vietā. Veido savu sarakstu un pirmais uzzini par jaunumiem programmā.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99" y="1582579"/>
            <a:ext cx="6184901" cy="4145280"/>
          </a:xfrm>
        </p:spPr>
      </p:pic>
    </p:spTree>
    <p:extLst>
      <p:ext uri="{BB962C8B-B14F-4D97-AF65-F5344CB8AC3E}">
        <p14:creationId xmlns:p14="http://schemas.microsoft.com/office/powerpoint/2010/main" val="32613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6D63D06-2921-4901-9BB9-B68B62B535E9}"/>
              </a:ext>
            </a:extLst>
          </p:cNvPr>
          <p:cNvSpPr/>
          <p:nvPr/>
        </p:nvSpPr>
        <p:spPr>
          <a:xfrm>
            <a:off x="0" y="1270435"/>
            <a:ext cx="12192000" cy="45719"/>
          </a:xfrm>
          <a:prstGeom prst="rect">
            <a:avLst/>
          </a:prstGeom>
          <a:solidFill>
            <a:srgbClr val="596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2" descr="http://www.sif.gov.lv/templates/sif/images/sif-logo.jpg">
            <a:extLst>
              <a:ext uri="{FF2B5EF4-FFF2-40B4-BE49-F238E27FC236}">
                <a16:creationId xmlns="" xmlns:a16="http://schemas.microsoft.com/office/drawing/2014/main" id="{01CAC1E8-673E-472E-9136-607DA4B4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99" y="6038556"/>
            <a:ext cx="1445528" cy="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579638E-56FA-4186-B7EA-4C87979A3F25}"/>
              </a:ext>
            </a:extLst>
          </p:cNvPr>
          <p:cNvSpPr/>
          <p:nvPr/>
        </p:nvSpPr>
        <p:spPr>
          <a:xfrm>
            <a:off x="0" y="5992837"/>
            <a:ext cx="12192000" cy="45719"/>
          </a:xfrm>
          <a:prstGeom prst="rect">
            <a:avLst/>
          </a:prstGeom>
          <a:solidFill>
            <a:srgbClr val="A2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2299B-6D09-40F4-BA08-782EFDB8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245326"/>
            <a:ext cx="10515600" cy="1325563"/>
          </a:xfrm>
        </p:spPr>
        <p:txBody>
          <a:bodyPr>
            <a:normAutofit/>
          </a:bodyPr>
          <a:lstStyle/>
          <a:p>
            <a:r>
              <a:rPr lang="lv-LV" sz="4000" b="1" dirty="0" smtClean="0">
                <a:solidFill>
                  <a:srgbClr val="59656F"/>
                </a:solidFill>
              </a:rPr>
              <a:t>Mobilā lietotne </a:t>
            </a:r>
            <a:r>
              <a:rPr lang="lv-LV" sz="4000" b="1" dirty="0">
                <a:solidFill>
                  <a:srgbClr val="59656F"/>
                </a:solidFill>
              </a:rPr>
              <a:t>“3+ karte”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1570889"/>
            <a:ext cx="7416799" cy="4145280"/>
          </a:xfrm>
        </p:spPr>
      </p:pic>
    </p:spTree>
    <p:extLst>
      <p:ext uri="{BB962C8B-B14F-4D97-AF65-F5344CB8AC3E}">
        <p14:creationId xmlns:p14="http://schemas.microsoft.com/office/powerpoint/2010/main" val="41643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451</Words>
  <Application>Microsoft Office PowerPoint</Application>
  <PresentationFormat>Widescreen</PresentationFormat>
  <Paragraphs>79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Goda ģimenes apliecība             «3+ ģimenes karte»</vt:lpstr>
      <vt:lpstr>Latvijas Goda ģimenes apliecība «3+ Ģimenes karte»</vt:lpstr>
      <vt:lpstr>3+ Ģimenes kartes popularitāte strauji aug</vt:lpstr>
      <vt:lpstr>3+ Ģimenes karte</vt:lpstr>
      <vt:lpstr>3+ Ģimenes kartes atbalsta dalībnieku skaits arvien pieaug</vt:lpstr>
      <vt:lpstr>Uzņēmēji reģionā</vt:lpstr>
      <vt:lpstr>Programmas dalībnieku ieguvumi</vt:lpstr>
      <vt:lpstr>Mobilā lietotne “3+ karte”</vt:lpstr>
      <vt:lpstr>Mobilā lietotne “3+ karte”</vt:lpstr>
      <vt:lpstr>Statistika</vt:lpstr>
      <vt:lpstr>Saziņai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Goda ģimenes kā sabiedriskā transporta dalībnieki</dc:title>
  <dc:creator>Inese Krūmiņa</dc:creator>
  <cp:lastModifiedBy>Andris 01-050</cp:lastModifiedBy>
  <cp:revision>77</cp:revision>
  <cp:lastPrinted>2019-02-08T06:37:05Z</cp:lastPrinted>
  <dcterms:created xsi:type="dcterms:W3CDTF">2019-02-05T09:36:48Z</dcterms:created>
  <dcterms:modified xsi:type="dcterms:W3CDTF">2019-03-04T08:39:31Z</dcterms:modified>
</cp:coreProperties>
</file>