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2" r:id="rId3"/>
    <p:sldId id="273" r:id="rId4"/>
    <p:sldId id="274" r:id="rId5"/>
    <p:sldId id="275" r:id="rId6"/>
    <p:sldId id="276" r:id="rId7"/>
    <p:sldId id="261" r:id="rId8"/>
    <p:sldId id="262" r:id="rId9"/>
    <p:sldId id="264" r:id="rId10"/>
    <p:sldId id="266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80ECE-3C03-4F9C-9075-12CB93918569}" type="datetimeFigureOut">
              <a:rPr lang="lv-LV" smtClean="0"/>
              <a:t>2019.03.01.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18986-D25F-4E76-BE03-DD87B24195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73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F24F5A9-DBF0-40AA-B328-B1864EC7E642}" type="slidenum">
              <a:rPr lang="lv-LV" altLang="en-US" sz="1200">
                <a:latin typeface="Calibri" pitchFamily="34" charset="0"/>
              </a:rPr>
              <a:pPr/>
              <a:t>1</a:t>
            </a:fld>
            <a:endParaRPr lang="lv-LV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74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18240"/>
          <a:stretch>
            <a:fillRect/>
          </a:stretch>
        </p:blipFill>
        <p:spPr bwMode="auto">
          <a:xfrm>
            <a:off x="0" y="7938"/>
            <a:ext cx="11160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7"/>
          <a:stretch>
            <a:fillRect/>
          </a:stretch>
        </p:blipFill>
        <p:spPr bwMode="auto">
          <a:xfrm>
            <a:off x="1116013" y="1212850"/>
            <a:ext cx="802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22136" b="83508"/>
          <a:stretch>
            <a:fillRect/>
          </a:stretch>
        </p:blipFill>
        <p:spPr bwMode="auto">
          <a:xfrm>
            <a:off x="-3175" y="1628775"/>
            <a:ext cx="10461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9CB8C5FB-2346-4C05-85C4-CDDEDD237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76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18240"/>
          <a:stretch>
            <a:fillRect/>
          </a:stretch>
        </p:blipFill>
        <p:spPr bwMode="auto">
          <a:xfrm>
            <a:off x="0" y="7938"/>
            <a:ext cx="11160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7"/>
          <a:stretch>
            <a:fillRect/>
          </a:stretch>
        </p:blipFill>
        <p:spPr bwMode="auto">
          <a:xfrm>
            <a:off x="1116013" y="1212850"/>
            <a:ext cx="802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22136" b="83508"/>
          <a:stretch>
            <a:fillRect/>
          </a:stretch>
        </p:blipFill>
        <p:spPr bwMode="auto">
          <a:xfrm>
            <a:off x="-3175" y="1628775"/>
            <a:ext cx="10461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9CB8C5FB-2346-4C05-85C4-CDDEDD237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78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18240"/>
          <a:stretch>
            <a:fillRect/>
          </a:stretch>
        </p:blipFill>
        <p:spPr bwMode="auto">
          <a:xfrm>
            <a:off x="0" y="7938"/>
            <a:ext cx="11160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7"/>
          <a:stretch>
            <a:fillRect/>
          </a:stretch>
        </p:blipFill>
        <p:spPr bwMode="auto">
          <a:xfrm>
            <a:off x="1116013" y="1212850"/>
            <a:ext cx="802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22136" b="83508"/>
          <a:stretch>
            <a:fillRect/>
          </a:stretch>
        </p:blipFill>
        <p:spPr bwMode="auto">
          <a:xfrm>
            <a:off x="-3175" y="1628775"/>
            <a:ext cx="10461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9CB8C5FB-2346-4C05-85C4-CDDEDD237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6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18240"/>
          <a:stretch>
            <a:fillRect/>
          </a:stretch>
        </p:blipFill>
        <p:spPr bwMode="auto">
          <a:xfrm>
            <a:off x="0" y="7938"/>
            <a:ext cx="11160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7"/>
          <a:stretch>
            <a:fillRect/>
          </a:stretch>
        </p:blipFill>
        <p:spPr bwMode="auto">
          <a:xfrm>
            <a:off x="1116013" y="1212850"/>
            <a:ext cx="802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22136" b="83508"/>
          <a:stretch>
            <a:fillRect/>
          </a:stretch>
        </p:blipFill>
        <p:spPr bwMode="auto">
          <a:xfrm>
            <a:off x="-3175" y="1628775"/>
            <a:ext cx="10461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9CB8C5FB-2346-4C05-85C4-CDDEDD237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10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18240"/>
          <a:stretch>
            <a:fillRect/>
          </a:stretch>
        </p:blipFill>
        <p:spPr bwMode="auto">
          <a:xfrm>
            <a:off x="0" y="7938"/>
            <a:ext cx="11160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7"/>
          <a:stretch>
            <a:fillRect/>
          </a:stretch>
        </p:blipFill>
        <p:spPr bwMode="auto">
          <a:xfrm>
            <a:off x="1116013" y="1212850"/>
            <a:ext cx="802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22136" b="83508"/>
          <a:stretch>
            <a:fillRect/>
          </a:stretch>
        </p:blipFill>
        <p:spPr bwMode="auto">
          <a:xfrm>
            <a:off x="-3175" y="1628775"/>
            <a:ext cx="10461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9CB8C5FB-2346-4C05-85C4-CDDEDD237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96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18240"/>
          <a:stretch>
            <a:fillRect/>
          </a:stretch>
        </p:blipFill>
        <p:spPr bwMode="auto">
          <a:xfrm>
            <a:off x="0" y="7938"/>
            <a:ext cx="11160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7"/>
          <a:stretch>
            <a:fillRect/>
          </a:stretch>
        </p:blipFill>
        <p:spPr bwMode="auto">
          <a:xfrm>
            <a:off x="1116013" y="1212850"/>
            <a:ext cx="802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22136" b="83508"/>
          <a:stretch>
            <a:fillRect/>
          </a:stretch>
        </p:blipFill>
        <p:spPr bwMode="auto">
          <a:xfrm>
            <a:off x="-3175" y="1628775"/>
            <a:ext cx="10461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9CB8C5FB-2346-4C05-85C4-CDDEDD237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4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24188"/>
            <a:ext cx="7772400" cy="962025"/>
          </a:xfrm>
        </p:spPr>
        <p:txBody>
          <a:bodyPr>
            <a:normAutofit fontScale="90000"/>
          </a:bodyPr>
          <a:lstStyle/>
          <a:p>
            <a:r>
              <a:rPr lang="lv-LV" altLang="lv-LV" sz="2100" dirty="0" smtClean="0">
                <a:solidFill>
                  <a:srgbClr val="C00000"/>
                </a:solidFill>
                <a:latin typeface="Calibri" pitchFamily="34" charset="0"/>
              </a:rPr>
              <a:t>Latvijas Lauku attīstības programmas </a:t>
            </a:r>
            <a:r>
              <a:rPr lang="en-US" altLang="lv-LV" sz="21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lv-LV" sz="21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lv-LV" sz="2100" dirty="0" err="1">
                <a:solidFill>
                  <a:srgbClr val="C00000"/>
                </a:solidFill>
                <a:latin typeface="Calibri" pitchFamily="34" charset="0"/>
              </a:rPr>
              <a:t>pasākumi</a:t>
            </a:r>
            <a:r>
              <a:rPr lang="en-US" altLang="lv-LV" sz="21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lv-LV" altLang="lv-LV" sz="2100" dirty="0">
                <a:solidFill>
                  <a:srgbClr val="C00000"/>
                </a:solidFill>
                <a:latin typeface="Calibri" pitchFamily="34" charset="0"/>
              </a:rPr>
              <a:t>2014.-2020.gadam </a:t>
            </a:r>
            <a:r>
              <a:rPr lang="lv-LV" altLang="lv-LV" sz="19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lv-LV" altLang="lv-LV" sz="19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lv-LV" altLang="lv-LV" sz="1900" dirty="0" smtClean="0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286000" y="5808663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lv-LV" dirty="0">
                <a:latin typeface="Calibri" pitchFamily="34" charset="0"/>
              </a:rPr>
              <a:t>Daugavpils</a:t>
            </a:r>
            <a:endParaRPr lang="lv-LV" altLang="lv-LV" dirty="0">
              <a:latin typeface="Calibri" pitchFamily="34" charset="0"/>
            </a:endParaRPr>
          </a:p>
          <a:p>
            <a:pPr algn="ctr"/>
            <a:r>
              <a:rPr lang="en-US" altLang="lv-LV" dirty="0" smtClean="0">
                <a:latin typeface="Calibri" pitchFamily="34" charset="0"/>
              </a:rPr>
              <a:t>06.03.2019.</a:t>
            </a:r>
            <a:endParaRPr lang="lv-LV" altLang="lv-LV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A80CF35-B204-4E20-BAA1-556737B1BF4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08163" y="255588"/>
            <a:ext cx="6946900" cy="1212850"/>
          </a:xfrm>
        </p:spPr>
        <p:txBody>
          <a:bodyPr/>
          <a:lstStyle/>
          <a:p>
            <a:pPr algn="ctr">
              <a:defRPr/>
            </a:pPr>
            <a:r>
              <a:rPr lang="lv-LV" altLang="lv-LV" i="1" dirty="0">
                <a:solidFill>
                  <a:srgbClr val="632523"/>
                </a:solidFill>
              </a:rPr>
              <a:t> </a:t>
            </a:r>
            <a:r>
              <a:rPr lang="lv-LV" altLang="lv-LV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"Darbību īstenošana saskaņā ar sabiedrības virzītas vietējās attīstības stratēģiju</a:t>
            </a:r>
            <a:r>
              <a:rPr lang="lv-LV" altLang="lv-LV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"</a:t>
            </a:r>
            <a:r>
              <a:rPr lang="lv-LV" altLang="lv-LV" sz="1600" dirty="0"/>
              <a:t/>
            </a:r>
            <a:br>
              <a:rPr lang="lv-LV" altLang="lv-LV" sz="1600" dirty="0"/>
            </a:br>
            <a:endParaRPr lang="lv-LV" altLang="lv-LV" sz="1800" dirty="0"/>
          </a:p>
        </p:txBody>
      </p:sp>
      <p:grpSp>
        <p:nvGrpSpPr>
          <p:cNvPr id="8" name="Grupa 2"/>
          <p:cNvGrpSpPr/>
          <p:nvPr/>
        </p:nvGrpSpPr>
        <p:grpSpPr>
          <a:xfrm>
            <a:off x="1420812" y="1464470"/>
            <a:ext cx="7418388" cy="4699793"/>
            <a:chOff x="1222375" y="1624807"/>
            <a:chExt cx="7418388" cy="4699793"/>
          </a:xfrm>
          <a:solidFill>
            <a:schemeClr val="accent3">
              <a:lumMod val="7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1245394" y="1624807"/>
              <a:ext cx="3508375" cy="73025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dirty="0">
                  <a:solidFill>
                    <a:srgbClr val="FF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Vietējās ekonomikas stiprināšanas iniciatīvas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9675" y="1633538"/>
              <a:ext cx="3621088" cy="73025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dirty="0">
                  <a:solidFill>
                    <a:srgbClr val="FF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Vietas potenciāla attīstības iniciatīvas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22375" y="2363788"/>
              <a:ext cx="46038" cy="3819525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785938" y="2417763"/>
              <a:ext cx="2947987" cy="1063625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600" dirty="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Nelauksaimnieciskās uzņēmējdarbības </a:t>
              </a:r>
            </a:p>
            <a:p>
              <a:pPr algn="ctr">
                <a:defRPr/>
              </a:pPr>
              <a:r>
                <a:rPr lang="lv-LV" altLang="lv-LV" sz="1600" dirty="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radīšana, attīstība </a:t>
              </a:r>
            </a:p>
            <a:p>
              <a:pPr algn="ctr">
                <a:defRPr/>
              </a:pPr>
              <a:r>
                <a:rPr lang="lv-LV" altLang="lv-LV" sz="11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(apgrozījums līdz 70 000 EUR/gadā</a:t>
              </a:r>
              <a:r>
                <a:rPr lang="lv-LV" altLang="lv-LV" sz="12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238250" y="2971800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785938" y="3586163"/>
              <a:ext cx="2947987" cy="884237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6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Lauksaimniecības produktu pārstrāde </a:t>
              </a:r>
              <a:r>
                <a:rPr lang="lv-LV" altLang="lv-LV" sz="11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(apgrozījums līdz 70 000 EUR/gadā)</a:t>
              </a:r>
            </a:p>
            <a:p>
              <a:pPr algn="ctr">
                <a:defRPr/>
              </a:pPr>
              <a:endParaRPr lang="lv-LV" altLang="lv-LV" sz="16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222375" y="4144963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238250" y="5173663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808163" y="4635500"/>
              <a:ext cx="2922587" cy="890588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6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Tirdzniecības vietas izveide/labiekārtošana</a:t>
              </a:r>
            </a:p>
            <a:p>
              <a:pPr algn="ctr">
                <a:defRPr/>
              </a:pPr>
              <a:r>
                <a:rPr lang="lv-LV" altLang="lv-LV" sz="11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(apgrozījums līdz 70 000 EUR/gadā)</a:t>
              </a:r>
            </a:p>
            <a:p>
              <a:pPr algn="ctr">
                <a:defRPr/>
              </a:pPr>
              <a:endParaRPr lang="lv-LV" altLang="lv-LV" sz="12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68413" y="6183313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808163" y="5557838"/>
              <a:ext cx="2922587" cy="766762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 altLang="lv-LV" sz="16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lv-LV" altLang="lv-LV" sz="16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Darbinieku produktivitātes kāpināšana</a:t>
              </a:r>
            </a:p>
            <a:p>
              <a:pPr algn="ctr">
                <a:defRPr/>
              </a:pPr>
              <a:r>
                <a:rPr lang="lv-LV" altLang="lv-LV" sz="11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(apgrozījums līdz 70 000 EUR/gadā)</a:t>
              </a:r>
            </a:p>
            <a:p>
              <a:pPr algn="ctr">
                <a:defRPr/>
              </a:pPr>
              <a:endParaRPr lang="lv-LV" altLang="lv-LV" sz="16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056188" y="3284538"/>
              <a:ext cx="47625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621338" y="2471738"/>
              <a:ext cx="3019425" cy="1336675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6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Teritorijas </a:t>
              </a:r>
            </a:p>
            <a:p>
              <a:pPr algn="ctr">
                <a:defRPr/>
              </a:pPr>
              <a:r>
                <a:rPr lang="lv-LV" altLang="lv-LV" sz="1600" dirty="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sakārtošana pakalpojumu pieejamībai, kvalitātei un sasniedzamībai, t.sk.:</a:t>
              </a:r>
            </a:p>
            <a:p>
              <a:pPr algn="ctr">
                <a:defRPr/>
              </a:pPr>
              <a:endParaRPr lang="lv-LV" altLang="lv-LV" sz="1600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21338" y="3617913"/>
              <a:ext cx="3019425" cy="1006475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600" dirty="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Dabas un kultūras objektu sakārtošana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075238" y="5802313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2850" y="2093913"/>
              <a:ext cx="33338" cy="370840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610225" y="5272088"/>
              <a:ext cx="3009900" cy="996950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600" dirty="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Sabiedrisko aktivitāšu dažādošana</a:t>
              </a:r>
            </a:p>
          </p:txBody>
        </p:sp>
      </p:grp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086811" y="6236650"/>
            <a:ext cx="7759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altLang="lv-LV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Atbalstu var saņemt </a:t>
            </a:r>
            <a:r>
              <a:rPr lang="lv-LV" altLang="lv-LV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projekti, </a:t>
            </a:r>
            <a:r>
              <a:rPr lang="lv-LV" altLang="lv-LV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atbilst VRG sagatavotai SVVA stratēģijai.</a:t>
            </a:r>
          </a:p>
          <a:p>
            <a:endParaRPr lang="lv-LV" altLang="lv-LV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FE80833-8E4A-47E6-A092-04A9B75D3E38}" type="slidenum">
              <a:rPr lang="en-US" altLang="en-US"/>
              <a:pPr/>
              <a:t>11</a:t>
            </a:fld>
            <a:endParaRPr lang="en-US" altLang="en-US"/>
          </a:p>
        </p:txBody>
      </p:sp>
      <p:graphicFrame>
        <p:nvGraphicFramePr>
          <p:cNvPr id="7" name="Satura vietturi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341615"/>
              </p:ext>
            </p:extLst>
          </p:nvPr>
        </p:nvGraphicFramePr>
        <p:xfrm>
          <a:off x="928688" y="1463675"/>
          <a:ext cx="8137526" cy="385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2">
                  <a:extLst>
                    <a:ext uri="{9D8B030D-6E8A-4147-A177-3AD203B41FA5}"/>
                  </a:extLst>
                </a:gridCol>
                <a:gridCol w="2667000">
                  <a:extLst>
                    <a:ext uri="{9D8B030D-6E8A-4147-A177-3AD203B41FA5}"/>
                  </a:extLst>
                </a:gridCol>
                <a:gridCol w="1797113">
                  <a:extLst>
                    <a:ext uri="{9D8B030D-6E8A-4147-A177-3AD203B41FA5}"/>
                  </a:extLst>
                </a:gridCol>
                <a:gridCol w="2239901">
                  <a:extLst>
                    <a:ext uri="{9D8B030D-6E8A-4147-A177-3AD203B41FA5}"/>
                  </a:extLst>
                </a:gridCol>
              </a:tblGrid>
              <a:tr h="823079"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Calibri" panose="020F0502020204030204" pitchFamily="34" charset="0"/>
                        </a:rPr>
                        <a:t>Aktivitāte</a:t>
                      </a: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Calibri" panose="020F0502020204030204" pitchFamily="34" charset="0"/>
                        </a:rPr>
                        <a:t>Atbalsta pretendenti</a:t>
                      </a: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Calibri" panose="020F0502020204030204" pitchFamily="34" charset="0"/>
                        </a:rPr>
                        <a:t>Atbalsta intensitāte</a:t>
                      </a:r>
                      <a:r>
                        <a:rPr lang="lv-LV" sz="1600" baseline="30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altLang="lv-LV" sz="1600" b="1" u="none" dirty="0"/>
                        <a:t>Viena projekta maksimālā attiecināmo </a:t>
                      </a:r>
                    </a:p>
                    <a:p>
                      <a:pPr algn="ctr"/>
                      <a:r>
                        <a:rPr lang="lv-LV" altLang="lv-LV" sz="1600" b="1" u="none" dirty="0"/>
                        <a:t>izmaksu summa </a:t>
                      </a:r>
                      <a:r>
                        <a:rPr lang="lv-LV" altLang="lv-LV" sz="1600" b="1" u="none" baseline="300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lv-LV" sz="1600" u="none" baseline="30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extLst>
                  <a:ext uri="{0D108BD9-81ED-4DB2-BD59-A6C34878D82A}"/>
                </a:extLst>
              </a:tr>
              <a:tr h="1571809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lv-LV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Vietējās ekonomikas stiprināšanas iniciatīvas</a:t>
                      </a:r>
                      <a:endParaRPr lang="lv-LV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lv-LV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juridiska vai fiziska persona biedrības, nodibinājumi, kooperatīvās sabiedrības, pašvaldības (tikai kopprojekta gadījumā)</a:t>
                      </a:r>
                      <a:endParaRPr lang="lv-LV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līdz </a:t>
                      </a:r>
                      <a:r>
                        <a:rPr lang="lv-LV" altLang="lv-LV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70%;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lv-LV" altLang="lv-LV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kopprojektiem</a:t>
                      </a:r>
                      <a:r>
                        <a:rPr lang="lv-LV" altLang="lv-LV" sz="1600" b="1" baseline="30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lv-LV" altLang="lv-LV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altLang="lv-LV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līdz </a:t>
                      </a:r>
                      <a:r>
                        <a:rPr lang="lv-LV" altLang="lv-LV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80%</a:t>
                      </a:r>
                    </a:p>
                    <a:p>
                      <a:endParaRPr lang="lv-LV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50 000 EUR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lv-LV" altLang="lv-LV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100 000 EUR (uzņēmējdarbības infrastruktūra)</a:t>
                      </a:r>
                      <a:endParaRPr lang="lv-LV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extLst>
                  <a:ext uri="{0D108BD9-81ED-4DB2-BD59-A6C34878D82A}"/>
                </a:extLst>
              </a:tr>
              <a:tr h="1462737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altLang="lv-LV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Vietas potenciāla attīstības iniciatīvas</a:t>
                      </a:r>
                      <a:endParaRPr lang="lv-LV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altLang="lv-LV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juridiska vai fiziska persona, biedrības, nodibinājumi, reliģiskas organizācijas, pašvaldības, kas īsteno sabiedriskā labuma projektu</a:t>
                      </a:r>
                      <a:r>
                        <a:rPr lang="lv-LV" altLang="lv-LV" sz="1600" b="1" kern="1200" baseline="30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lv-LV" sz="1600" b="1" kern="1200" baseline="30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altLang="lv-LV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līdz </a:t>
                      </a:r>
                      <a:r>
                        <a:rPr lang="lv-LV" altLang="lv-LV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endParaRPr lang="lv-LV" sz="16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6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50 000 EUR</a:t>
                      </a:r>
                      <a:endParaRPr lang="lv-LV" sz="16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8" marR="91458" marT="45712" marB="45712" anchor="ctr">
                    <a:solidFill>
                      <a:srgbClr val="6699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eksta vietturis 3"/>
          <p:cNvSpPr>
            <a:spLocks noGrp="1"/>
          </p:cNvSpPr>
          <p:nvPr>
            <p:ph type="body" sz="quarter" idx="10"/>
          </p:nvPr>
        </p:nvSpPr>
        <p:spPr>
          <a:xfrm>
            <a:off x="917575" y="5370513"/>
            <a:ext cx="8148638" cy="1598612"/>
          </a:xfrm>
        </p:spPr>
        <p:txBody>
          <a:bodyPr>
            <a:noAutofit/>
          </a:bodyPr>
          <a:lstStyle/>
          <a:p>
            <a:pPr algn="just"/>
            <a:r>
              <a:rPr lang="lv-LV" altLang="lv-LV" sz="1100" b="1" dirty="0" smtClean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lv-LV" altLang="lv-LV" sz="1100" dirty="0" smtClean="0">
                <a:latin typeface="Calibri" pitchFamily="34" charset="0"/>
              </a:rPr>
              <a:t> VRG SVVA stratēģijā </a:t>
            </a:r>
            <a:r>
              <a:rPr lang="lv-LV" altLang="lv-LV" sz="11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 samazināt</a:t>
            </a:r>
            <a:r>
              <a:rPr lang="lv-LV" altLang="lv-LV" sz="1100" dirty="0" smtClean="0">
                <a:latin typeface="Calibri" pitchFamily="34" charset="0"/>
              </a:rPr>
              <a:t> atbalsta intensitāti un maksimālo atbalsta apmēru.</a:t>
            </a:r>
          </a:p>
          <a:p>
            <a:pPr algn="just"/>
            <a:r>
              <a:rPr lang="lv-LV" altLang="lv-LV" sz="11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lv-LV" altLang="lv-LV" sz="1100" b="1" dirty="0" smtClean="0">
                <a:latin typeface="Calibri" pitchFamily="34" charset="0"/>
              </a:rPr>
              <a:t> Kopprojekts</a:t>
            </a:r>
            <a:r>
              <a:rPr lang="lv-LV" altLang="lv-LV" sz="1100" dirty="0" smtClean="0">
                <a:latin typeface="Calibri" pitchFamily="34" charset="0"/>
              </a:rPr>
              <a:t> - projekts, kurā plānoto investīciju izmanto </a:t>
            </a:r>
            <a:r>
              <a:rPr lang="lv-LV" altLang="lv-LV" sz="1100" b="1" u="sng" dirty="0" smtClean="0">
                <a:latin typeface="Calibri" pitchFamily="34" charset="0"/>
              </a:rPr>
              <a:t>kopīgai lietošanai</a:t>
            </a:r>
            <a:r>
              <a:rPr lang="lv-LV" altLang="lv-LV" sz="1100" dirty="0" smtClean="0">
                <a:latin typeface="Calibri" pitchFamily="34" charset="0"/>
              </a:rPr>
              <a:t>, ja to iesniedz biedrība vai nodibinājums </a:t>
            </a:r>
            <a:r>
              <a:rPr lang="lv-LV" altLang="lv-LV" sz="1100" i="1" dirty="0" smtClean="0">
                <a:latin typeface="Calibri" pitchFamily="34" charset="0"/>
              </a:rPr>
              <a:t>(darbojas 3 gadus, 3 biedri/dibinātāji komersanti vai z/s)</a:t>
            </a:r>
            <a:r>
              <a:rPr lang="lv-LV" altLang="lv-LV" sz="1100" dirty="0" smtClean="0">
                <a:latin typeface="Calibri" pitchFamily="34" charset="0"/>
              </a:rPr>
              <a:t>, kooperatīvā sabiedrība, ne vairāk kā 3 saimnieciskās darbības veicēji, starp kuriem noslēgt koplīgums, vai pašvaldība savā īpašumā esošās infrastruktūras izveidei saimnieciskās darbības veicējam (ja koplīgums). </a:t>
            </a:r>
          </a:p>
          <a:p>
            <a:pPr algn="just"/>
            <a:r>
              <a:rPr lang="lv-LV" altLang="lv-LV" sz="1100" b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lv-LV" altLang="lv-LV" sz="1100" dirty="0" smtClean="0">
                <a:latin typeface="Calibri" pitchFamily="34" charset="0"/>
              </a:rPr>
              <a:t> </a:t>
            </a:r>
            <a:r>
              <a:rPr lang="lv-LV" altLang="lv-LV" sz="1100" b="1" dirty="0" smtClean="0">
                <a:latin typeface="Calibri" pitchFamily="34" charset="0"/>
              </a:rPr>
              <a:t>Sabiedriskā labuma projekts </a:t>
            </a:r>
            <a:r>
              <a:rPr lang="lv-LV" altLang="lv-LV" sz="1100" dirty="0" smtClean="0">
                <a:latin typeface="Calibri" pitchFamily="34" charset="0"/>
              </a:rPr>
              <a:t>- ir projekts, kurā plānotajam mērķim nav komerciāla rakstura, par projekta rezultātu netiek prasīta samaksa un kurš ir publiski pieejams. Tas nav kvalificējams kā valsts atbalsts.</a:t>
            </a:r>
          </a:p>
          <a:p>
            <a:endParaRPr lang="lv-LV" altLang="lv-LV" sz="1400" dirty="0" smtClean="0">
              <a:latin typeface="Calibri" pitchFamily="34" charset="0"/>
            </a:endParaRPr>
          </a:p>
          <a:p>
            <a:endParaRPr lang="lv-LV" altLang="lv-LV" sz="14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8313" y="400050"/>
            <a:ext cx="69484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altLang="lv-LV" sz="2000" b="1" i="1" dirty="0">
                <a:solidFill>
                  <a:srgbClr val="6325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lv-LV" altLang="lv-LV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"Darbību īstenošana saskaņā ar sabiedrības virzītas vietējās attīstības stratēģiju</a:t>
            </a:r>
            <a:r>
              <a:rPr lang="lv-LV" altLang="lv-LV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"</a:t>
            </a:r>
            <a:endParaRPr lang="lv-LV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3"/>
          </p:nvPr>
        </p:nvSpPr>
        <p:spPr bwMode="auto">
          <a:xfrm>
            <a:off x="8312150" y="6324600"/>
            <a:ext cx="52705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E96F78-5FD0-4763-B132-7C5D17BA869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1238" y="212725"/>
            <a:ext cx="6446837" cy="914400"/>
          </a:xfrm>
        </p:spPr>
        <p:txBody>
          <a:bodyPr/>
          <a:lstStyle/>
          <a:p>
            <a:r>
              <a:rPr lang="lv-LV" altLang="lv-LV" sz="3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Paldies par Jūsu uzmanību!</a:t>
            </a:r>
            <a:endParaRPr lang="lv-LV" altLang="en-US" sz="360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75038" y="4902200"/>
            <a:ext cx="5608637" cy="1403350"/>
          </a:xfrm>
        </p:spPr>
        <p:txBody>
          <a:bodyPr>
            <a:normAutofit fontScale="92500" lnSpcReduction="20000"/>
          </a:bodyPr>
          <a:lstStyle/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lv-LV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Lauku</a:t>
            </a:r>
            <a:r>
              <a:rPr lang="en-US" altLang="lv-LV" sz="2400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altLang="lv-LV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atbalsta</a:t>
            </a:r>
            <a:r>
              <a:rPr lang="en-US" altLang="lv-LV" sz="2400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altLang="lv-LV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dienesta</a:t>
            </a:r>
            <a:endParaRPr lang="lv-LV" altLang="lv-LV" sz="24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lv-LV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Dienvidlatgales</a:t>
            </a:r>
            <a:r>
              <a:rPr lang="en-US" altLang="lv-LV" sz="2400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altLang="lv-LV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reģionālās</a:t>
            </a:r>
            <a:r>
              <a:rPr lang="en-US" altLang="lv-LV" sz="2400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altLang="lv-LV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lauksaimniecības</a:t>
            </a:r>
            <a:r>
              <a:rPr lang="en-US" altLang="lv-LV" sz="2400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altLang="lv-LV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pārvaldes</a:t>
            </a:r>
            <a:r>
              <a:rPr lang="en-US" altLang="lv-LV" sz="2400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altLang="lv-LV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vad</a:t>
            </a:r>
            <a:r>
              <a:rPr lang="lv-LV" altLang="lv-LV" sz="2400" dirty="0">
                <a:solidFill>
                  <a:srgbClr val="800000"/>
                </a:solidFill>
                <a:latin typeface="Calibri" panose="020F0502020204030204" pitchFamily="34" charset="0"/>
              </a:rPr>
              <a:t>ītāja</a:t>
            </a:r>
            <a:r>
              <a:rPr lang="en-US" altLang="lv-LV" sz="2400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lv-LV" altLang="lv-LV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endParaRPr lang="lv-LV" altLang="lv-LV" sz="24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lv-LV" sz="2600" b="1" dirty="0" err="1">
                <a:solidFill>
                  <a:srgbClr val="800000"/>
                </a:solidFill>
                <a:latin typeface="Calibri" panose="020F0502020204030204" pitchFamily="34" charset="0"/>
              </a:rPr>
              <a:t>Ināra</a:t>
            </a:r>
            <a:r>
              <a:rPr lang="en-US" altLang="lv-LV" sz="2600" b="1" dirty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US" altLang="lv-LV" sz="2600" b="1" dirty="0" err="1">
                <a:solidFill>
                  <a:srgbClr val="800000"/>
                </a:solidFill>
                <a:latin typeface="Calibri" panose="020F0502020204030204" pitchFamily="34" charset="0"/>
              </a:rPr>
              <a:t>Lukaševiča</a:t>
            </a:r>
            <a:endParaRPr lang="lv-LV" altLang="lv-LV" sz="2600" b="1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lv-LV" sz="2400" dirty="0">
                <a:solidFill>
                  <a:srgbClr val="C00000"/>
                </a:solidFill>
                <a:latin typeface="Calibri" panose="020F0502020204030204" pitchFamily="34" charset="0"/>
              </a:rPr>
              <a:t>inara.lukasevica@lad.gov.lv</a:t>
            </a:r>
            <a:endParaRPr lang="lv-LV" altLang="lv-LV" sz="24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lv-LV" altLang="lv-LV" sz="24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  <a:defRPr/>
            </a:pPr>
            <a:endParaRPr lang="lv-LV" altLang="en-US" sz="2400" dirty="0"/>
          </a:p>
        </p:txBody>
      </p:sp>
      <p:pic>
        <p:nvPicPr>
          <p:cNvPr id="9" name="Attēl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1" y="2014156"/>
            <a:ext cx="2941929" cy="191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ttēl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3" y="2055280"/>
            <a:ext cx="2877977" cy="191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5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67479"/>
            <a:ext cx="6934200" cy="1036642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provizoriskās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kārtas</a:t>
            </a:r>
            <a:endParaRPr lang="lv-LV" sz="2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716936"/>
              </p:ext>
            </p:extLst>
          </p:nvPr>
        </p:nvGraphicFramePr>
        <p:xfrm>
          <a:off x="990600" y="1524000"/>
          <a:ext cx="8153400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0250"/>
                <a:gridCol w="3257550"/>
                <a:gridCol w="1524000"/>
                <a:gridCol w="1371600"/>
              </a:tblGrid>
              <a:tr h="327212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Pasākums</a:t>
                      </a:r>
                      <a:endParaRPr lang="lv-L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Izsludināšana</a:t>
                      </a:r>
                      <a:endParaRPr lang="lv-L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Pieņemšana</a:t>
                      </a:r>
                      <a:endParaRPr lang="lv-LV" dirty="0"/>
                    </a:p>
                  </a:txBody>
                  <a:tcPr anchor="ctr"/>
                </a:tc>
              </a:tr>
              <a:tr h="1011517">
                <a:tc gridSpan="2">
                  <a:txBody>
                    <a:bodyPr/>
                    <a:lstStyle/>
                    <a:p>
                      <a:r>
                        <a:rPr lang="en-US" sz="1900" dirty="0" err="1" smtClean="0"/>
                        <a:t>Ieguldījumi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meža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platību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paplašināšanā</a:t>
                      </a:r>
                      <a:r>
                        <a:rPr lang="en-US" sz="1900" dirty="0" smtClean="0"/>
                        <a:t> un </a:t>
                      </a:r>
                      <a:r>
                        <a:rPr lang="en-US" sz="1900" dirty="0" err="1" smtClean="0"/>
                        <a:t>mežu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dzīvotspējas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uzlabošanā</a:t>
                      </a:r>
                      <a:r>
                        <a:rPr lang="en-US" sz="1900" baseline="0" dirty="0" smtClean="0"/>
                        <a:t>( 8.5.), </a:t>
                      </a:r>
                      <a:r>
                        <a:rPr lang="en-US" sz="1900" baseline="0" dirty="0" err="1" smtClean="0"/>
                        <a:t>Meža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ieaudzēšana</a:t>
                      </a:r>
                      <a:r>
                        <a:rPr lang="en-US" sz="1900" baseline="0" dirty="0" smtClean="0"/>
                        <a:t> (8.1.)</a:t>
                      </a:r>
                      <a:endParaRPr lang="lv-LV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marts</a:t>
                      </a:r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aprīlis</a:t>
                      </a:r>
                      <a:endParaRPr lang="lv-LV" sz="1900" dirty="0"/>
                    </a:p>
                  </a:txBody>
                  <a:tcPr anchor="ctr"/>
                </a:tc>
              </a:tr>
              <a:tr h="436283">
                <a:tc gridSpan="2">
                  <a:txBody>
                    <a:bodyPr/>
                    <a:lstStyle/>
                    <a:p>
                      <a:r>
                        <a:rPr lang="lv-LV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Dabas katastrofās un katastrofālos notikumos cietušā lauksaimniecības ražošanas potenciāla atjaunošana un piemērotu profilaktisko pasākumu ieviešana</a:t>
                      </a:r>
                      <a:endParaRPr lang="lv-LV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februāris</a:t>
                      </a:r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marts</a:t>
                      </a:r>
                      <a:endParaRPr lang="lv-LV" sz="1900" dirty="0"/>
                    </a:p>
                  </a:txBody>
                  <a:tcPr anchor="ctr"/>
                </a:tc>
              </a:tr>
              <a:tr h="1061123">
                <a:tc rowSpan="2">
                  <a:txBody>
                    <a:bodyPr/>
                    <a:lstStyle/>
                    <a:p>
                      <a:r>
                        <a:rPr lang="en-US" sz="1900" dirty="0" smtClean="0"/>
                        <a:t>Lauku </a:t>
                      </a:r>
                      <a:r>
                        <a:rPr lang="en-US" sz="1900" dirty="0" err="1" smtClean="0"/>
                        <a:t>saimniecību</a:t>
                      </a:r>
                      <a:r>
                        <a:rPr lang="en-US" sz="1900" dirty="0" smtClean="0"/>
                        <a:t> un </a:t>
                      </a:r>
                      <a:r>
                        <a:rPr lang="en-US" sz="1900" dirty="0" err="1" smtClean="0"/>
                        <a:t>uzņēmējdarbības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attīstība</a:t>
                      </a:r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6.1 </a:t>
                      </a:r>
                      <a:r>
                        <a:rPr lang="en-US" sz="1900" dirty="0" err="1" smtClean="0"/>
                        <a:t>Atbalsts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jaunajiem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lauksaimniekiem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uzņēmējdarbības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uzsākšanai</a:t>
                      </a:r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maijs</a:t>
                      </a:r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jūnijs</a:t>
                      </a:r>
                      <a:endParaRPr lang="lv-LV" sz="1900" dirty="0"/>
                    </a:p>
                  </a:txBody>
                  <a:tcPr anchor="ctr"/>
                </a:tc>
              </a:tr>
              <a:tr h="1143000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6.3 </a:t>
                      </a:r>
                      <a:r>
                        <a:rPr lang="en-US" sz="1900" dirty="0" err="1" smtClean="0"/>
                        <a:t>Atbalsts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uzņēmējdarbības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uzsākšanai</a:t>
                      </a:r>
                      <a:r>
                        <a:rPr lang="en-US" sz="1900" dirty="0" smtClean="0"/>
                        <a:t>, </a:t>
                      </a:r>
                      <a:r>
                        <a:rPr lang="en-US" sz="1900" dirty="0" err="1" smtClean="0"/>
                        <a:t>attīstot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mazās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lauku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saimniecības</a:t>
                      </a:r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maijs</a:t>
                      </a:r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jūnijs</a:t>
                      </a:r>
                      <a:endParaRPr lang="lv-LV" sz="1900" dirty="0"/>
                    </a:p>
                  </a:txBody>
                  <a:tcPr anchor="ctr"/>
                </a:tc>
              </a:tr>
              <a:tr h="685800">
                <a:tc gridSpan="2">
                  <a:txBody>
                    <a:bodyPr/>
                    <a:lstStyle/>
                    <a:p>
                      <a:r>
                        <a:rPr lang="en-US" sz="1900" dirty="0" err="1" smtClean="0"/>
                        <a:t>Ieguldījumi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materiālajos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aktīvos</a:t>
                      </a:r>
                      <a:endParaRPr lang="lv-LV" sz="1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oktobris</a:t>
                      </a:r>
                      <a:endParaRPr lang="lv-LV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novembris</a:t>
                      </a:r>
                      <a:endParaRPr lang="lv-LV" sz="1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1447800" y="672642"/>
            <a:ext cx="7288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Finansējums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tiek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piešķirts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Eiropas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Savienības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Lauksaimniecības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lauku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attīstībai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(ELFLA) un Lauku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attīstības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programmas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(LAP) </a:t>
            </a:r>
            <a:r>
              <a:rPr lang="en-US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ietvaros</a:t>
            </a:r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04800"/>
            <a:ext cx="7077075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Ieguldījumi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meža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platību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paplašināšanā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meža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dzīvotspējas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uzlabošanā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467600" cy="4498364"/>
          </a:xfrm>
        </p:spPr>
        <p:txBody>
          <a:bodyPr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53299"/>
              </p:ext>
            </p:extLst>
          </p:nvPr>
        </p:nvGraphicFramePr>
        <p:xfrm>
          <a:off x="1845908" y="1447800"/>
          <a:ext cx="6096000" cy="3901440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190500" stA="69000" endPos="28000" dist="76200" dir="5400000" sy="-100000" algn="bl" rotWithShape="0"/>
                </a:effectLst>
                <a:tableStyleId>{69C7853C-536D-4A76-A0AE-DD22124D55A5}</a:tableStyleId>
              </a:tblPr>
              <a:tblGrid>
                <a:gridCol w="3335692"/>
                <a:gridCol w="2760308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Aktivitāte</a:t>
                      </a:r>
                      <a:endParaRPr lang="lv-LV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Publiskais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finansējums</a:t>
                      </a:r>
                      <a:endParaRPr lang="lv-LV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Meža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ieaudzēšana</a:t>
                      </a:r>
                      <a:endParaRPr lang="lv-LV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1,989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miljoni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</a:t>
                      </a:r>
                      <a:endParaRPr lang="lv-LV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Meža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ugunskrēkos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dabas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katastrofās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iznīcinātu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mežaudžu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atjaunošana</a:t>
                      </a:r>
                      <a:endParaRPr lang="lv-LV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1,067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miljoni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</a:t>
                      </a:r>
                      <a:endParaRPr lang="lv-LV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Ieguldījumi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meža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ekosistēmu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noturības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ekoloģiskās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vērtības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uzlabošanai</a:t>
                      </a:r>
                      <a:endParaRPr lang="lv-LV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4,051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miljoni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eiro</a:t>
                      </a:r>
                      <a:endParaRPr lang="lv-LV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-177738" y="6019799"/>
            <a:ext cx="8235888" cy="992426"/>
            <a:chOff x="-177738" y="6019799"/>
            <a:chExt cx="8235888" cy="9924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7738" y="6019800"/>
              <a:ext cx="1657350" cy="992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6019800"/>
              <a:ext cx="1657350" cy="992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6019800"/>
              <a:ext cx="1657350" cy="992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034" y="6019800"/>
              <a:ext cx="1657350" cy="992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318" y="6019799"/>
              <a:ext cx="1657350" cy="992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019800"/>
              <a:ext cx="1657350" cy="992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33" y="6022364"/>
            <a:ext cx="1657350" cy="99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019798"/>
            <a:ext cx="1657350" cy="99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764052" y="5285173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pieteikšana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sākas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01.04.2019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turpinās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07.05.2019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lv-LV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09984"/>
            <a:ext cx="7620000" cy="4116189"/>
          </a:xfrm>
        </p:spPr>
        <p:txBody>
          <a:bodyPr/>
          <a:lstStyle/>
          <a:p>
            <a:pPr algn="ctr"/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Atbalsts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profilaktsikajiem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pasākumiem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mazinātu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epizootiju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epifitotiju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iespējamās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sekas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lv-LV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Pieejamais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ubliskais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finansējums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1,13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miljoni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eiro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Iesniegumu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pieteikšana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sākas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23.04.2019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turpinās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23.05.2019.</a:t>
            </a:r>
          </a:p>
          <a:p>
            <a:pPr algn="ctr"/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endParaRPr lang="lv-LV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endParaRPr lang="lv-LV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743200"/>
            <a:ext cx="74676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114300" dist="76200" dir="5880000" sx="94000" sy="94000" algn="ctr" rotWithShape="0">
              <a:schemeClr val="accent3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915" l="9155" r="92606">
                        <a14:foregroundMark x1="62324" y1="11864" x2="62324" y2="11864"/>
                        <a14:foregroundMark x1="67254" y1="5650" x2="67254" y2="5650"/>
                        <a14:foregroundMark x1="49296" y1="32768" x2="49296" y2="32768"/>
                        <a14:foregroundMark x1="52817" y1="33898" x2="52817" y2="33898"/>
                        <a14:foregroundMark x1="34155" y1="11864" x2="34155" y2="11864"/>
                        <a14:foregroundMark x1="27465" y1="2825" x2="27465" y2="2825"/>
                        <a14:foregroundMark x1="67958" y1="2825" x2="67958" y2="2825"/>
                        <a14:foregroundMark x1="64437" y1="5650" x2="64437" y2="5650"/>
                        <a14:foregroundMark x1="72887" y1="7345" x2="72887" y2="7345"/>
                        <a14:foregroundMark x1="62324" y1="5650" x2="62324" y2="5650"/>
                        <a14:foregroundMark x1="47535" y1="27684" x2="47535" y2="27684"/>
                        <a14:backgroundMark x1="72535" y1="3390" x2="72535" y2="3390"/>
                        <a14:backgroundMark x1="63380" y1="2260" x2="63380" y2="2260"/>
                        <a14:backgroundMark x1="64085" y1="86441" x2="64085" y2="86441"/>
                        <a14:backgroundMark x1="64437" y1="81921" x2="64437" y2="81921"/>
                        <a14:backgroundMark x1="71127" y1="565" x2="71127" y2="565"/>
                        <a14:backgroundMark x1="66197" y1="565" x2="66197" y2="565"/>
                        <a14:backgroundMark x1="69014" y1="565" x2="69014" y2="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92" y="36990"/>
            <a:ext cx="3165708" cy="1972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28600"/>
            <a:ext cx="4916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Atbalsts biodrošības pasākumiem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cūkkopības </a:t>
            </a:r>
            <a:r>
              <a:rPr lang="lv-LV" sz="2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putnkopības nozarē</a:t>
            </a:r>
          </a:p>
          <a:p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67600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“Lauku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saimniecību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uzņēmējdarbības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attīstība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lv-LV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373573"/>
          </a:xfrm>
        </p:spPr>
        <p:txBody>
          <a:bodyPr/>
          <a:lstStyle/>
          <a:p>
            <a:pPr algn="ctr"/>
            <a:endParaRPr lang="en-US" dirty="0"/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24000" y="4281257"/>
            <a:ext cx="7010400" cy="3048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Pieteikumus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prognozēts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pieņemt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maija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jūnijam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17545"/>
              </p:ext>
            </p:extLst>
          </p:nvPr>
        </p:nvGraphicFramePr>
        <p:xfrm>
          <a:off x="1447800" y="1676400"/>
          <a:ext cx="7086600" cy="24384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086600"/>
              </a:tblGrid>
              <a:tr h="127488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Aktivitāte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Atbalsts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jaunajiem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lauksaimniekiem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uzņēmējdarbības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uzsākšanai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lv-LV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6351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Aktivitāte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Atbalsts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uzņēmējdarbības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uzsākšanai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attīstot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mazās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lauku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saimniecības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lv-LV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3480"/>
            <a:ext cx="5410200" cy="2590800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39668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096000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Atbalsts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ieguldījumiem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materiālajos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aktīvos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654662"/>
              </p:ext>
            </p:extLst>
          </p:nvPr>
        </p:nvGraphicFramePr>
        <p:xfrm>
          <a:off x="1066800" y="1447800"/>
          <a:ext cx="7696200" cy="37338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6962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Aktivitāte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Atbalsts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ieguldījumiem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lauku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saimniecībās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lv-LV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Aktivitāte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Atbalsts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ieguldījumiem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pārstrādē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Aktivitāte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Atbalsts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ieguldījumiem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lauksaimniecības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mežsaimniecības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infrastruktūras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attīstībā</a:t>
                      </a:r>
                      <a:r>
                        <a:rPr lang="en-US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lv-LV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2" l="10000" r="100000">
                        <a14:foregroundMark x1="50735" y1="55068" x2="50735" y2="55068"/>
                        <a14:foregroundMark x1="33235" y1="84658" x2="33235" y2="84658"/>
                        <a14:foregroundMark x1="35588" y1="76164" x2="35588" y2="76164"/>
                        <a14:foregroundMark x1="35294" y1="78082" x2="35294" y2="78082"/>
                        <a14:foregroundMark x1="34706" y1="80000" x2="34706" y2="80000"/>
                        <a14:foregroundMark x1="36029" y1="74521" x2="36029" y2="74521"/>
                        <a14:foregroundMark x1="32059" y1="84932" x2="32059" y2="84932"/>
                        <a14:foregroundMark x1="29706" y1="87397" x2="29706" y2="87397"/>
                        <a14:foregroundMark x1="27206" y1="86575" x2="27206" y2="86575"/>
                        <a14:foregroundMark x1="24853" y1="86575" x2="24853" y2="86575"/>
                        <a14:foregroundMark x1="23824" y1="86575" x2="23824" y2="86575"/>
                        <a14:foregroundMark x1="25000" y1="91233" x2="25000" y2="91233"/>
                        <a14:backgroundMark x1="65735" y1="1644" x2="65735" y2="1644"/>
                        <a14:backgroundMark x1="69559" y1="548" x2="69559" y2="548"/>
                        <a14:backgroundMark x1="74559" y1="93425" x2="74559" y2="93425"/>
                        <a14:backgroundMark x1="73824" y1="90959" x2="73824" y2="90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5334000"/>
            <a:ext cx="2933700" cy="1574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5333998"/>
            <a:ext cx="6610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Pietekumus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prognozēts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pieņemt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oktobra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novembrim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379D34-C9F1-4B41-A10C-2D1FC69B18E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" name="Satura vietturis 2"/>
          <p:cNvSpPr txBox="1">
            <a:spLocks/>
          </p:cNvSpPr>
          <p:nvPr/>
        </p:nvSpPr>
        <p:spPr bwMode="auto">
          <a:xfrm>
            <a:off x="1006475" y="2124075"/>
            <a:ext cx="749776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indent="-29210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3163" indent="-233363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3063" indent="-233363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112963" indent="-233363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None/>
            </a:pPr>
            <a:r>
              <a:rPr lang="lv-LV" altLang="lv-LV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Ar lauksaimniecību nesaistītas darbības tiek  veicinātas </a:t>
            </a:r>
            <a:r>
              <a:rPr lang="lv-LV" altLang="lv-LV" sz="24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šād</a:t>
            </a:r>
            <a:r>
              <a:rPr lang="en-US" altLang="lv-LV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lv-LV" altLang="lv-LV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v-LV" altLang="lv-LV" sz="24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pasākum</a:t>
            </a:r>
            <a:r>
              <a:rPr lang="en-US" altLang="lv-LV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lv-LV" altLang="lv-LV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lv-LV" altLang="lv-LV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ietvaros</a:t>
            </a:r>
            <a:r>
              <a:rPr lang="lv-LV" altLang="lv-LV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altLang="lv-LV" sz="24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lv-LV" altLang="lv-LV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lv-LV" altLang="lv-LV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LEADER </a:t>
            </a:r>
            <a:r>
              <a:rPr lang="lv-LV" altLang="lv-LV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pieejas pasākuma </a:t>
            </a:r>
            <a:r>
              <a:rPr lang="lv-LV" altLang="lv-LV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apakšpasākums</a:t>
            </a:r>
            <a:r>
              <a:rPr lang="lv-LV" altLang="lv-LV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"</a:t>
            </a:r>
            <a:r>
              <a:rPr lang="lv-LV" altLang="lv-LV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Darbību īstenošana saskaņā ar sabiedrības virzītas vietējās attīstības stratēģiju</a:t>
            </a:r>
            <a:r>
              <a:rPr lang="lv-LV" altLang="lv-LV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" </a:t>
            </a:r>
          </a:p>
          <a:p>
            <a:pPr>
              <a:buNone/>
            </a:pPr>
            <a:endParaRPr lang="lv-LV" altLang="lv-LV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ttēl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61" y="151473"/>
            <a:ext cx="2944409" cy="1955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Attēls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425450"/>
            <a:ext cx="14081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E1883E-5F25-4356-80E2-08F6D870ECF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" name="Virsraksts 1"/>
          <p:cNvSpPr>
            <a:spLocks noGrp="1"/>
          </p:cNvSpPr>
          <p:nvPr>
            <p:ph type="title"/>
          </p:nvPr>
        </p:nvSpPr>
        <p:spPr>
          <a:xfrm>
            <a:off x="1895475" y="282575"/>
            <a:ext cx="6943725" cy="971550"/>
          </a:xfrm>
        </p:spPr>
        <p:txBody>
          <a:bodyPr/>
          <a:lstStyle/>
          <a:p>
            <a:pPr algn="ctr">
              <a:defRPr/>
            </a:pPr>
            <a:r>
              <a:rPr lang="lv-LV" altLang="lv-LV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"Darbību īstenošana saskaņā ar sabiedrības virzītas vietējās attīstības stratēģiju" (1/5)</a:t>
            </a:r>
            <a:endParaRPr lang="lv-LV" altLang="lv-LV" i="1" dirty="0">
              <a:solidFill>
                <a:srgbClr val="632523"/>
              </a:solidFill>
            </a:endParaRPr>
          </a:p>
        </p:txBody>
      </p:sp>
      <p:pic>
        <p:nvPicPr>
          <p:cNvPr id="16388" name="Satura vietturis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1135063"/>
            <a:ext cx="9021762" cy="5800725"/>
          </a:xfrm>
        </p:spPr>
      </p:pic>
      <p:sp>
        <p:nvSpPr>
          <p:cNvPr id="16389" name="Slaida numura vietturis 5"/>
          <p:cNvSpPr txBox="1">
            <a:spLocks/>
          </p:cNvSpPr>
          <p:nvPr/>
        </p:nvSpPr>
        <p:spPr bwMode="auto">
          <a:xfrm>
            <a:off x="86868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 anchor="ctr"/>
          <a:lstStyle>
            <a:lvl1pPr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indent="-292100">
              <a:spcBef>
                <a:spcPct val="20000"/>
              </a:spcBef>
              <a:buFont typeface="Arial" charset="0"/>
              <a:buChar char="–"/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3163" indent="-233363">
              <a:spcBef>
                <a:spcPct val="20000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3063" indent="-233363">
              <a:spcBef>
                <a:spcPct val="20000"/>
              </a:spcBef>
              <a:buFont typeface="Arial" charset="0"/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112963" indent="-233363">
              <a:spcBef>
                <a:spcPct val="20000"/>
              </a:spcBef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B6CD513-3CE0-4190-9309-9036C2091FCA}" type="slidenum">
              <a:rPr lang="en-US" altLang="en-US" sz="1000">
                <a:solidFill>
                  <a:srgbClr val="898989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solidFill>
                <a:srgbClr val="89898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BAAD0F-419B-44A1-837B-43E333D9C77E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7411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565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588</Words>
  <Application>Microsoft Office PowerPoint</Application>
  <PresentationFormat>On-screen Show (4:3)</PresentationFormat>
  <Paragraphs>107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Latvijas Lauku attīstības programmas  pasākumi 2014.-2020.gadam  </vt:lpstr>
      <vt:lpstr>2019. gada provizoriskās LAP pasākumu kārtas</vt:lpstr>
      <vt:lpstr>LAP pasākums “Ieguldījumi meža platību paplašināšanā un meža dzīvotspējas uzlabošanā” </vt:lpstr>
      <vt:lpstr>PowerPoint Presentation</vt:lpstr>
      <vt:lpstr>Pasākums “Lauku saimniecību un uzņēmējdarbības attīstība” </vt:lpstr>
      <vt:lpstr>Pasākums “Atbalsts ieguldījumiem materiālajos aktīvos” </vt:lpstr>
      <vt:lpstr>PowerPoint Presentation</vt:lpstr>
      <vt:lpstr>"Darbību īstenošana saskaņā ar sabiedrības virzītas vietējās attīstības stratēģiju" (1/5)</vt:lpstr>
      <vt:lpstr>PowerPoint Presentation</vt:lpstr>
      <vt:lpstr> "Darbību īstenošana saskaņā ar sabiedrības virzītas vietējās attīstības stratēģiju"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Daiga Lindisa</dc:creator>
  <cp:lastModifiedBy>Daiga Lindisa</cp:lastModifiedBy>
  <cp:revision>23</cp:revision>
  <dcterms:created xsi:type="dcterms:W3CDTF">2006-08-16T00:00:00Z</dcterms:created>
  <dcterms:modified xsi:type="dcterms:W3CDTF">2019-03-01T11:41:58Z</dcterms:modified>
</cp:coreProperties>
</file>