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7" r:id="rId4"/>
    <p:sldId id="380" r:id="rId5"/>
    <p:sldId id="407" r:id="rId6"/>
    <p:sldId id="409" r:id="rId7"/>
    <p:sldId id="403" r:id="rId8"/>
    <p:sldId id="414" r:id="rId9"/>
    <p:sldId id="413" r:id="rId10"/>
    <p:sldId id="416" r:id="rId11"/>
    <p:sldId id="379" r:id="rId12"/>
  </p:sldIdLst>
  <p:sldSz cx="9144000" cy="6858000" type="screen4x3"/>
  <p:notesSz cx="6735763" cy="9866313"/>
  <p:defaultTextStyle>
    <a:defPPr>
      <a:defRPr lang="lv-LV"/>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09" autoAdjust="0"/>
  </p:normalViewPr>
  <p:slideViewPr>
    <p:cSldViewPr>
      <p:cViewPr varScale="1">
        <p:scale>
          <a:sx n="87" d="100"/>
          <a:sy n="87" d="100"/>
        </p:scale>
        <p:origin x="1524" y="90"/>
      </p:cViewPr>
      <p:guideLst>
        <p:guide orient="horz" pos="2160"/>
        <p:guide pos="2880"/>
      </p:guideLst>
    </p:cSldViewPr>
  </p:slideViewPr>
  <p:outlineViewPr>
    <p:cViewPr>
      <p:scale>
        <a:sx n="33" d="100"/>
        <a:sy n="33" d="100"/>
      </p:scale>
      <p:origin x="0" y="97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88995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317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libri"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4569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lvl1pPr>
              <a:defRPr>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sz="half" idx="1"/>
          </p:nvPr>
        </p:nvSpPr>
        <p:spPr>
          <a:xfrm>
            <a:off x="457200" y="1600200"/>
            <a:ext cx="4038600" cy="44275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275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01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lvl1pPr>
              <a:defRPr>
                <a:latin typeface="Calibri"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275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4275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603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955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5330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289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577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840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30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300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9318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6062663"/>
            <a:ext cx="9144000" cy="7953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7" name="Title Placeholder 1"/>
          <p:cNvSpPr>
            <a:spLocks noGrp="1"/>
          </p:cNvSpPr>
          <p:nvPr>
            <p:ph type="title"/>
          </p:nvPr>
        </p:nvSpPr>
        <p:spPr bwMode="auto">
          <a:xfrm>
            <a:off x="0" y="0"/>
            <a:ext cx="9144000" cy="1417638"/>
          </a:xfrm>
          <a:prstGeom prst="rect">
            <a:avLst/>
          </a:prstGeom>
          <a:blipFill dpi="0" rotWithShape="1">
            <a:blip r:embed="rId16">
              <a:alphaModFix amt="49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endParaRPr lang="en-GB" altLang="lv-LV"/>
          </a:p>
        </p:txBody>
      </p:sp>
      <p:sp>
        <p:nvSpPr>
          <p:cNvPr id="1028" name="Text Placeholder 2"/>
          <p:cNvSpPr>
            <a:spLocks noGrp="1"/>
          </p:cNvSpPr>
          <p:nvPr>
            <p:ph type="body" idx="1"/>
          </p:nvPr>
        </p:nvSpPr>
        <p:spPr bwMode="auto">
          <a:xfrm>
            <a:off x="457200" y="1600200"/>
            <a:ext cx="82296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endParaRPr lang="en-GB" altLang="lv-LV"/>
          </a:p>
        </p:txBody>
      </p:sp>
      <p:pic>
        <p:nvPicPr>
          <p:cNvPr id="1029" name="Picture 6"/>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395288" y="6062663"/>
            <a:ext cx="1905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8"/>
          <p:cNvSpPr txBox="1">
            <a:spLocks noChangeArrowheads="1"/>
          </p:cNvSpPr>
          <p:nvPr/>
        </p:nvSpPr>
        <p:spPr bwMode="auto">
          <a:xfrm>
            <a:off x="2700338" y="6167438"/>
            <a:ext cx="4032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a:defRPr/>
            </a:pPr>
            <a:r>
              <a:rPr lang="en-GB" sz="1600" b="1">
                <a:solidFill>
                  <a:srgbClr val="376092"/>
                </a:solidFill>
              </a:rPr>
              <a:t>Association of Mechanical Engineering and Metalworking Industries of Latvia</a:t>
            </a:r>
            <a:endParaRPr lang="en-GB" b="1">
              <a:solidFill>
                <a:srgbClr val="376092"/>
              </a:solidFill>
            </a:endParaRPr>
          </a:p>
        </p:txBody>
      </p:sp>
      <p:sp>
        <p:nvSpPr>
          <p:cNvPr id="1031" name="TextBox 9"/>
          <p:cNvSpPr txBox="1">
            <a:spLocks noChangeArrowheads="1"/>
          </p:cNvSpPr>
          <p:nvPr/>
        </p:nvSpPr>
        <p:spPr bwMode="auto">
          <a:xfrm>
            <a:off x="6516688" y="6291263"/>
            <a:ext cx="2303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r">
              <a:defRPr/>
            </a:pPr>
            <a:r>
              <a:rPr lang="lv-LV" sz="1600" b="1">
                <a:solidFill>
                  <a:srgbClr val="376092"/>
                </a:solidFill>
              </a:rPr>
              <a:t>www.masoc.lv</a:t>
            </a:r>
            <a:endParaRPr lang="en-GB" sz="1600" b="1">
              <a:solidFill>
                <a:srgbClr val="37609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rgbClr val="17375E"/>
          </a:solidFill>
          <a:latin typeface="+mj-lt"/>
          <a:ea typeface="+mj-ea"/>
          <a:cs typeface="+mj-cs"/>
        </a:defRPr>
      </a:lvl1pPr>
      <a:lvl2pPr algn="ctr" rtl="0" eaLnBrk="0" fontAlgn="base" hangingPunct="0">
        <a:spcBef>
          <a:spcPct val="0"/>
        </a:spcBef>
        <a:spcAft>
          <a:spcPct val="0"/>
        </a:spcAft>
        <a:defRPr sz="4400">
          <a:solidFill>
            <a:srgbClr val="17375E"/>
          </a:solidFill>
          <a:latin typeface="Arial" charset="0"/>
        </a:defRPr>
      </a:lvl2pPr>
      <a:lvl3pPr algn="ctr" rtl="0" eaLnBrk="0" fontAlgn="base" hangingPunct="0">
        <a:spcBef>
          <a:spcPct val="0"/>
        </a:spcBef>
        <a:spcAft>
          <a:spcPct val="0"/>
        </a:spcAft>
        <a:defRPr sz="4400">
          <a:solidFill>
            <a:srgbClr val="17375E"/>
          </a:solidFill>
          <a:latin typeface="Arial" charset="0"/>
        </a:defRPr>
      </a:lvl3pPr>
      <a:lvl4pPr algn="ctr" rtl="0" eaLnBrk="0" fontAlgn="base" hangingPunct="0">
        <a:spcBef>
          <a:spcPct val="0"/>
        </a:spcBef>
        <a:spcAft>
          <a:spcPct val="0"/>
        </a:spcAft>
        <a:defRPr sz="4400">
          <a:solidFill>
            <a:srgbClr val="17375E"/>
          </a:solidFill>
          <a:latin typeface="Arial" charset="0"/>
        </a:defRPr>
      </a:lvl4pPr>
      <a:lvl5pPr algn="ctr" rtl="0" eaLnBrk="0" fontAlgn="base" hangingPunct="0">
        <a:spcBef>
          <a:spcPct val="0"/>
        </a:spcBef>
        <a:spcAft>
          <a:spcPct val="0"/>
        </a:spcAft>
        <a:defRPr sz="4400">
          <a:solidFill>
            <a:srgbClr val="17375E"/>
          </a:solidFill>
          <a:latin typeface="Arial" charset="0"/>
        </a:defRPr>
      </a:lvl5pPr>
      <a:lvl6pPr marL="457200" algn="ctr" rtl="0" fontAlgn="base">
        <a:spcBef>
          <a:spcPct val="0"/>
        </a:spcBef>
        <a:spcAft>
          <a:spcPct val="0"/>
        </a:spcAft>
        <a:defRPr sz="4400">
          <a:solidFill>
            <a:srgbClr val="17375E"/>
          </a:solidFill>
          <a:latin typeface="Arial" charset="0"/>
        </a:defRPr>
      </a:lvl6pPr>
      <a:lvl7pPr marL="914400" algn="ctr" rtl="0" fontAlgn="base">
        <a:spcBef>
          <a:spcPct val="0"/>
        </a:spcBef>
        <a:spcAft>
          <a:spcPct val="0"/>
        </a:spcAft>
        <a:defRPr sz="4400">
          <a:solidFill>
            <a:srgbClr val="17375E"/>
          </a:solidFill>
          <a:latin typeface="Arial" charset="0"/>
        </a:defRPr>
      </a:lvl7pPr>
      <a:lvl8pPr marL="1371600" algn="ctr" rtl="0" fontAlgn="base">
        <a:spcBef>
          <a:spcPct val="0"/>
        </a:spcBef>
        <a:spcAft>
          <a:spcPct val="0"/>
        </a:spcAft>
        <a:defRPr sz="4400">
          <a:solidFill>
            <a:srgbClr val="17375E"/>
          </a:solidFill>
          <a:latin typeface="Arial" charset="0"/>
        </a:defRPr>
      </a:lvl8pPr>
      <a:lvl9pPr marL="1828800" algn="ctr" rtl="0" fontAlgn="base">
        <a:spcBef>
          <a:spcPct val="0"/>
        </a:spcBef>
        <a:spcAft>
          <a:spcPct val="0"/>
        </a:spcAft>
        <a:defRPr sz="4400">
          <a:solidFill>
            <a:srgbClr val="17375E"/>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asoc.lv/"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www.masoc.lv/aktivitates/projekti/kompetences-centrs" TargetMode="External"/><Relationship Id="rId7" Type="http://schemas.openxmlformats.org/officeDocument/2006/relationships/hyperlink" Target="https://www.masoc.lv/biedri/uznemumu-datubaze" TargetMode="External"/><Relationship Id="rId2" Type="http://schemas.openxmlformats.org/officeDocument/2006/relationships/hyperlink" Target="https://www.masoc.lv/aktivitates/projekti/apmacibu-projekts" TargetMode="External"/><Relationship Id="rId1" Type="http://schemas.openxmlformats.org/officeDocument/2006/relationships/slideLayout" Target="../slideLayouts/slideLayout2.xml"/><Relationship Id="rId6" Type="http://schemas.openxmlformats.org/officeDocument/2006/relationships/hyperlink" Target="https://www.masoc.lv/aktivitates/personu-apdrosinasana" TargetMode="External"/><Relationship Id="rId5" Type="http://schemas.openxmlformats.org/officeDocument/2006/relationships/hyperlink" Target="https://www.masoc.lv/aktivitates/projekti/smeaisle" TargetMode="External"/><Relationship Id="rId4" Type="http://schemas.openxmlformats.org/officeDocument/2006/relationships/hyperlink" Target="https://www.masoc.lv/aktivitates/projekti/projekts-metalapstrades-klastera-atttistib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623" y="1268760"/>
            <a:ext cx="9144000" cy="1470025"/>
          </a:xfrm>
        </p:spPr>
        <p:txBody>
          <a:bodyPr/>
          <a:lstStyle/>
          <a:p>
            <a:pPr eaLnBrk="1" hangingPunct="1"/>
            <a:r>
              <a:rPr lang="lv-LV" altLang="lv-LV" sz="3200" b="1" dirty="0"/>
              <a:t>MASOC - Mašīnbūves un metālapstrādes rūpniecības asociācija</a:t>
            </a:r>
            <a:br>
              <a:rPr lang="lv-LV" altLang="lv-LV" sz="3200" b="1" dirty="0"/>
            </a:br>
            <a:r>
              <a:rPr lang="lv-LV" altLang="lv-LV" sz="3200" b="1" dirty="0"/>
              <a:t/>
            </a:r>
            <a:br>
              <a:rPr lang="lv-LV" altLang="lv-LV" sz="3200" b="1" dirty="0"/>
            </a:br>
            <a:r>
              <a:rPr lang="lv-LV" altLang="lv-LV" sz="3200" b="1" dirty="0"/>
              <a:t>Atbalsts uzņēmumiem</a:t>
            </a:r>
            <a:endParaRPr lang="en-GB" altLang="lv-LV" sz="1800" dirty="0"/>
          </a:p>
        </p:txBody>
      </p:sp>
      <p:sp>
        <p:nvSpPr>
          <p:cNvPr id="3" name="Subtitle 2"/>
          <p:cNvSpPr>
            <a:spLocks noGrp="1"/>
          </p:cNvSpPr>
          <p:nvPr>
            <p:ph type="subTitle" idx="1"/>
          </p:nvPr>
        </p:nvSpPr>
        <p:spPr>
          <a:xfrm>
            <a:off x="1187624" y="4581128"/>
            <a:ext cx="6400800" cy="1470025"/>
          </a:xfrm>
        </p:spPr>
        <p:txBody>
          <a:bodyPr/>
          <a:lstStyle/>
          <a:p>
            <a:pPr eaLnBrk="1" hangingPunct="1"/>
            <a:r>
              <a:rPr lang="lv-LV" altLang="lv-LV" sz="1400" dirty="0">
                <a:solidFill>
                  <a:srgbClr val="376092"/>
                </a:solidFill>
                <a:latin typeface="Arial" charset="0"/>
              </a:rPr>
              <a:t>Daugavpils</a:t>
            </a:r>
          </a:p>
          <a:p>
            <a:pPr eaLnBrk="1" hangingPunct="1"/>
            <a:r>
              <a:rPr lang="lv-LV" altLang="lv-LV" sz="1400" dirty="0">
                <a:solidFill>
                  <a:srgbClr val="376092"/>
                </a:solidFill>
                <a:latin typeface="Arial" charset="0"/>
              </a:rPr>
              <a:t>05.03.2019</a:t>
            </a:r>
            <a:endParaRPr lang="en-GB" altLang="lv-LV" sz="1400" noProof="0" dirty="0">
              <a:solidFill>
                <a:srgbClr val="376092"/>
              </a:solidFill>
              <a:latin typeface="Arial" charset="0"/>
            </a:endParaRPr>
          </a:p>
        </p:txBody>
      </p:sp>
      <p:sp>
        <p:nvSpPr>
          <p:cNvPr id="2" name="TextBox 1">
            <a:extLst>
              <a:ext uri="{FF2B5EF4-FFF2-40B4-BE49-F238E27FC236}">
                <a16:creationId xmlns:a16="http://schemas.microsoft.com/office/drawing/2014/main" xmlns="" id="{5BD59CCC-25D9-443C-84AA-CADDB5A81D2E}"/>
              </a:ext>
            </a:extLst>
          </p:cNvPr>
          <p:cNvSpPr txBox="1"/>
          <p:nvPr/>
        </p:nvSpPr>
        <p:spPr>
          <a:xfrm>
            <a:off x="1363688" y="3504122"/>
            <a:ext cx="6048672" cy="646331"/>
          </a:xfrm>
          <a:prstGeom prst="rect">
            <a:avLst/>
          </a:prstGeom>
          <a:noFill/>
        </p:spPr>
        <p:txBody>
          <a:bodyPr wrap="square" rtlCol="0">
            <a:spAutoFit/>
          </a:bodyPr>
          <a:lstStyle/>
          <a:p>
            <a:pPr algn="ctr"/>
            <a:r>
              <a:rPr lang="en-GB" b="1" dirty="0">
                <a:latin typeface="+mj-lt"/>
              </a:rPr>
              <a:t>Toms Gr</a:t>
            </a:r>
            <a:r>
              <a:rPr lang="lv-LV" b="1" dirty="0">
                <a:latin typeface="+mj-lt"/>
              </a:rPr>
              <a:t>ī</a:t>
            </a:r>
            <a:r>
              <a:rPr lang="en-GB" b="1" dirty="0" err="1">
                <a:latin typeface="+mj-lt"/>
              </a:rPr>
              <a:t>nfelds</a:t>
            </a:r>
            <a:endParaRPr lang="en-GB" b="1" dirty="0">
              <a:latin typeface="+mj-lt"/>
            </a:endParaRPr>
          </a:p>
          <a:p>
            <a:pPr algn="ctr"/>
            <a:r>
              <a:rPr lang="lv-LV" dirty="0">
                <a:latin typeface="+mj-lt"/>
              </a:rPr>
              <a:t>MASOC Valdes priekšsēdētājs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4FFAD-1AAD-4677-9CFC-534B89814FCB}"/>
              </a:ext>
            </a:extLst>
          </p:cNvPr>
          <p:cNvSpPr>
            <a:spLocks noGrp="1"/>
          </p:cNvSpPr>
          <p:nvPr>
            <p:ph type="title"/>
          </p:nvPr>
        </p:nvSpPr>
        <p:spPr/>
        <p:txBody>
          <a:bodyPr/>
          <a:lstStyle/>
          <a:p>
            <a:r>
              <a:rPr lang="en-GB" dirty="0" err="1"/>
              <a:t>Kopīgi</a:t>
            </a:r>
            <a:r>
              <a:rPr lang="en-GB" dirty="0"/>
              <a:t> </a:t>
            </a:r>
            <a:r>
              <a:rPr lang="en-GB" dirty="0" err="1"/>
              <a:t>iepirkumi</a:t>
            </a:r>
            <a:endParaRPr lang="lv-LV" dirty="0"/>
          </a:p>
        </p:txBody>
      </p:sp>
      <p:sp>
        <p:nvSpPr>
          <p:cNvPr id="3" name="Content Placeholder 2">
            <a:extLst>
              <a:ext uri="{FF2B5EF4-FFF2-40B4-BE49-F238E27FC236}">
                <a16:creationId xmlns:a16="http://schemas.microsoft.com/office/drawing/2014/main" xmlns="" id="{F69C82EA-413C-4411-9FCB-C2E9F4D597D2}"/>
              </a:ext>
            </a:extLst>
          </p:cNvPr>
          <p:cNvSpPr>
            <a:spLocks noGrp="1"/>
          </p:cNvSpPr>
          <p:nvPr>
            <p:ph idx="1"/>
          </p:nvPr>
        </p:nvSpPr>
        <p:spPr>
          <a:xfrm>
            <a:off x="457200" y="1430702"/>
            <a:ext cx="8229600" cy="4427538"/>
          </a:xfrm>
        </p:spPr>
        <p:txBody>
          <a:bodyPr/>
          <a:lstStyle/>
          <a:p>
            <a:r>
              <a:rPr lang="en-GB" dirty="0" err="1">
                <a:latin typeface="Calibri" panose="020F0502020204030204" pitchFamily="34" charset="0"/>
                <a:cs typeface="Calibri" panose="020F0502020204030204" pitchFamily="34" charset="0"/>
              </a:rPr>
              <a:t>Ikgadējais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klastera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apdrošināšanas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pakalpojumu</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iepirkums</a:t>
            </a:r>
            <a:r>
              <a:rPr lang="en-GB" dirty="0">
                <a:latin typeface="Calibri" panose="020F0502020204030204" pitchFamily="34" charset="0"/>
                <a:cs typeface="Calibri" panose="020F0502020204030204" pitchFamily="34" charset="0"/>
              </a:rPr>
              <a:t> MASOC </a:t>
            </a:r>
            <a:r>
              <a:rPr lang="en-GB" dirty="0" err="1">
                <a:latin typeface="Calibri" panose="020F0502020204030204" pitchFamily="34" charset="0"/>
                <a:cs typeface="Calibri" panose="020F0502020204030204" pitchFamily="34" charset="0"/>
              </a:rPr>
              <a:t>biedriem</a:t>
            </a:r>
            <a:endParaRPr lang="en-GB" dirty="0">
              <a:latin typeface="Calibri" panose="020F0502020204030204" pitchFamily="34" charset="0"/>
              <a:cs typeface="Calibri" panose="020F0502020204030204" pitchFamily="34" charset="0"/>
            </a:endParaRPr>
          </a:p>
          <a:p>
            <a:r>
              <a:rPr lang="en-GB" dirty="0" err="1">
                <a:latin typeface="Calibri" panose="020F0502020204030204" pitchFamily="34" charset="0"/>
                <a:cs typeface="Calibri" panose="020F0502020204030204" pitchFamily="34" charset="0"/>
              </a:rPr>
              <a:t>Personu</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apdrošināšana</a:t>
            </a:r>
            <a:r>
              <a:rPr lang="en-GB" dirty="0">
                <a:latin typeface="Calibri" panose="020F0502020204030204" pitchFamily="34" charset="0"/>
                <a:cs typeface="Calibri" panose="020F0502020204030204" pitchFamily="34" charset="0"/>
              </a:rPr>
              <a:t>:</a:t>
            </a:r>
          </a:p>
          <a:p>
            <a:pPr lvl="1"/>
            <a:r>
              <a:rPr lang="en-GB" dirty="0" err="1">
                <a:latin typeface="Calibri" panose="020F0502020204030204" pitchFamily="34" charset="0"/>
                <a:cs typeface="Calibri" panose="020F0502020204030204" pitchFamily="34" charset="0"/>
              </a:rPr>
              <a:t>Veselība</a:t>
            </a:r>
            <a:endParaRPr lang="en-GB" dirty="0">
              <a:latin typeface="Calibri" panose="020F0502020204030204" pitchFamily="34" charset="0"/>
              <a:cs typeface="Calibri" panose="020F0502020204030204" pitchFamily="34" charset="0"/>
            </a:endParaRPr>
          </a:p>
          <a:p>
            <a:pPr lvl="1"/>
            <a:r>
              <a:rPr lang="en-GB" dirty="0" err="1">
                <a:latin typeface="Calibri" panose="020F0502020204030204" pitchFamily="34" charset="0"/>
                <a:cs typeface="Calibri" panose="020F0502020204030204" pitchFamily="34" charset="0"/>
              </a:rPr>
              <a:t>Nelaimes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gadījumi</a:t>
            </a:r>
            <a:endParaRPr lang="en-GB" dirty="0">
              <a:latin typeface="Calibri" panose="020F0502020204030204" pitchFamily="34" charset="0"/>
              <a:cs typeface="Calibri" panose="020F0502020204030204" pitchFamily="34" charset="0"/>
            </a:endParaRPr>
          </a:p>
          <a:p>
            <a:pPr lvl="1"/>
            <a:r>
              <a:rPr lang="en-GB" dirty="0" err="1">
                <a:latin typeface="Calibri" panose="020F0502020204030204" pitchFamily="34" charset="0"/>
                <a:cs typeface="Calibri" panose="020F0502020204030204" pitchFamily="34" charset="0"/>
              </a:rPr>
              <a:t>Ceļojumi</a:t>
            </a:r>
            <a:endParaRPr lang="en-GB" dirty="0">
              <a:latin typeface="Calibri" panose="020F0502020204030204" pitchFamily="34" charset="0"/>
              <a:cs typeface="Calibri" panose="020F0502020204030204" pitchFamily="34" charset="0"/>
            </a:endParaRPr>
          </a:p>
          <a:p>
            <a:r>
              <a:rPr lang="en-GB" dirty="0" err="1">
                <a:latin typeface="Calibri" panose="020F0502020204030204" pitchFamily="34" charset="0"/>
                <a:cs typeface="Calibri" panose="020F0502020204030204" pitchFamily="34" charset="0"/>
              </a:rPr>
              <a:t>Sadarbībā</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apdrošināšanas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brokeriem</a:t>
            </a:r>
            <a:r>
              <a:rPr lang="en-GB" dirty="0">
                <a:latin typeface="Calibri" panose="020F0502020204030204" pitchFamily="34" charset="0"/>
                <a:cs typeface="Calibri" panose="020F0502020204030204" pitchFamily="34" charset="0"/>
              </a:rPr>
              <a:t> </a:t>
            </a:r>
            <a:r>
              <a:rPr lang="lv-LV" dirty="0">
                <a:latin typeface="Calibri" panose="020F0502020204030204" pitchFamily="34" charset="0"/>
                <a:cs typeface="Calibri" panose="020F0502020204030204" pitchFamily="34" charset="0"/>
              </a:rPr>
              <a:t>AON</a:t>
            </a:r>
            <a:endParaRPr lang="en-GB" dirty="0">
              <a:latin typeface="Calibri" panose="020F0502020204030204" pitchFamily="34" charset="0"/>
              <a:cs typeface="Calibri" panose="020F0502020204030204" pitchFamily="34" charset="0"/>
            </a:endParaRPr>
          </a:p>
          <a:p>
            <a:endParaRPr lang="lv-LV"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132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7224" y="2214554"/>
            <a:ext cx="7500990" cy="1938992"/>
          </a:xfrm>
          <a:prstGeom prst="rect">
            <a:avLst/>
          </a:prstGeom>
          <a:noFill/>
        </p:spPr>
        <p:txBody>
          <a:bodyPr wrap="square" rtlCol="0">
            <a:spAutoFit/>
          </a:bodyPr>
          <a:lstStyle/>
          <a:p>
            <a:pPr algn="ctr"/>
            <a:r>
              <a:rPr lang="lv-LV" sz="2400" dirty="0">
                <a:latin typeface="Calibri" panose="020F0502020204030204" pitchFamily="34" charset="0"/>
                <a:cs typeface="Calibri" panose="020F0502020204030204" pitchFamily="34" charset="0"/>
              </a:rPr>
              <a:t>MASOC</a:t>
            </a:r>
          </a:p>
          <a:p>
            <a:pPr algn="ctr"/>
            <a:r>
              <a:rPr lang="lv-LV" sz="2400" dirty="0">
                <a:latin typeface="Calibri" panose="020F0502020204030204" pitchFamily="34" charset="0"/>
                <a:cs typeface="Calibri" panose="020F0502020204030204" pitchFamily="34" charset="0"/>
              </a:rPr>
              <a:t>Mašīnbūves un metālapstrādes rūpniecības asociācija</a:t>
            </a:r>
          </a:p>
          <a:p>
            <a:pPr algn="ctr"/>
            <a:r>
              <a:rPr lang="lv-LV" sz="2400" dirty="0">
                <a:latin typeface="Calibri" panose="020F0502020204030204" pitchFamily="34" charset="0"/>
                <a:cs typeface="Calibri" panose="020F0502020204030204" pitchFamily="34" charset="0"/>
              </a:rPr>
              <a:t>masoc@masoc.lv</a:t>
            </a:r>
          </a:p>
          <a:p>
            <a:pPr algn="ctr"/>
            <a:r>
              <a:rPr lang="lv-LV" sz="2400" dirty="0">
                <a:latin typeface="Calibri" panose="020F0502020204030204" pitchFamily="34" charset="0"/>
                <a:cs typeface="Calibri" panose="020F0502020204030204" pitchFamily="34" charset="0"/>
                <a:hlinkClick r:id="rId2"/>
              </a:rPr>
              <a:t>www.masoc.lv</a:t>
            </a:r>
            <a:r>
              <a:rPr lang="lv-LV" sz="2400" dirty="0">
                <a:latin typeface="Calibri" panose="020F0502020204030204" pitchFamily="34" charset="0"/>
                <a:cs typeface="Calibri" panose="020F0502020204030204" pitchFamily="34" charset="0"/>
              </a:rPr>
              <a:t> </a:t>
            </a:r>
          </a:p>
          <a:p>
            <a:pPr algn="ctr"/>
            <a:endParaRPr lang="lv-LV"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71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GB" altLang="lv-LV" sz="3200" noProof="0" dirty="0"/>
              <a:t>MASOC – </a:t>
            </a:r>
            <a:r>
              <a:rPr lang="lv-LV" altLang="lv-LV" sz="3200" noProof="0" dirty="0"/>
              <a:t/>
            </a:r>
            <a:br>
              <a:rPr lang="lv-LV" altLang="lv-LV" sz="3200" noProof="0" dirty="0"/>
            </a:br>
            <a:r>
              <a:rPr lang="en-GB" altLang="lv-LV" sz="3200" dirty="0" err="1"/>
              <a:t>Mašīnbūves</a:t>
            </a:r>
            <a:r>
              <a:rPr lang="en-GB" altLang="lv-LV" sz="3200" dirty="0"/>
              <a:t> un </a:t>
            </a:r>
            <a:r>
              <a:rPr lang="en-GB" altLang="lv-LV" sz="3200" dirty="0" err="1"/>
              <a:t>metālapstrādes</a:t>
            </a:r>
            <a:r>
              <a:rPr lang="en-GB" altLang="lv-LV" sz="3200" dirty="0"/>
              <a:t> </a:t>
            </a:r>
            <a:r>
              <a:rPr lang="en-GB" altLang="lv-LV" sz="3200" dirty="0" err="1"/>
              <a:t>rūpniecības</a:t>
            </a:r>
            <a:r>
              <a:rPr lang="en-GB" altLang="lv-LV" sz="3200" dirty="0"/>
              <a:t> </a:t>
            </a:r>
            <a:r>
              <a:rPr lang="en-GB" altLang="lv-LV" sz="3200" dirty="0" err="1"/>
              <a:t>asociācija</a:t>
            </a:r>
            <a:endParaRPr lang="en-GB" altLang="lv-LV" sz="3200" noProof="0" dirty="0"/>
          </a:p>
        </p:txBody>
      </p:sp>
      <p:sp>
        <p:nvSpPr>
          <p:cNvPr id="4100" name="Rectangle 4"/>
          <p:cNvSpPr>
            <a:spLocks noGrp="1"/>
          </p:cNvSpPr>
          <p:nvPr>
            <p:ph type="body" sz="half" idx="1"/>
          </p:nvPr>
        </p:nvSpPr>
        <p:spPr>
          <a:xfrm>
            <a:off x="179388" y="1484313"/>
            <a:ext cx="4032572" cy="4427537"/>
          </a:xfrm>
        </p:spPr>
        <p:txBody>
          <a:bodyPr/>
          <a:lstStyle/>
          <a:p>
            <a:r>
              <a:rPr lang="lv-LV" altLang="lv-LV" sz="1600" dirty="0">
                <a:latin typeface="Arial" charset="0"/>
              </a:rPr>
              <a:t>Dibināta 1994.gadā kā nozares konsultatīvais centrs</a:t>
            </a:r>
          </a:p>
          <a:p>
            <a:r>
              <a:rPr lang="lv-LV" altLang="lv-LV" sz="1600" dirty="0">
                <a:latin typeface="Arial" charset="0"/>
              </a:rPr>
              <a:t>Pašlaik 160 biedri (uzņēmumi un organizācijas)</a:t>
            </a:r>
          </a:p>
          <a:p>
            <a:r>
              <a:rPr lang="lv-LV" altLang="lv-LV" sz="1600" dirty="0">
                <a:latin typeface="Arial" charset="0"/>
              </a:rPr>
              <a:t>Sadarbības partneri – ap 20 profesionālās un augstākās izglītības institūcijas</a:t>
            </a:r>
          </a:p>
          <a:p>
            <a:r>
              <a:rPr lang="lv-LV" altLang="lv-LV" sz="1600" b="1" dirty="0">
                <a:solidFill>
                  <a:schemeClr val="hlink"/>
                </a:solidFill>
                <a:latin typeface="Arial" charset="0"/>
              </a:rPr>
              <a:t>Mērķis -</a:t>
            </a:r>
            <a:r>
              <a:rPr lang="lv-LV" altLang="lv-LV" sz="1600" dirty="0">
                <a:solidFill>
                  <a:schemeClr val="hlink"/>
                </a:solidFill>
                <a:latin typeface="Arial" charset="0"/>
              </a:rPr>
              <a:t> veicināt nozares attīstību, sekmētu savstarpējo sadarbību un nozares speciālistu profesionālo izaugsmi</a:t>
            </a:r>
          </a:p>
          <a:p>
            <a:pPr>
              <a:lnSpc>
                <a:spcPct val="80000"/>
              </a:lnSpc>
            </a:pPr>
            <a:endParaRPr lang="en-GB" altLang="lv-LV" sz="1600" noProof="0" dirty="0"/>
          </a:p>
        </p:txBody>
      </p:sp>
      <p:pic>
        <p:nvPicPr>
          <p:cNvPr id="2" name="Picture 1">
            <a:extLst>
              <a:ext uri="{FF2B5EF4-FFF2-40B4-BE49-F238E27FC236}">
                <a16:creationId xmlns:a16="http://schemas.microsoft.com/office/drawing/2014/main" xmlns="" id="{E8D73384-07A0-47AB-AC42-2ACE83E5ABD8}"/>
              </a:ext>
            </a:extLst>
          </p:cNvPr>
          <p:cNvPicPr>
            <a:picLocks noChangeAspect="1"/>
          </p:cNvPicPr>
          <p:nvPr/>
        </p:nvPicPr>
        <p:blipFill>
          <a:blip r:embed="rId2"/>
          <a:stretch>
            <a:fillRect/>
          </a:stretch>
        </p:blipFill>
        <p:spPr>
          <a:xfrm>
            <a:off x="4211960" y="1458553"/>
            <a:ext cx="4834046" cy="45828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75F50-CF33-429C-94E6-A5946E9599FB}"/>
              </a:ext>
            </a:extLst>
          </p:cNvPr>
          <p:cNvSpPr>
            <a:spLocks noGrp="1"/>
          </p:cNvSpPr>
          <p:nvPr>
            <p:ph type="title"/>
          </p:nvPr>
        </p:nvSpPr>
        <p:spPr/>
        <p:txBody>
          <a:bodyPr/>
          <a:lstStyle/>
          <a:p>
            <a:r>
              <a:rPr lang="lv-LV" sz="2800" dirty="0"/>
              <a:t>Mašīnbūves un metālapstrādes nozare Latvijā – galvenās </a:t>
            </a:r>
            <a:r>
              <a:rPr lang="lv-LV" sz="2800" dirty="0" err="1"/>
              <a:t>apakšnozares</a:t>
            </a:r>
            <a:endParaRPr lang="lv-LV" sz="2800" dirty="0"/>
          </a:p>
        </p:txBody>
      </p:sp>
      <p:grpSp>
        <p:nvGrpSpPr>
          <p:cNvPr id="17" name="Group 16">
            <a:extLst>
              <a:ext uri="{FF2B5EF4-FFF2-40B4-BE49-F238E27FC236}">
                <a16:creationId xmlns:a16="http://schemas.microsoft.com/office/drawing/2014/main" xmlns="" id="{2441EC7D-4265-4AB0-A8F4-7F213BE63416}"/>
              </a:ext>
            </a:extLst>
          </p:cNvPr>
          <p:cNvGrpSpPr/>
          <p:nvPr/>
        </p:nvGrpSpPr>
        <p:grpSpPr>
          <a:xfrm>
            <a:off x="0" y="1389444"/>
            <a:ext cx="9144001" cy="4603650"/>
            <a:chOff x="0" y="1389444"/>
            <a:chExt cx="9144001" cy="4603650"/>
          </a:xfrm>
        </p:grpSpPr>
        <p:grpSp>
          <p:nvGrpSpPr>
            <p:cNvPr id="4" name="Group 3">
              <a:extLst>
                <a:ext uri="{FF2B5EF4-FFF2-40B4-BE49-F238E27FC236}">
                  <a16:creationId xmlns:a16="http://schemas.microsoft.com/office/drawing/2014/main" xmlns="" id="{2B645234-DEB1-46E1-9C25-F9FEECAD350E}"/>
                </a:ext>
              </a:extLst>
            </p:cNvPr>
            <p:cNvGrpSpPr/>
            <p:nvPr/>
          </p:nvGrpSpPr>
          <p:grpSpPr>
            <a:xfrm>
              <a:off x="0" y="1389444"/>
              <a:ext cx="9144001" cy="4603650"/>
              <a:chOff x="838199" y="1564688"/>
              <a:chExt cx="8347438" cy="3728623"/>
            </a:xfrm>
          </p:grpSpPr>
          <p:sp>
            <p:nvSpPr>
              <p:cNvPr id="5" name="TextBox 4">
                <a:extLst>
                  <a:ext uri="{FF2B5EF4-FFF2-40B4-BE49-F238E27FC236}">
                    <a16:creationId xmlns:a16="http://schemas.microsoft.com/office/drawing/2014/main" xmlns="" id="{1D80D0DC-0A59-4B16-8D67-C25DFACBA125}"/>
                  </a:ext>
                </a:extLst>
              </p:cNvPr>
              <p:cNvSpPr txBox="1"/>
              <p:nvPr/>
            </p:nvSpPr>
            <p:spPr>
              <a:xfrm>
                <a:off x="6424682" y="1564689"/>
                <a:ext cx="2760955" cy="186431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rtlCol="0">
                <a:spAutoFit/>
              </a:bodyPr>
              <a:lstStyle/>
              <a:p>
                <a:endParaRPr lang="lv-LV" dirty="0"/>
              </a:p>
            </p:txBody>
          </p:sp>
          <p:sp>
            <p:nvSpPr>
              <p:cNvPr id="6" name="TextBox 5">
                <a:extLst>
                  <a:ext uri="{FF2B5EF4-FFF2-40B4-BE49-F238E27FC236}">
                    <a16:creationId xmlns:a16="http://schemas.microsoft.com/office/drawing/2014/main" xmlns="" id="{8718D194-EFE9-4267-B398-5ED9021FB6D2}"/>
                  </a:ext>
                </a:extLst>
              </p:cNvPr>
              <p:cNvSpPr txBox="1"/>
              <p:nvPr/>
            </p:nvSpPr>
            <p:spPr>
              <a:xfrm>
                <a:off x="3663727" y="1564688"/>
                <a:ext cx="2760955" cy="186431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rtlCol="0">
                <a:spAutoFit/>
              </a:bodyPr>
              <a:lstStyle/>
              <a:p>
                <a:endParaRPr lang="lv-LV" dirty="0"/>
              </a:p>
            </p:txBody>
          </p:sp>
          <p:sp>
            <p:nvSpPr>
              <p:cNvPr id="7" name="TextBox 6">
                <a:extLst>
                  <a:ext uri="{FF2B5EF4-FFF2-40B4-BE49-F238E27FC236}">
                    <a16:creationId xmlns:a16="http://schemas.microsoft.com/office/drawing/2014/main" xmlns="" id="{1EDBB704-188A-4F8E-BCEA-3C8039BDE010}"/>
                  </a:ext>
                </a:extLst>
              </p:cNvPr>
              <p:cNvSpPr txBox="1"/>
              <p:nvPr/>
            </p:nvSpPr>
            <p:spPr>
              <a:xfrm>
                <a:off x="6424682" y="3429000"/>
                <a:ext cx="2760955" cy="1864311"/>
              </a:xfrm>
              <a:prstGeom prst="rect">
                <a:avLst/>
              </a:prstGeom>
              <a:blipFill>
                <a:blip r:embed="rId4"/>
                <a:stretch>
                  <a:fillRect/>
                </a:stretch>
              </a:blipFill>
            </p:spPr>
            <p:txBody>
              <a:bodyPr wrap="square" rtlCol="0">
                <a:spAutoFit/>
              </a:bodyPr>
              <a:lstStyle/>
              <a:p>
                <a:endParaRPr lang="lv-LV" dirty="0"/>
              </a:p>
            </p:txBody>
          </p:sp>
          <p:sp>
            <p:nvSpPr>
              <p:cNvPr id="8" name="TextBox 7">
                <a:extLst>
                  <a:ext uri="{FF2B5EF4-FFF2-40B4-BE49-F238E27FC236}">
                    <a16:creationId xmlns:a16="http://schemas.microsoft.com/office/drawing/2014/main" xmlns="" id="{0A2FDB33-0EEF-43ED-8ABE-50F23CA92658}"/>
                  </a:ext>
                </a:extLst>
              </p:cNvPr>
              <p:cNvSpPr txBox="1"/>
              <p:nvPr/>
            </p:nvSpPr>
            <p:spPr>
              <a:xfrm>
                <a:off x="838199" y="3429000"/>
                <a:ext cx="2825528" cy="1864311"/>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rtlCol="0">
                <a:spAutoFit/>
              </a:bodyPr>
              <a:lstStyle/>
              <a:p>
                <a:endParaRPr lang="lv-LV" dirty="0"/>
              </a:p>
            </p:txBody>
          </p:sp>
          <p:sp>
            <p:nvSpPr>
              <p:cNvPr id="9" name="TextBox 8">
                <a:extLst>
                  <a:ext uri="{FF2B5EF4-FFF2-40B4-BE49-F238E27FC236}">
                    <a16:creationId xmlns:a16="http://schemas.microsoft.com/office/drawing/2014/main" xmlns="" id="{9F2C8E45-9ECD-4850-BC40-D38E7F0AEF50}"/>
                  </a:ext>
                </a:extLst>
              </p:cNvPr>
              <p:cNvSpPr txBox="1"/>
              <p:nvPr/>
            </p:nvSpPr>
            <p:spPr>
              <a:xfrm>
                <a:off x="838200" y="1564689"/>
                <a:ext cx="2760955" cy="1864311"/>
              </a:xfrm>
              <a:prstGeom prst="rect">
                <a:avLst/>
              </a:prstGeom>
              <a:blipFill>
                <a:blip r:embed="rId6"/>
                <a:stretch>
                  <a:fillRect/>
                </a:stretch>
              </a:blipFill>
            </p:spPr>
            <p:txBody>
              <a:bodyPr wrap="square" rtlCol="0">
                <a:spAutoFit/>
              </a:bodyPr>
              <a:lstStyle/>
              <a:p>
                <a:endParaRPr lang="lv-LV" dirty="0"/>
              </a:p>
            </p:txBody>
          </p:sp>
          <p:sp>
            <p:nvSpPr>
              <p:cNvPr id="10" name="TextBox 9">
                <a:extLst>
                  <a:ext uri="{FF2B5EF4-FFF2-40B4-BE49-F238E27FC236}">
                    <a16:creationId xmlns:a16="http://schemas.microsoft.com/office/drawing/2014/main" xmlns="" id="{B45E6873-C385-4C34-BB41-E5BDC7D3C635}"/>
                  </a:ext>
                </a:extLst>
              </p:cNvPr>
              <p:cNvSpPr txBox="1"/>
              <p:nvPr/>
            </p:nvSpPr>
            <p:spPr>
              <a:xfrm>
                <a:off x="3663727" y="3429000"/>
                <a:ext cx="2760955" cy="1864311"/>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rtlCol="0">
                <a:spAutoFit/>
              </a:bodyPr>
              <a:lstStyle/>
              <a:p>
                <a:endParaRPr lang="lv-LV" dirty="0"/>
              </a:p>
            </p:txBody>
          </p:sp>
        </p:grpSp>
        <p:sp>
          <p:nvSpPr>
            <p:cNvPr id="11" name="TextBox 10">
              <a:extLst>
                <a:ext uri="{FF2B5EF4-FFF2-40B4-BE49-F238E27FC236}">
                  <a16:creationId xmlns:a16="http://schemas.microsoft.com/office/drawing/2014/main" xmlns="" id="{09E1FB12-2D12-4EC5-A5B9-8FD82211F647}"/>
                </a:ext>
              </a:extLst>
            </p:cNvPr>
            <p:cNvSpPr txBox="1"/>
            <p:nvPr/>
          </p:nvSpPr>
          <p:spPr>
            <a:xfrm>
              <a:off x="6106395" y="3165465"/>
              <a:ext cx="3024420" cy="369332"/>
            </a:xfrm>
            <a:prstGeom prst="rect">
              <a:avLst/>
            </a:prstGeom>
            <a:solidFill>
              <a:schemeClr val="bg1">
                <a:lumMod val="65000"/>
                <a:alpha val="72000"/>
              </a:schemeClr>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C24 – </a:t>
              </a:r>
              <a:r>
                <a:rPr lang="lv-LV" dirty="0">
                  <a:solidFill>
                    <a:schemeClr val="bg1"/>
                  </a:solidFill>
                  <a:latin typeface="Calibri" panose="020F0502020204030204" pitchFamily="34" charset="0"/>
                  <a:cs typeface="Calibri" panose="020F0502020204030204" pitchFamily="34" charset="0"/>
                </a:rPr>
                <a:t>Metālu ražošana</a:t>
              </a:r>
            </a:p>
          </p:txBody>
        </p:sp>
        <p:sp>
          <p:nvSpPr>
            <p:cNvPr id="12" name="TextBox 11">
              <a:extLst>
                <a:ext uri="{FF2B5EF4-FFF2-40B4-BE49-F238E27FC236}">
                  <a16:creationId xmlns:a16="http://schemas.microsoft.com/office/drawing/2014/main" xmlns="" id="{08AE5CCF-F440-4210-83E2-BB6D022C38B6}"/>
                </a:ext>
              </a:extLst>
            </p:cNvPr>
            <p:cNvSpPr txBox="1"/>
            <p:nvPr/>
          </p:nvSpPr>
          <p:spPr>
            <a:xfrm>
              <a:off x="6106395" y="5491190"/>
              <a:ext cx="3024420" cy="369332"/>
            </a:xfrm>
            <a:prstGeom prst="rect">
              <a:avLst/>
            </a:prstGeom>
            <a:solidFill>
              <a:schemeClr val="bg1">
                <a:lumMod val="65000"/>
                <a:alpha val="72000"/>
              </a:schemeClr>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C25 – </a:t>
              </a:r>
              <a:r>
                <a:rPr lang="lv-LV" dirty="0">
                  <a:solidFill>
                    <a:schemeClr val="bg1"/>
                  </a:solidFill>
                  <a:latin typeface="Calibri" panose="020F0502020204030204" pitchFamily="34" charset="0"/>
                  <a:cs typeface="Calibri" panose="020F0502020204030204" pitchFamily="34" charset="0"/>
                </a:rPr>
                <a:t>Metāla izstrādājumi</a:t>
              </a:r>
            </a:p>
          </p:txBody>
        </p:sp>
        <p:sp>
          <p:nvSpPr>
            <p:cNvPr id="13" name="TextBox 12">
              <a:extLst>
                <a:ext uri="{FF2B5EF4-FFF2-40B4-BE49-F238E27FC236}">
                  <a16:creationId xmlns:a16="http://schemas.microsoft.com/office/drawing/2014/main" xmlns="" id="{079DA476-1DFF-478D-B56B-E0B98E59396B}"/>
                </a:ext>
              </a:extLst>
            </p:cNvPr>
            <p:cNvSpPr txBox="1"/>
            <p:nvPr/>
          </p:nvSpPr>
          <p:spPr>
            <a:xfrm>
              <a:off x="3095157" y="5491190"/>
              <a:ext cx="3024420" cy="369332"/>
            </a:xfrm>
            <a:prstGeom prst="rect">
              <a:avLst/>
            </a:prstGeom>
            <a:solidFill>
              <a:schemeClr val="bg1">
                <a:lumMod val="65000"/>
                <a:alpha val="73000"/>
              </a:schemeClr>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C27 – </a:t>
              </a:r>
              <a:r>
                <a:rPr lang="lv-LV" dirty="0">
                  <a:solidFill>
                    <a:schemeClr val="bg1"/>
                  </a:solidFill>
                  <a:latin typeface="Calibri" panose="020F0502020204030204" pitchFamily="34" charset="0"/>
                  <a:cs typeface="Calibri" panose="020F0502020204030204" pitchFamily="34" charset="0"/>
                </a:rPr>
                <a:t>Elektriskās iekārtas</a:t>
              </a:r>
            </a:p>
          </p:txBody>
        </p:sp>
        <p:sp>
          <p:nvSpPr>
            <p:cNvPr id="14" name="TextBox 13">
              <a:extLst>
                <a:ext uri="{FF2B5EF4-FFF2-40B4-BE49-F238E27FC236}">
                  <a16:creationId xmlns:a16="http://schemas.microsoft.com/office/drawing/2014/main" xmlns="" id="{5F8BACA8-43DE-4212-A28A-D93385FE4848}"/>
                </a:ext>
              </a:extLst>
            </p:cNvPr>
            <p:cNvSpPr txBox="1"/>
            <p:nvPr/>
          </p:nvSpPr>
          <p:spPr>
            <a:xfrm>
              <a:off x="57551" y="5491190"/>
              <a:ext cx="3024420" cy="369332"/>
            </a:xfrm>
            <a:prstGeom prst="rect">
              <a:avLst/>
            </a:prstGeom>
            <a:solidFill>
              <a:schemeClr val="bg1">
                <a:lumMod val="65000"/>
                <a:alpha val="73000"/>
              </a:schemeClr>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C28 – </a:t>
              </a:r>
              <a:r>
                <a:rPr lang="lv-LV" dirty="0">
                  <a:solidFill>
                    <a:schemeClr val="bg1"/>
                  </a:solidFill>
                  <a:latin typeface="Calibri" panose="020F0502020204030204" pitchFamily="34" charset="0"/>
                  <a:cs typeface="Calibri" panose="020F0502020204030204" pitchFamily="34" charset="0"/>
                </a:rPr>
                <a:t>Iekārtu ražošana</a:t>
              </a:r>
            </a:p>
          </p:txBody>
        </p:sp>
        <p:sp>
          <p:nvSpPr>
            <p:cNvPr id="15" name="TextBox 14">
              <a:extLst>
                <a:ext uri="{FF2B5EF4-FFF2-40B4-BE49-F238E27FC236}">
                  <a16:creationId xmlns:a16="http://schemas.microsoft.com/office/drawing/2014/main" xmlns="" id="{78F37952-FAAC-4D72-BC2B-FE42CF81CC0B}"/>
                </a:ext>
              </a:extLst>
            </p:cNvPr>
            <p:cNvSpPr txBox="1"/>
            <p:nvPr/>
          </p:nvSpPr>
          <p:spPr>
            <a:xfrm>
              <a:off x="42468" y="3165465"/>
              <a:ext cx="3024420" cy="369332"/>
            </a:xfrm>
            <a:prstGeom prst="rect">
              <a:avLst/>
            </a:prstGeom>
            <a:solidFill>
              <a:schemeClr val="bg1">
                <a:lumMod val="65000"/>
                <a:alpha val="73000"/>
              </a:schemeClr>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C29 – </a:t>
              </a:r>
              <a:r>
                <a:rPr lang="lv-LV" dirty="0">
                  <a:solidFill>
                    <a:schemeClr val="bg1"/>
                  </a:solidFill>
                  <a:latin typeface="Calibri" panose="020F0502020204030204" pitchFamily="34" charset="0"/>
                  <a:cs typeface="Calibri" panose="020F0502020204030204" pitchFamily="34" charset="0"/>
                </a:rPr>
                <a:t>Auto būve</a:t>
              </a:r>
            </a:p>
          </p:txBody>
        </p:sp>
        <p:sp>
          <p:nvSpPr>
            <p:cNvPr id="16" name="TextBox 15">
              <a:extLst>
                <a:ext uri="{FF2B5EF4-FFF2-40B4-BE49-F238E27FC236}">
                  <a16:creationId xmlns:a16="http://schemas.microsoft.com/office/drawing/2014/main" xmlns="" id="{43E4A533-8DC3-4360-A24A-FDB71DF14BAC}"/>
                </a:ext>
              </a:extLst>
            </p:cNvPr>
            <p:cNvSpPr txBox="1"/>
            <p:nvPr/>
          </p:nvSpPr>
          <p:spPr>
            <a:xfrm>
              <a:off x="3075615" y="3165465"/>
              <a:ext cx="3024420" cy="369332"/>
            </a:xfrm>
            <a:prstGeom prst="rect">
              <a:avLst/>
            </a:prstGeom>
            <a:solidFill>
              <a:schemeClr val="bg1">
                <a:lumMod val="65000"/>
                <a:alpha val="73000"/>
              </a:schemeClr>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C30 – </a:t>
              </a:r>
              <a:r>
                <a:rPr lang="lv-LV" dirty="0">
                  <a:solidFill>
                    <a:schemeClr val="bg1"/>
                  </a:solidFill>
                  <a:latin typeface="Calibri" panose="020F0502020204030204" pitchFamily="34" charset="0"/>
                  <a:cs typeface="Calibri" panose="020F0502020204030204" pitchFamily="34" charset="0"/>
                </a:rPr>
                <a:t>Citi transporta līdzekļi</a:t>
              </a:r>
            </a:p>
          </p:txBody>
        </p:sp>
      </p:grpSp>
    </p:spTree>
    <p:extLst>
      <p:ext uri="{BB962C8B-B14F-4D97-AF65-F5344CB8AC3E}">
        <p14:creationId xmlns:p14="http://schemas.microsoft.com/office/powerpoint/2010/main" val="30836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1C037B-CCCE-44EF-85FE-B0161683DC7E}"/>
              </a:ext>
            </a:extLst>
          </p:cNvPr>
          <p:cNvSpPr>
            <a:spLocks noGrp="1"/>
          </p:cNvSpPr>
          <p:nvPr>
            <p:ph type="title"/>
          </p:nvPr>
        </p:nvSpPr>
        <p:spPr/>
        <p:txBody>
          <a:bodyPr/>
          <a:lstStyle/>
          <a:p>
            <a:r>
              <a:rPr lang="lv-LV" dirty="0"/>
              <a:t>MASOC atbalsts </a:t>
            </a:r>
            <a:r>
              <a:rPr lang="lv-LV" dirty="0" err="1"/>
              <a:t>uzņēmumem</a:t>
            </a:r>
            <a:endParaRPr lang="lv-LV" dirty="0"/>
          </a:p>
        </p:txBody>
      </p:sp>
      <p:sp>
        <p:nvSpPr>
          <p:cNvPr id="3" name="Content Placeholder 2">
            <a:extLst>
              <a:ext uri="{FF2B5EF4-FFF2-40B4-BE49-F238E27FC236}">
                <a16:creationId xmlns:a16="http://schemas.microsoft.com/office/drawing/2014/main" xmlns="" id="{081403C1-660D-49CE-A89C-0150065AE5D6}"/>
              </a:ext>
            </a:extLst>
          </p:cNvPr>
          <p:cNvSpPr>
            <a:spLocks noGrp="1"/>
          </p:cNvSpPr>
          <p:nvPr>
            <p:ph idx="1"/>
          </p:nvPr>
        </p:nvSpPr>
        <p:spPr/>
        <p:txBody>
          <a:bodyPr/>
          <a:lstStyle/>
          <a:p>
            <a:pPr lvl="0"/>
            <a:r>
              <a:rPr lang="lv-LV" sz="1400" b="1" dirty="0">
                <a:latin typeface="Calibri" panose="020F0502020204030204" pitchFamily="34" charset="0"/>
                <a:cs typeface="Calibri" panose="020F0502020204030204" pitchFamily="34" charset="0"/>
              </a:rPr>
              <a:t>Atbalsts darbinieku apmācībām un kvalifikācijas celšanai </a:t>
            </a:r>
            <a:r>
              <a:rPr lang="lv-LV" sz="1400" dirty="0">
                <a:latin typeface="Calibri" panose="020F0502020204030204" pitchFamily="34" charset="0"/>
                <a:cs typeface="Calibri" panose="020F0502020204030204" pitchFamily="34" charset="0"/>
              </a:rPr>
              <a:t>ar ES fondu atbalstu. Sīkāk: </a:t>
            </a:r>
            <a:r>
              <a:rPr lang="lv-LV" sz="1400" u="sng" dirty="0">
                <a:latin typeface="Calibri" panose="020F0502020204030204" pitchFamily="34" charset="0"/>
                <a:cs typeface="Calibri" panose="020F0502020204030204" pitchFamily="34" charset="0"/>
                <a:hlinkClick r:id="rId2"/>
              </a:rPr>
              <a:t>https://www.masoc.lv/aktivitates/projekti/apmacibu-projekts</a:t>
            </a:r>
            <a:r>
              <a:rPr lang="lv-LV" sz="1400" dirty="0">
                <a:latin typeface="Calibri" panose="020F0502020204030204" pitchFamily="34" charset="0"/>
                <a:cs typeface="Calibri" panose="020F0502020204030204" pitchFamily="34" charset="0"/>
              </a:rPr>
              <a:t> </a:t>
            </a:r>
          </a:p>
          <a:p>
            <a:pPr lvl="0"/>
            <a:r>
              <a:rPr lang="lv-LV" sz="1400" b="1" dirty="0">
                <a:latin typeface="Calibri" panose="020F0502020204030204" pitchFamily="34" charset="0"/>
                <a:cs typeface="Calibri" panose="020F0502020204030204" pitchFamily="34" charset="0"/>
              </a:rPr>
              <a:t>Atbalsts jaunu produktu un tehnoloģiju izstrādei Kompetences centra ietvaros</a:t>
            </a:r>
            <a:r>
              <a:rPr lang="lv-LV" sz="1400" dirty="0">
                <a:latin typeface="Calibri" panose="020F0502020204030204" pitchFamily="34" charset="0"/>
                <a:cs typeface="Calibri" panose="020F0502020204030204" pitchFamily="34" charset="0"/>
              </a:rPr>
              <a:t>: </a:t>
            </a:r>
            <a:r>
              <a:rPr lang="lv-LV" sz="1400" u="sng" dirty="0">
                <a:latin typeface="Calibri" panose="020F0502020204030204" pitchFamily="34" charset="0"/>
                <a:cs typeface="Calibri" panose="020F0502020204030204" pitchFamily="34" charset="0"/>
                <a:hlinkClick r:id="rId3"/>
              </a:rPr>
              <a:t>https://www.masoc.lv/aktivitates/projekti/kompetences-centrs</a:t>
            </a:r>
            <a:r>
              <a:rPr lang="lv-LV" sz="1400" dirty="0">
                <a:latin typeface="Calibri" panose="020F0502020204030204" pitchFamily="34" charset="0"/>
                <a:cs typeface="Calibri" panose="020F0502020204030204" pitchFamily="34" charset="0"/>
              </a:rPr>
              <a:t> </a:t>
            </a:r>
          </a:p>
          <a:p>
            <a:pPr lvl="0"/>
            <a:r>
              <a:rPr lang="lv-LV" sz="1400" b="1" dirty="0">
                <a:latin typeface="Calibri" panose="020F0502020204030204" pitchFamily="34" charset="0"/>
                <a:cs typeface="Calibri" panose="020F0502020204030204" pitchFamily="34" charset="0"/>
              </a:rPr>
              <a:t>Atbalsts mārketinga un eksporta veicināšanas aktivitātēm </a:t>
            </a:r>
            <a:r>
              <a:rPr lang="lv-LV" sz="1400" dirty="0">
                <a:latin typeface="Calibri" panose="020F0502020204030204" pitchFamily="34" charset="0"/>
                <a:cs typeface="Calibri" panose="020F0502020204030204" pitchFamily="34" charset="0"/>
              </a:rPr>
              <a:t>(dalība izstādēs, izstāžu un pasākumu apmeklējums), efektivitātes paaugstināšanas pasākumiem, iespēja izmantot Studentu konstruktoru biroja pakalpojumus tehniskās dokumentācijas izstrādē, konstruēšanas un projektēšanas jomā, kontaktu veidošana un pieredzes apmaiņa ar citiem nozares uzņēmumiem Klastera projekta ietvaros: </a:t>
            </a:r>
            <a:r>
              <a:rPr lang="lv-LV" sz="1400" u="sng" dirty="0">
                <a:latin typeface="Calibri" panose="020F0502020204030204" pitchFamily="34" charset="0"/>
                <a:cs typeface="Calibri" panose="020F0502020204030204" pitchFamily="34" charset="0"/>
                <a:hlinkClick r:id="rId4"/>
              </a:rPr>
              <a:t>https://www.masoc.lv/aktivitates/projekti/projekts-metalapstrades-klastera-atttistiba</a:t>
            </a:r>
            <a:r>
              <a:rPr lang="lv-LV" sz="1400" dirty="0">
                <a:latin typeface="Calibri" panose="020F0502020204030204" pitchFamily="34" charset="0"/>
                <a:cs typeface="Calibri" panose="020F0502020204030204" pitchFamily="34" charset="0"/>
              </a:rPr>
              <a:t> </a:t>
            </a:r>
          </a:p>
          <a:p>
            <a:pPr lvl="0"/>
            <a:r>
              <a:rPr lang="lv-LV" sz="1400" b="1" dirty="0">
                <a:latin typeface="Calibri" panose="020F0502020204030204" pitchFamily="34" charset="0"/>
                <a:cs typeface="Calibri" panose="020F0502020204030204" pitchFamily="34" charset="0"/>
              </a:rPr>
              <a:t>Eksporta veicināšanas un jaunu tirgu apguve Āfrikas dienvidu reģiona valstīs</a:t>
            </a:r>
            <a:r>
              <a:rPr lang="lv-LV" sz="1400" dirty="0">
                <a:latin typeface="Calibri" panose="020F0502020204030204" pitchFamily="34" charset="0"/>
                <a:cs typeface="Calibri" panose="020F0502020204030204" pitchFamily="34" charset="0"/>
              </a:rPr>
              <a:t>, kopīgi ar Somijas un Igaunijas partneriem, saņemot atbalstu dalībai tirdzniecības misijās un tiešo kontaktu veidošanai ar potenciāliem sadarbības partneriem Namībijā un citās Āfrikas dienvidu reģiona valstīs projekta SME </a:t>
            </a:r>
            <a:r>
              <a:rPr lang="lv-LV" sz="1400" dirty="0" err="1">
                <a:latin typeface="Calibri" panose="020F0502020204030204" pitchFamily="34" charset="0"/>
                <a:cs typeface="Calibri" panose="020F0502020204030204" pitchFamily="34" charset="0"/>
              </a:rPr>
              <a:t>Aisle</a:t>
            </a:r>
            <a:r>
              <a:rPr lang="lv-LV" sz="1400" dirty="0">
                <a:latin typeface="Calibri" panose="020F0502020204030204" pitchFamily="34" charset="0"/>
                <a:cs typeface="Calibri" panose="020F0502020204030204" pitchFamily="34" charset="0"/>
              </a:rPr>
              <a:t> ietvaros: </a:t>
            </a:r>
            <a:r>
              <a:rPr lang="lv-LV" sz="1400" u="sng" dirty="0">
                <a:latin typeface="Calibri" panose="020F0502020204030204" pitchFamily="34" charset="0"/>
                <a:cs typeface="Calibri" panose="020F0502020204030204" pitchFamily="34" charset="0"/>
                <a:hlinkClick r:id="rId5"/>
              </a:rPr>
              <a:t>https://www.masoc.lv/aktivitates/projekti/smeaisle</a:t>
            </a:r>
            <a:r>
              <a:rPr lang="lv-LV" sz="1400" dirty="0">
                <a:latin typeface="Calibri" panose="020F0502020204030204" pitchFamily="34" charset="0"/>
                <a:cs typeface="Calibri" panose="020F0502020204030204" pitchFamily="34" charset="0"/>
              </a:rPr>
              <a:t> </a:t>
            </a:r>
          </a:p>
          <a:p>
            <a:pPr lvl="0"/>
            <a:r>
              <a:rPr lang="lv-LV" sz="1400" b="1" dirty="0">
                <a:latin typeface="Calibri" panose="020F0502020204030204" pitchFamily="34" charset="0"/>
                <a:cs typeface="Calibri" panose="020F0502020204030204" pitchFamily="34" charset="0"/>
              </a:rPr>
              <a:t>Izmaksu samazinājums iesaistoties kopīgos MASOC organizētos iepirkumos</a:t>
            </a:r>
            <a:r>
              <a:rPr lang="lv-LV" sz="1400" dirty="0">
                <a:latin typeface="Calibri" panose="020F0502020204030204" pitchFamily="34" charset="0"/>
                <a:cs typeface="Calibri" panose="020F0502020204030204" pitchFamily="34" charset="0"/>
              </a:rPr>
              <a:t>, piemēram darbinieku apdrošināšana: </a:t>
            </a:r>
            <a:r>
              <a:rPr lang="lv-LV" sz="1400" u="sng" dirty="0">
                <a:latin typeface="Calibri" panose="020F0502020204030204" pitchFamily="34" charset="0"/>
                <a:cs typeface="Calibri" panose="020F0502020204030204" pitchFamily="34" charset="0"/>
                <a:hlinkClick r:id="rId6"/>
              </a:rPr>
              <a:t>https://www.masoc.lv/aktivitates/personu-apdrosinasana</a:t>
            </a:r>
            <a:r>
              <a:rPr lang="lv-LV" sz="1400" dirty="0">
                <a:latin typeface="Calibri" panose="020F0502020204030204" pitchFamily="34" charset="0"/>
                <a:cs typeface="Calibri" panose="020F0502020204030204" pitchFamily="34" charset="0"/>
              </a:rPr>
              <a:t> </a:t>
            </a:r>
          </a:p>
          <a:p>
            <a:r>
              <a:rPr lang="lv-LV" sz="1400" b="1" dirty="0">
                <a:latin typeface="Calibri" panose="020F0502020204030204" pitchFamily="34" charset="0"/>
                <a:cs typeface="Calibri" panose="020F0502020204030204" pitchFamily="34" charset="0"/>
              </a:rPr>
              <a:t>Savu produktu, pakalpojumu un tehnoloģisko iespēju reklāma</a:t>
            </a:r>
            <a:r>
              <a:rPr lang="lv-LV" sz="1400" dirty="0">
                <a:latin typeface="Calibri" panose="020F0502020204030204" pitchFamily="34" charset="0"/>
                <a:cs typeface="Calibri" panose="020F0502020204030204" pitchFamily="34" charset="0"/>
              </a:rPr>
              <a:t> ikgadējā nozares katalogā </a:t>
            </a:r>
            <a:r>
              <a:rPr lang="lv-LV" sz="1400" dirty="0" err="1">
                <a:latin typeface="Calibri" panose="020F0502020204030204" pitchFamily="34" charset="0"/>
                <a:cs typeface="Calibri" panose="020F0502020204030204" pitchFamily="34" charset="0"/>
              </a:rPr>
              <a:t>Latvian</a:t>
            </a:r>
            <a:r>
              <a:rPr lang="lv-LV" sz="1400" dirty="0">
                <a:latin typeface="Calibri" panose="020F0502020204030204" pitchFamily="34" charset="0"/>
                <a:cs typeface="Calibri" panose="020F0502020204030204" pitchFamily="34" charset="0"/>
              </a:rPr>
              <a:t> </a:t>
            </a:r>
            <a:r>
              <a:rPr lang="lv-LV" sz="1400" dirty="0" err="1">
                <a:latin typeface="Calibri" panose="020F0502020204030204" pitchFamily="34" charset="0"/>
                <a:cs typeface="Calibri" panose="020F0502020204030204" pitchFamily="34" charset="0"/>
              </a:rPr>
              <a:t>Metal</a:t>
            </a:r>
            <a:r>
              <a:rPr lang="lv-LV" sz="1400" dirty="0">
                <a:latin typeface="Calibri" panose="020F0502020204030204" pitchFamily="34" charset="0"/>
                <a:cs typeface="Calibri" panose="020F0502020204030204" pitchFamily="34" charset="0"/>
              </a:rPr>
              <a:t> </a:t>
            </a:r>
            <a:r>
              <a:rPr lang="lv-LV" sz="1400" dirty="0" err="1">
                <a:latin typeface="Calibri" panose="020F0502020204030204" pitchFamily="34" charset="0"/>
                <a:cs typeface="Calibri" panose="020F0502020204030204" pitchFamily="34" charset="0"/>
              </a:rPr>
              <a:t>industry</a:t>
            </a:r>
            <a:r>
              <a:rPr lang="lv-LV" sz="1400" dirty="0">
                <a:latin typeface="Calibri" panose="020F0502020204030204" pitchFamily="34" charset="0"/>
                <a:cs typeface="Calibri" panose="020F0502020204030204" pitchFamily="34" charset="0"/>
              </a:rPr>
              <a:t>, </a:t>
            </a:r>
            <a:r>
              <a:rPr lang="lv-LV" sz="1400" dirty="0" err="1">
                <a:latin typeface="Calibri" panose="020F0502020204030204" pitchFamily="34" charset="0"/>
                <a:cs typeface="Calibri" panose="020F0502020204030204" pitchFamily="34" charset="0"/>
              </a:rPr>
              <a:t>online</a:t>
            </a:r>
            <a:r>
              <a:rPr lang="lv-LV" sz="1400" dirty="0">
                <a:latin typeface="Calibri" panose="020F0502020204030204" pitchFamily="34" charset="0"/>
                <a:cs typeface="Calibri" panose="020F0502020204030204" pitchFamily="34" charset="0"/>
              </a:rPr>
              <a:t> uzņēmumu datubāzē </a:t>
            </a:r>
            <a:r>
              <a:rPr lang="lv-LV" sz="1400" u="sng" dirty="0">
                <a:latin typeface="Calibri" panose="020F0502020204030204" pitchFamily="34" charset="0"/>
                <a:cs typeface="Calibri" panose="020F0502020204030204" pitchFamily="34" charset="0"/>
                <a:hlinkClick r:id="rId7"/>
              </a:rPr>
              <a:t>https://www.masoc.lv/biedri/uznemumu-datubaze#</a:t>
            </a:r>
            <a:r>
              <a:rPr lang="lv-LV" sz="1400" dirty="0">
                <a:latin typeface="Calibri" panose="020F0502020204030204" pitchFamily="34" charset="0"/>
                <a:cs typeface="Calibri" panose="020F0502020204030204" pitchFamily="34" charset="0"/>
              </a:rPr>
              <a:t> un regulāru kopējo pasākumu ietvaros.</a:t>
            </a:r>
          </a:p>
        </p:txBody>
      </p:sp>
    </p:spTree>
    <p:extLst>
      <p:ext uri="{BB962C8B-B14F-4D97-AF65-F5344CB8AC3E}">
        <p14:creationId xmlns:p14="http://schemas.microsoft.com/office/powerpoint/2010/main" val="352972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700" dirty="0"/>
              <a:t>Nodarbināto apmācības mašīnbūves un metālapstrādes nozarē</a:t>
            </a:r>
            <a:endParaRPr lang="lv-LV" sz="2000" dirty="0"/>
          </a:p>
        </p:txBody>
      </p:sp>
      <p:sp>
        <p:nvSpPr>
          <p:cNvPr id="3" name="Content Placeholder 2"/>
          <p:cNvSpPr>
            <a:spLocks noGrp="1"/>
          </p:cNvSpPr>
          <p:nvPr>
            <p:ph idx="1"/>
          </p:nvPr>
        </p:nvSpPr>
        <p:spPr>
          <a:xfrm>
            <a:off x="76200" y="1524000"/>
            <a:ext cx="9067800" cy="4602163"/>
          </a:xfrm>
        </p:spPr>
        <p:txBody>
          <a:bodyPr>
            <a:normAutofit/>
          </a:bodyPr>
          <a:lstStyle/>
          <a:p>
            <a:pPr marL="114300" indent="0">
              <a:lnSpc>
                <a:spcPct val="80000"/>
              </a:lnSpc>
              <a:buNone/>
            </a:pPr>
            <a:endParaRPr lang="lv-LV" altLang="lv-LV" sz="2400" dirty="0">
              <a:latin typeface="Calibri" panose="020F0502020204030204" pitchFamily="34" charset="0"/>
              <a:cs typeface="Calibri" panose="020F0502020204030204" pitchFamily="34" charset="0"/>
            </a:endParaRPr>
          </a:p>
          <a:p>
            <a:pPr marL="114300" indent="0">
              <a:lnSpc>
                <a:spcPct val="80000"/>
              </a:lnSpc>
              <a:buNone/>
            </a:pPr>
            <a:r>
              <a:rPr lang="lv-LV" altLang="lv-LV" sz="1800" dirty="0">
                <a:latin typeface="Calibri" panose="020F0502020204030204" pitchFamily="34" charset="0"/>
                <a:cs typeface="Calibri" panose="020F0502020204030204" pitchFamily="34" charset="0"/>
              </a:rPr>
              <a:t>Atbalsts nodarbināto apmācībām</a:t>
            </a:r>
          </a:p>
          <a:p>
            <a:pPr marL="114300" indent="0">
              <a:lnSpc>
                <a:spcPct val="80000"/>
              </a:lnSpc>
              <a:buNone/>
            </a:pPr>
            <a:r>
              <a:rPr lang="lv-LV" altLang="lv-LV" sz="1800" dirty="0">
                <a:latin typeface="Calibri" panose="020F0502020204030204" pitchFamily="34" charset="0"/>
                <a:cs typeface="Calibri" panose="020F0502020204030204" pitchFamily="34" charset="0"/>
              </a:rPr>
              <a:t>Atbalsta intensitāte – līdz 70%</a:t>
            </a:r>
          </a:p>
          <a:p>
            <a:pPr marL="114300" indent="0">
              <a:lnSpc>
                <a:spcPct val="80000"/>
              </a:lnSpc>
              <a:buNone/>
            </a:pPr>
            <a:r>
              <a:rPr lang="lv-LV" altLang="lv-LV" sz="1800" dirty="0">
                <a:latin typeface="Calibri" panose="020F0502020204030204" pitchFamily="34" charset="0"/>
                <a:cs typeface="Calibri" panose="020F0502020204030204" pitchFamily="34" charset="0"/>
              </a:rPr>
              <a:t>Darbinieki mācījušies:   </a:t>
            </a:r>
          </a:p>
          <a:p>
            <a:pPr lvl="1" algn="just">
              <a:lnSpc>
                <a:spcPct val="80000"/>
              </a:lnSpc>
            </a:pPr>
            <a:r>
              <a:rPr lang="lv-LV" altLang="lv-LV" sz="1800" dirty="0">
                <a:latin typeface="Calibri" panose="020F0502020204030204" pitchFamily="34" charset="0"/>
                <a:cs typeface="Calibri" panose="020F0502020204030204" pitchFamily="34" charset="0"/>
              </a:rPr>
              <a:t>Jaunākais metālapstrādes iekārtās,</a:t>
            </a:r>
          </a:p>
          <a:p>
            <a:pPr lvl="1" algn="just">
              <a:lnSpc>
                <a:spcPct val="80000"/>
              </a:lnSpc>
            </a:pPr>
            <a:r>
              <a:rPr lang="lv-LV" altLang="lv-LV" sz="1800" dirty="0">
                <a:latin typeface="Calibri" panose="020F0502020204030204" pitchFamily="34" charset="0"/>
                <a:cs typeface="Calibri" panose="020F0502020204030204" pitchFamily="34" charset="0"/>
              </a:rPr>
              <a:t>metinātāju apmācību, atestāciju un </a:t>
            </a:r>
            <a:r>
              <a:rPr lang="lv-LV" altLang="lv-LV" sz="1800" dirty="0" err="1">
                <a:latin typeface="Calibri" panose="020F0502020204030204" pitchFamily="34" charset="0"/>
                <a:cs typeface="Calibri" panose="020F0502020204030204" pitchFamily="34" charset="0"/>
              </a:rPr>
              <a:t>pāratestāciju</a:t>
            </a:r>
            <a:r>
              <a:rPr lang="lv-LV" altLang="lv-LV" sz="1800" dirty="0">
                <a:latin typeface="Calibri" panose="020F0502020204030204" pitchFamily="34" charset="0"/>
                <a:cs typeface="Calibri" panose="020F0502020204030204" pitchFamily="34" charset="0"/>
              </a:rPr>
              <a:t>,</a:t>
            </a:r>
          </a:p>
          <a:p>
            <a:pPr lvl="1" algn="just">
              <a:lnSpc>
                <a:spcPct val="80000"/>
              </a:lnSpc>
            </a:pPr>
            <a:r>
              <a:rPr lang="lv-LV" altLang="lv-LV" sz="1800" dirty="0">
                <a:latin typeface="Calibri" panose="020F0502020204030204" pitchFamily="34" charset="0"/>
                <a:cs typeface="Calibri" panose="020F0502020204030204" pitchFamily="34" charset="0"/>
              </a:rPr>
              <a:t>ražošanas vadību,</a:t>
            </a:r>
          </a:p>
          <a:p>
            <a:pPr lvl="1" algn="just">
              <a:lnSpc>
                <a:spcPct val="80000"/>
              </a:lnSpc>
            </a:pPr>
            <a:r>
              <a:rPr lang="lv-LV" altLang="lv-LV" sz="1800" dirty="0">
                <a:latin typeface="Calibri" panose="020F0502020204030204" pitchFamily="34" charset="0"/>
                <a:cs typeface="Calibri" panose="020F0502020204030204" pitchFamily="34" charset="0"/>
              </a:rPr>
              <a:t>pneimatiskās un hidrauliskās sistēmas,  </a:t>
            </a:r>
          </a:p>
          <a:p>
            <a:pPr lvl="1" algn="just">
              <a:lnSpc>
                <a:spcPct val="80000"/>
              </a:lnSpc>
            </a:pPr>
            <a:r>
              <a:rPr lang="lv-LV" altLang="lv-LV" sz="1800" dirty="0">
                <a:latin typeface="Calibri" panose="020F0502020204030204" pitchFamily="34" charset="0"/>
                <a:cs typeface="Calibri" panose="020F0502020204030204" pitchFamily="34" charset="0"/>
              </a:rPr>
              <a:t>metināšanas kvalitātes uzraudzības personāla (metināšanas inženieri) apmācības,</a:t>
            </a:r>
          </a:p>
          <a:p>
            <a:pPr lvl="1" algn="just">
              <a:lnSpc>
                <a:spcPct val="80000"/>
              </a:lnSpc>
            </a:pPr>
            <a:r>
              <a:rPr lang="lv-LV" altLang="lv-LV" sz="1800" dirty="0">
                <a:latin typeface="Calibri" panose="020F0502020204030204" pitchFamily="34" charset="0"/>
                <a:cs typeface="Calibri" panose="020F0502020204030204" pitchFamily="34" charset="0"/>
              </a:rPr>
              <a:t>CNC frēzēšanu,</a:t>
            </a:r>
          </a:p>
          <a:p>
            <a:pPr lvl="1" algn="just">
              <a:lnSpc>
                <a:spcPct val="80000"/>
              </a:lnSpc>
            </a:pPr>
            <a:r>
              <a:rPr lang="lv-LV" altLang="lv-LV" sz="1800" dirty="0" err="1">
                <a:latin typeface="Calibri" panose="020F0502020204030204" pitchFamily="34" charset="0"/>
                <a:cs typeface="Calibri" panose="020F0502020204030204" pitchFamily="34" charset="0"/>
              </a:rPr>
              <a:t>SolidWork</a:t>
            </a:r>
            <a:r>
              <a:rPr lang="en-GB" altLang="lv-LV" sz="1800" dirty="0">
                <a:latin typeface="Calibri" panose="020F0502020204030204" pitchFamily="34" charset="0"/>
                <a:cs typeface="Calibri" panose="020F0502020204030204" pitchFamily="34" charset="0"/>
              </a:rPr>
              <a:t>s</a:t>
            </a:r>
            <a:endParaRPr lang="lv-LV" altLang="lv-LV" sz="1800" dirty="0">
              <a:latin typeface="Calibri" panose="020F0502020204030204" pitchFamily="34" charset="0"/>
              <a:cs typeface="Calibri" panose="020F0502020204030204" pitchFamily="34" charset="0"/>
            </a:endParaRPr>
          </a:p>
          <a:p>
            <a:pPr lvl="1" algn="just">
              <a:lnSpc>
                <a:spcPct val="80000"/>
              </a:lnSpc>
            </a:pPr>
            <a:r>
              <a:rPr lang="lv-LV" altLang="lv-LV" sz="1800" dirty="0">
                <a:latin typeface="Calibri" panose="020F0502020204030204" pitchFamily="34" charset="0"/>
                <a:cs typeface="Calibri" panose="020F0502020204030204" pitchFamily="34" charset="0"/>
              </a:rPr>
              <a:t>nesagraujošo kontroli (VT 2, PT 2) u.c.</a:t>
            </a:r>
          </a:p>
          <a:p>
            <a:endParaRPr lang="lv-LV" sz="2400" dirty="0">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79712" y="4941168"/>
            <a:ext cx="4895057" cy="108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21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5120A3-7FF8-46A3-A917-F6BAADBD6260}"/>
              </a:ext>
            </a:extLst>
          </p:cNvPr>
          <p:cNvSpPr>
            <a:spLocks noGrp="1"/>
          </p:cNvSpPr>
          <p:nvPr>
            <p:ph type="title"/>
          </p:nvPr>
        </p:nvSpPr>
        <p:spPr/>
        <p:txBody>
          <a:bodyPr/>
          <a:lstStyle/>
          <a:p>
            <a:r>
              <a:rPr lang="en-GB" dirty="0" err="1"/>
              <a:t>Mārketings</a:t>
            </a:r>
            <a:r>
              <a:rPr lang="en-GB" dirty="0"/>
              <a:t>, </a:t>
            </a:r>
            <a:r>
              <a:rPr lang="en-GB" dirty="0" err="1"/>
              <a:t>eksporta</a:t>
            </a:r>
            <a:r>
              <a:rPr lang="en-GB" dirty="0"/>
              <a:t> </a:t>
            </a:r>
            <a:r>
              <a:rPr lang="en-GB" dirty="0" err="1"/>
              <a:t>veicināšana</a:t>
            </a:r>
            <a:endParaRPr lang="en-GB" dirty="0"/>
          </a:p>
        </p:txBody>
      </p:sp>
      <p:sp>
        <p:nvSpPr>
          <p:cNvPr id="3" name="Content Placeholder 2">
            <a:extLst>
              <a:ext uri="{FF2B5EF4-FFF2-40B4-BE49-F238E27FC236}">
                <a16:creationId xmlns:a16="http://schemas.microsoft.com/office/drawing/2014/main" xmlns="" id="{6B81E545-E926-4362-9867-47CEA5FCCA28}"/>
              </a:ext>
            </a:extLst>
          </p:cNvPr>
          <p:cNvSpPr>
            <a:spLocks noGrp="1"/>
          </p:cNvSpPr>
          <p:nvPr>
            <p:ph idx="1"/>
          </p:nvPr>
        </p:nvSpPr>
        <p:spPr>
          <a:xfrm>
            <a:off x="0" y="1438592"/>
            <a:ext cx="4139952" cy="4798719"/>
          </a:xfrm>
        </p:spPr>
        <p:txBody>
          <a:bodyPr/>
          <a:lstStyle/>
          <a:p>
            <a:pPr lvl="1"/>
            <a:endParaRPr lang="en-GB" sz="14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201</a:t>
            </a:r>
            <a:r>
              <a:rPr lang="lv-LV" sz="1800" dirty="0">
                <a:latin typeface="Calibri" panose="020F0502020204030204" pitchFamily="34" charset="0"/>
                <a:cs typeface="Calibri" panose="020F0502020204030204" pitchFamily="34" charset="0"/>
              </a:rPr>
              <a:t>9</a:t>
            </a:r>
            <a:r>
              <a:rPr lang="en-GB" sz="1800" dirty="0">
                <a:latin typeface="Calibri" panose="020F0502020204030204" pitchFamily="34" charset="0"/>
                <a:cs typeface="Calibri" panose="020F0502020204030204" pitchFamily="34" charset="0"/>
              </a:rPr>
              <a:t>.</a:t>
            </a:r>
            <a:r>
              <a:rPr lang="en-GB" sz="1800" dirty="0" err="1">
                <a:latin typeface="Calibri" panose="020F0502020204030204" pitchFamily="34" charset="0"/>
                <a:cs typeface="Calibri" panose="020F0502020204030204" pitchFamily="34" charset="0"/>
              </a:rPr>
              <a:t>gadā</a:t>
            </a:r>
            <a:r>
              <a:rPr lang="lv-LV" sz="1800" dirty="0">
                <a:latin typeface="Calibri" panose="020F0502020204030204" pitchFamily="34" charset="0"/>
                <a:cs typeface="Calibri" panose="020F0502020204030204" pitchFamily="34" charset="0"/>
              </a:rPr>
              <a:t> MASOC klastera stendi</a:t>
            </a:r>
            <a:r>
              <a:rPr lang="lv-LV" sz="1600" dirty="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a:p>
            <a:pPr lvl="1"/>
            <a:r>
              <a:rPr lang="lv-LV" sz="1400" dirty="0">
                <a:latin typeface="Calibri" panose="020F0502020204030204" pitchFamily="34" charset="0"/>
                <a:cs typeface="Calibri" panose="020F0502020204030204" pitchFamily="34" charset="0"/>
              </a:rPr>
              <a:t>LIGNA 2019, Hannovere</a:t>
            </a:r>
          </a:p>
          <a:p>
            <a:pPr lvl="1"/>
            <a:r>
              <a:rPr lang="en-GB" sz="1400" dirty="0" err="1">
                <a:latin typeface="Calibri" panose="020F0502020204030204" pitchFamily="34" charset="0"/>
                <a:cs typeface="Calibri" panose="020F0502020204030204" pitchFamily="34" charset="0"/>
              </a:rPr>
              <a:t>Alihankinta</a:t>
            </a:r>
            <a:r>
              <a:rPr lang="en-GB" sz="1400" dirty="0">
                <a:latin typeface="Calibri" panose="020F0502020204030204" pitchFamily="34" charset="0"/>
                <a:cs typeface="Calibri" panose="020F0502020204030204" pitchFamily="34" charset="0"/>
              </a:rPr>
              <a:t> 201</a:t>
            </a:r>
            <a:r>
              <a:rPr lang="lv-LV" sz="1400" dirty="0">
                <a:latin typeface="Calibri" panose="020F0502020204030204" pitchFamily="34" charset="0"/>
                <a:cs typeface="Calibri" panose="020F0502020204030204" pitchFamily="34" charset="0"/>
              </a:rPr>
              <a:t>9, Tampere</a:t>
            </a:r>
            <a:endParaRPr lang="en-GB" sz="1400" dirty="0">
              <a:latin typeface="Calibri" panose="020F0502020204030204" pitchFamily="34" charset="0"/>
              <a:cs typeface="Calibri" panose="020F0502020204030204" pitchFamily="34" charset="0"/>
            </a:endParaRPr>
          </a:p>
          <a:p>
            <a:pPr lvl="1"/>
            <a:r>
              <a:rPr lang="en-GB" sz="1400" dirty="0">
                <a:latin typeface="Calibri" panose="020F0502020204030204" pitchFamily="34" charset="0"/>
                <a:cs typeface="Calibri" panose="020F0502020204030204" pitchFamily="34" charset="0"/>
              </a:rPr>
              <a:t>Tech Industry</a:t>
            </a:r>
            <a:r>
              <a:rPr lang="lv-LV" sz="1400" dirty="0">
                <a:latin typeface="Calibri" panose="020F0502020204030204" pitchFamily="34" charset="0"/>
                <a:cs typeface="Calibri" panose="020F0502020204030204" pitchFamily="34" charset="0"/>
              </a:rPr>
              <a:t> 2019, Rīga</a:t>
            </a:r>
            <a:r>
              <a:rPr lang="en-GB" sz="1400" dirty="0">
                <a:latin typeface="Calibri" panose="020F0502020204030204" pitchFamily="34" charset="0"/>
                <a:cs typeface="Calibri" panose="020F0502020204030204" pitchFamily="34" charset="0"/>
              </a:rPr>
              <a:t> – </a:t>
            </a:r>
            <a:r>
              <a:rPr lang="en-GB" sz="1400" dirty="0" err="1">
                <a:latin typeface="Calibri" panose="020F0502020204030204" pitchFamily="34" charset="0"/>
                <a:cs typeface="Calibri" panose="020F0502020204030204" pitchFamily="34" charset="0"/>
              </a:rPr>
              <a:t>klastera</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stends</a:t>
            </a:r>
            <a:r>
              <a:rPr lang="en-GB" sz="1400" dirty="0">
                <a:latin typeface="Calibri" panose="020F0502020204030204" pitchFamily="34" charset="0"/>
                <a:cs typeface="Calibri" panose="020F0502020204030204" pitchFamily="34" charset="0"/>
              </a:rPr>
              <a:t> un </a:t>
            </a:r>
            <a:r>
              <a:rPr lang="en-GB" sz="1400" dirty="0" err="1">
                <a:latin typeface="Calibri" panose="020F0502020204030204" pitchFamily="34" charset="0"/>
                <a:cs typeface="Calibri" panose="020F0502020204030204" pitchFamily="34" charset="0"/>
              </a:rPr>
              <a:t>saistītie</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pasākumi</a:t>
            </a:r>
            <a:endParaRPr lang="lv-LV" sz="1400" dirty="0">
              <a:latin typeface="Calibri" panose="020F0502020204030204" pitchFamily="34" charset="0"/>
              <a:cs typeface="Calibri" panose="020F0502020204030204" pitchFamily="34" charset="0"/>
            </a:endParaRPr>
          </a:p>
          <a:p>
            <a:r>
              <a:rPr lang="en-GB" sz="1800" dirty="0" err="1">
                <a:latin typeface="Calibri" panose="020F0502020204030204" pitchFamily="34" charset="0"/>
                <a:cs typeface="Calibri" panose="020F0502020204030204" pitchFamily="34" charset="0"/>
              </a:rPr>
              <a:t>Braucieni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klastera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projekta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ietvaros</a:t>
            </a:r>
            <a:r>
              <a:rPr lang="lv-LV" sz="1800" dirty="0">
                <a:latin typeface="Calibri" panose="020F0502020204030204" pitchFamily="34" charset="0"/>
                <a:cs typeface="Calibri" panose="020F0502020204030204" pitchFamily="34" charset="0"/>
              </a:rPr>
              <a:t>:</a:t>
            </a:r>
          </a:p>
          <a:p>
            <a:pPr lvl="1"/>
            <a:r>
              <a:rPr lang="lv-LV" sz="1400" dirty="0" err="1">
                <a:latin typeface="Calibri" panose="020F0502020204030204" pitchFamily="34" charset="0"/>
                <a:cs typeface="Calibri" panose="020F0502020204030204" pitchFamily="34" charset="0"/>
              </a:rPr>
              <a:t>StocExpo</a:t>
            </a:r>
            <a:r>
              <a:rPr lang="lv-LV" sz="1400" dirty="0">
                <a:latin typeface="Calibri" panose="020F0502020204030204" pitchFamily="34" charset="0"/>
                <a:cs typeface="Calibri" panose="020F0502020204030204" pitchFamily="34" charset="0"/>
              </a:rPr>
              <a:t>, Roterdama</a:t>
            </a:r>
          </a:p>
          <a:p>
            <a:pPr lvl="1"/>
            <a:r>
              <a:rPr lang="en-GB" sz="1400" dirty="0">
                <a:latin typeface="Calibri" panose="020F0502020204030204" pitchFamily="34" charset="0"/>
                <a:cs typeface="Calibri" panose="020F0502020204030204" pitchFamily="34" charset="0"/>
              </a:rPr>
              <a:t>Hannover Messe, </a:t>
            </a:r>
            <a:endParaRPr lang="lv-LV" sz="1400" dirty="0">
              <a:latin typeface="Calibri" panose="020F0502020204030204" pitchFamily="34" charset="0"/>
              <a:cs typeface="Calibri" panose="020F0502020204030204" pitchFamily="34" charset="0"/>
            </a:endParaRPr>
          </a:p>
          <a:p>
            <a:pPr lvl="1"/>
            <a:r>
              <a:rPr lang="lv-LV" sz="1400" dirty="0">
                <a:latin typeface="Calibri" panose="020F0502020204030204" pitchFamily="34" charset="0"/>
                <a:cs typeface="Calibri" panose="020F0502020204030204" pitchFamily="34" charset="0"/>
              </a:rPr>
              <a:t>EMO</a:t>
            </a:r>
            <a:r>
              <a:rPr lang="en-GB" sz="1400" dirty="0">
                <a:latin typeface="Calibri" panose="020F0502020204030204" pitchFamily="34" charset="0"/>
                <a:cs typeface="Calibri" panose="020F0502020204030204" pitchFamily="34" charset="0"/>
              </a:rPr>
              <a:t>, </a:t>
            </a:r>
            <a:endParaRPr lang="lv-LV" sz="1400" dirty="0">
              <a:latin typeface="Calibri" panose="020F0502020204030204" pitchFamily="34" charset="0"/>
              <a:cs typeface="Calibri" panose="020F0502020204030204" pitchFamily="34" charset="0"/>
            </a:endParaRPr>
          </a:p>
          <a:p>
            <a:pPr lvl="1"/>
            <a:r>
              <a:rPr lang="en-GB" sz="1400" dirty="0">
                <a:latin typeface="Calibri" panose="020F0502020204030204" pitchFamily="34" charset="0"/>
                <a:cs typeface="Calibri" panose="020F0502020204030204" pitchFamily="34" charset="0"/>
              </a:rPr>
              <a:t>Pori </a:t>
            </a:r>
            <a:r>
              <a:rPr lang="en-GB" sz="1400" dirty="0" err="1">
                <a:latin typeface="Calibri" panose="020F0502020204030204" pitchFamily="34" charset="0"/>
                <a:cs typeface="Calibri" panose="020F0502020204030204" pitchFamily="34" charset="0"/>
              </a:rPr>
              <a:t>MatchIndustry</a:t>
            </a:r>
            <a:r>
              <a:rPr lang="en-GB" sz="1400" dirty="0">
                <a:latin typeface="Calibri" panose="020F0502020204030204" pitchFamily="34" charset="0"/>
                <a:cs typeface="Calibri" panose="020F0502020204030204" pitchFamily="34" charset="0"/>
              </a:rPr>
              <a:t>, </a:t>
            </a:r>
            <a:endParaRPr lang="lv-LV" sz="1400" dirty="0">
              <a:latin typeface="Calibri" panose="020F0502020204030204" pitchFamily="34" charset="0"/>
              <a:cs typeface="Calibri" panose="020F0502020204030204" pitchFamily="34" charset="0"/>
            </a:endParaRPr>
          </a:p>
          <a:p>
            <a:pPr marL="457200" lvl="1" indent="0">
              <a:buNone/>
            </a:pPr>
            <a:endParaRPr lang="en-GB" sz="1400" dirty="0">
              <a:latin typeface="Calibri" panose="020F0502020204030204" pitchFamily="34" charset="0"/>
              <a:cs typeface="Calibri" panose="020F0502020204030204" pitchFamily="34" charset="0"/>
            </a:endParaRPr>
          </a:p>
          <a:p>
            <a:pPr lvl="1"/>
            <a:endParaRPr lang="en-GB" sz="1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888C43EE-7651-43B8-A49D-616314DD426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1960" y="1988840"/>
            <a:ext cx="4744616" cy="3163077"/>
          </a:xfrm>
          <a:prstGeom prst="rect">
            <a:avLst/>
          </a:prstGeom>
        </p:spPr>
      </p:pic>
    </p:spTree>
    <p:extLst>
      <p:ext uri="{BB962C8B-B14F-4D97-AF65-F5344CB8AC3E}">
        <p14:creationId xmlns:p14="http://schemas.microsoft.com/office/powerpoint/2010/main" val="142549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E7A6D-D494-4196-A1ED-B5B9FB7D47D9}"/>
              </a:ext>
            </a:extLst>
          </p:cNvPr>
          <p:cNvSpPr>
            <a:spLocks noGrp="1"/>
          </p:cNvSpPr>
          <p:nvPr>
            <p:ph type="title"/>
          </p:nvPr>
        </p:nvSpPr>
        <p:spPr/>
        <p:txBody>
          <a:bodyPr/>
          <a:lstStyle/>
          <a:p>
            <a:pPr algn="l"/>
            <a:r>
              <a:rPr lang="en-GB" dirty="0" err="1"/>
              <a:t>Projekts</a:t>
            </a:r>
            <a:r>
              <a:rPr lang="en-GB" dirty="0"/>
              <a:t> “SME Aisle”</a:t>
            </a:r>
            <a:br>
              <a:rPr lang="en-GB" dirty="0"/>
            </a:br>
            <a:r>
              <a:rPr lang="en-GB" sz="3200" dirty="0" err="1"/>
              <a:t>eksporta</a:t>
            </a:r>
            <a:r>
              <a:rPr lang="en-GB" sz="3200" dirty="0"/>
              <a:t> </a:t>
            </a:r>
            <a:r>
              <a:rPr lang="en-GB" sz="3200" dirty="0" err="1"/>
              <a:t>veicināšana</a:t>
            </a:r>
            <a:r>
              <a:rPr lang="en-GB" sz="3200" dirty="0"/>
              <a:t> </a:t>
            </a:r>
            <a:r>
              <a:rPr lang="en-GB" sz="3200" dirty="0" err="1"/>
              <a:t>uz</a:t>
            </a:r>
            <a:r>
              <a:rPr lang="en-GB" sz="3200" dirty="0"/>
              <a:t> </a:t>
            </a:r>
            <a:r>
              <a:rPr lang="en-GB" sz="3200" dirty="0" err="1"/>
              <a:t>Namībiju</a:t>
            </a:r>
            <a:endParaRPr lang="lv-LV" dirty="0"/>
          </a:p>
        </p:txBody>
      </p:sp>
      <p:pic>
        <p:nvPicPr>
          <p:cNvPr id="5" name="Content Placeholder 4">
            <a:extLst>
              <a:ext uri="{FF2B5EF4-FFF2-40B4-BE49-F238E27FC236}">
                <a16:creationId xmlns:a16="http://schemas.microsoft.com/office/drawing/2014/main" xmlns="" id="{5673564A-CCD3-470D-9968-7749374C67C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78913" y="1484784"/>
            <a:ext cx="4427538" cy="4427538"/>
          </a:xfrm>
        </p:spPr>
      </p:pic>
      <p:pic>
        <p:nvPicPr>
          <p:cNvPr id="6" name="Picture 5">
            <a:extLst>
              <a:ext uri="{FF2B5EF4-FFF2-40B4-BE49-F238E27FC236}">
                <a16:creationId xmlns:a16="http://schemas.microsoft.com/office/drawing/2014/main" xmlns="" id="{6732050A-8BE0-4CB5-A050-F159E758C1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0192" y="160668"/>
            <a:ext cx="2843808" cy="897154"/>
          </a:xfrm>
          <a:prstGeom prst="rect">
            <a:avLst/>
          </a:prstGeom>
        </p:spPr>
      </p:pic>
      <p:sp>
        <p:nvSpPr>
          <p:cNvPr id="7" name="TextBox 6">
            <a:extLst>
              <a:ext uri="{FF2B5EF4-FFF2-40B4-BE49-F238E27FC236}">
                <a16:creationId xmlns:a16="http://schemas.microsoft.com/office/drawing/2014/main" xmlns="" id="{187482C2-1A21-4C32-A2CD-3D1481622C36}"/>
              </a:ext>
            </a:extLst>
          </p:cNvPr>
          <p:cNvSpPr txBox="1"/>
          <p:nvPr/>
        </p:nvSpPr>
        <p:spPr>
          <a:xfrm>
            <a:off x="137549" y="1417638"/>
            <a:ext cx="4541507" cy="4524315"/>
          </a:xfrm>
          <a:prstGeom prst="rect">
            <a:avLst/>
          </a:prstGeom>
          <a:noFill/>
        </p:spPr>
        <p:txBody>
          <a:bodyPr wrap="square" rtlCol="0">
            <a:spAutoFit/>
          </a:bodyPr>
          <a:lstStyle/>
          <a:p>
            <a:pPr marL="285750" indent="-285750">
              <a:buFont typeface="Arial" panose="020B0604020202020204" pitchFamily="34" charset="0"/>
              <a:buChar char="•"/>
            </a:pPr>
            <a:r>
              <a:rPr lang="en-GB" sz="1600" dirty="0" err="1">
                <a:latin typeface="Calibri" panose="020F0502020204030204" pitchFamily="34" charset="0"/>
                <a:cs typeface="Calibri" panose="020F0502020204030204" pitchFamily="34" charset="0"/>
              </a:rPr>
              <a:t>Mēr</a:t>
            </a:r>
            <a:r>
              <a:rPr lang="lv-LV" sz="1600" dirty="0">
                <a:latin typeface="Calibri" panose="020F0502020204030204" pitchFamily="34" charset="0"/>
                <a:cs typeface="Calibri" panose="020F0502020204030204" pitchFamily="34" charset="0"/>
              </a:rPr>
              <a:t>ķ</a:t>
            </a:r>
            <a:r>
              <a:rPr lang="en-GB" sz="1600" dirty="0">
                <a:latin typeface="Calibri" panose="020F0502020204030204" pitchFamily="34" charset="0"/>
                <a:cs typeface="Calibri" panose="020F0502020204030204" pitchFamily="34" charset="0"/>
              </a:rPr>
              <a:t>is – </a:t>
            </a:r>
            <a:r>
              <a:rPr lang="en-GB" sz="1600" dirty="0" err="1">
                <a:latin typeface="Calibri" panose="020F0502020204030204" pitchFamily="34" charset="0"/>
                <a:cs typeface="Calibri" panose="020F0502020204030204" pitchFamily="34" charset="0"/>
              </a:rPr>
              <a:t>attīstīt</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eksporta</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aktivitātes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uz</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Namībiju</a:t>
            </a:r>
            <a:r>
              <a:rPr lang="lv-LV" sz="1600" dirty="0">
                <a:latin typeface="Calibri" panose="020F0502020204030204" pitchFamily="34" charset="0"/>
                <a:cs typeface="Calibri" panose="020F0502020204030204" pitchFamily="34" charset="0"/>
              </a:rPr>
              <a:t> un Āfrikas Dienvidu reģionu</a:t>
            </a:r>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err="1">
                <a:latin typeface="Calibri" panose="020F0502020204030204" pitchFamily="34" charset="0"/>
                <a:cs typeface="Calibri" panose="020F0502020204030204" pitchFamily="34" charset="0"/>
              </a:rPr>
              <a:t>Projektā</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iesaistītās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vastis</a:t>
            </a:r>
            <a:r>
              <a:rPr lang="en-GB" sz="1600" dirty="0">
                <a:latin typeface="Calibri" panose="020F0502020204030204" pitchFamily="34" charset="0"/>
                <a:cs typeface="Calibri" panose="020F0502020204030204" pitchFamily="34" charset="0"/>
              </a:rPr>
              <a:t> – FIN, EE, LV, SWE</a:t>
            </a:r>
          </a:p>
          <a:p>
            <a:pPr marL="285750" indent="-285750">
              <a:buFont typeface="Arial" panose="020B0604020202020204" pitchFamily="34" charset="0"/>
              <a:buChar char="•"/>
            </a:pPr>
            <a:r>
              <a:rPr lang="en-GB" sz="1600" dirty="0" err="1">
                <a:latin typeface="Calibri" panose="020F0502020204030204" pitchFamily="34" charset="0"/>
                <a:cs typeface="Calibri" panose="020F0502020204030204" pitchFamily="34" charset="0"/>
              </a:rPr>
              <a:t>Fokusa</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sektori</a:t>
            </a:r>
            <a:r>
              <a:rPr lang="en-GB" sz="1600" dirty="0">
                <a:latin typeface="Calibri" panose="020F0502020204030204" pitchFamily="34" charset="0"/>
                <a:cs typeface="Calibri" panose="020F0502020204030204" pitchFamily="34" charset="0"/>
              </a:rPr>
              <a:t> – </a:t>
            </a:r>
            <a:r>
              <a:rPr lang="en-GB" sz="1600" dirty="0" err="1">
                <a:latin typeface="Calibri" panose="020F0502020204030204" pitchFamily="34" charset="0"/>
                <a:cs typeface="Calibri" panose="020F0502020204030204" pitchFamily="34" charset="0"/>
              </a:rPr>
              <a:t>jūras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lietas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ostas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infrastruktūra</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ku</a:t>
            </a:r>
            <a:r>
              <a:rPr lang="lv-LV" sz="1600" dirty="0">
                <a:latin typeface="Calibri" panose="020F0502020204030204" pitchFamily="34" charset="0"/>
                <a:cs typeface="Calibri" panose="020F0502020204030204" pitchFamily="34" charset="0"/>
              </a:rPr>
              <a:t>ģ</a:t>
            </a:r>
            <a:r>
              <a:rPr lang="en-GB" sz="1600" dirty="0" err="1">
                <a:latin typeface="Calibri" panose="020F0502020204030204" pitchFamily="34" charset="0"/>
                <a:cs typeface="Calibri" panose="020F0502020204030204" pitchFamily="34" charset="0"/>
              </a:rPr>
              <a:t>ubūve</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atjaunojamā</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ener</a:t>
            </a:r>
            <a:r>
              <a:rPr lang="lv-LV" sz="1600" dirty="0">
                <a:latin typeface="Calibri" panose="020F0502020204030204" pitchFamily="34" charset="0"/>
                <a:cs typeface="Calibri" panose="020F0502020204030204" pitchFamily="34" charset="0"/>
              </a:rPr>
              <a:t>ģ</a:t>
            </a:r>
            <a:r>
              <a:rPr lang="en-GB" sz="1600" dirty="0" err="1">
                <a:latin typeface="Calibri" panose="020F0502020204030204" pitchFamily="34" charset="0"/>
                <a:cs typeface="Calibri" panose="020F0502020204030204" pitchFamily="34" charset="0"/>
              </a:rPr>
              <a:t>ētika</a:t>
            </a:r>
            <a:r>
              <a:rPr lang="en-GB" sz="1600" dirty="0">
                <a:latin typeface="Calibri" panose="020F0502020204030204" pitchFamily="34" charset="0"/>
                <a:cs typeface="Calibri" panose="020F0502020204030204" pitchFamily="34" charset="0"/>
              </a:rPr>
              <a:t>, IT, </a:t>
            </a:r>
            <a:r>
              <a:rPr lang="en-GB" sz="1600" dirty="0" err="1">
                <a:latin typeface="Calibri" panose="020F0502020204030204" pitchFamily="34" charset="0"/>
                <a:cs typeface="Calibri" panose="020F0502020204030204" pitchFamily="34" charset="0"/>
              </a:rPr>
              <a:t>automatizācija</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apmācības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pakalpojumi</a:t>
            </a:r>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err="1">
                <a:latin typeface="Calibri" panose="020F0502020204030204" pitchFamily="34" charset="0"/>
                <a:cs typeface="Calibri" panose="020F0502020204030204" pitchFamily="34" charset="0"/>
              </a:rPr>
              <a:t>Īstenošanas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laiks</a:t>
            </a:r>
            <a:r>
              <a:rPr lang="en-GB" sz="1600" dirty="0">
                <a:latin typeface="Calibri" panose="020F0502020204030204" pitchFamily="34" charset="0"/>
                <a:cs typeface="Calibri" panose="020F0502020204030204" pitchFamily="34" charset="0"/>
              </a:rPr>
              <a:t> – 03.2018 – 08.2021</a:t>
            </a:r>
          </a:p>
          <a:p>
            <a:pPr marL="285750" indent="-285750">
              <a:buFont typeface="Arial" panose="020B0604020202020204" pitchFamily="34" charset="0"/>
              <a:buChar char="•"/>
            </a:pPr>
            <a:r>
              <a:rPr lang="en-GB" sz="1600" dirty="0" err="1">
                <a:latin typeface="Calibri" panose="020F0502020204030204" pitchFamily="34" charset="0"/>
                <a:cs typeface="Calibri" panose="020F0502020204030204" pitchFamily="34" charset="0"/>
              </a:rPr>
              <a:t>Projekta</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budžets</a:t>
            </a:r>
            <a:r>
              <a:rPr lang="en-GB" sz="1600" dirty="0">
                <a:latin typeface="Calibri" panose="020F0502020204030204" pitchFamily="34" charset="0"/>
                <a:cs typeface="Calibri" panose="020F0502020204030204" pitchFamily="34" charset="0"/>
              </a:rPr>
              <a:t>: 1,73 M EUR</a:t>
            </a:r>
          </a:p>
          <a:p>
            <a:pPr marL="285750" indent="-285750">
              <a:buFont typeface="Arial" panose="020B0604020202020204" pitchFamily="34" charset="0"/>
              <a:buChar char="•"/>
            </a:pPr>
            <a:r>
              <a:rPr lang="en-GB" sz="1600" dirty="0" err="1">
                <a:latin typeface="Calibri" panose="020F0502020204030204" pitchFamily="34" charset="0"/>
                <a:cs typeface="Calibri" panose="020F0502020204030204" pitchFamily="34" charset="0"/>
              </a:rPr>
              <a:t>Aktivitātes</a:t>
            </a:r>
            <a:r>
              <a:rPr lang="en-GB" sz="1600" dirty="0">
                <a:latin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en-GB" sz="1600" dirty="0" err="1">
                <a:latin typeface="Calibri" panose="020F0502020204030204" pitchFamily="34" charset="0"/>
                <a:cs typeface="Calibri" panose="020F0502020204030204" pitchFamily="34" charset="0"/>
              </a:rPr>
              <a:t>Tirgus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izpēte</a:t>
            </a:r>
            <a:endParaRPr lang="en-GB" sz="16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GB" sz="1600" dirty="0" err="1">
                <a:latin typeface="Calibri" panose="020F0502020204030204" pitchFamily="34" charset="0"/>
                <a:cs typeface="Calibri" panose="020F0502020204030204" pitchFamily="34" charset="0"/>
              </a:rPr>
              <a:t>Kapacitātes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celšana</a:t>
            </a:r>
            <a:r>
              <a:rPr lang="en-GB" sz="1600" dirty="0">
                <a:latin typeface="Calibri" panose="020F0502020204030204" pitchFamily="34" charset="0"/>
                <a:cs typeface="Calibri" panose="020F0502020204030204" pitchFamily="34" charset="0"/>
              </a:rPr>
              <a:t> par </a:t>
            </a:r>
            <a:r>
              <a:rPr lang="en-GB" sz="1600" dirty="0" err="1">
                <a:latin typeface="Calibri" panose="020F0502020204030204" pitchFamily="34" charset="0"/>
                <a:cs typeface="Calibri" panose="020F0502020204030204" pitchFamily="34" charset="0"/>
              </a:rPr>
              <a:t>darbu</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Āfrikas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tirgū</a:t>
            </a:r>
            <a:endParaRPr lang="en-GB" sz="16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GB" sz="1600" dirty="0" err="1">
                <a:latin typeface="Calibri" panose="020F0502020204030204" pitchFamily="34" charset="0"/>
                <a:cs typeface="Calibri" panose="020F0502020204030204" pitchFamily="34" charset="0"/>
              </a:rPr>
              <a:t>Tirdzniecības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misijas</a:t>
            </a:r>
            <a:r>
              <a:rPr lang="en-GB" sz="1600" dirty="0">
                <a:latin typeface="Calibri" panose="020F0502020204030204" pitchFamily="34" charset="0"/>
                <a:cs typeface="Calibri" panose="020F0502020204030204" pitchFamily="34" charset="0"/>
              </a:rPr>
              <a:t> un </a:t>
            </a:r>
            <a:r>
              <a:rPr lang="en-GB" sz="1600" dirty="0" err="1">
                <a:latin typeface="Calibri" panose="020F0502020204030204" pitchFamily="34" charset="0"/>
                <a:cs typeface="Calibri" panose="020F0502020204030204" pitchFamily="34" charset="0"/>
              </a:rPr>
              <a:t>ienākošās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vizītes</a:t>
            </a:r>
            <a:endParaRPr lang="lv-LV"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600" dirty="0">
                <a:latin typeface="Calibri" panose="020F0502020204030204" pitchFamily="34" charset="0"/>
                <a:cs typeface="Calibri" panose="020F0502020204030204" pitchFamily="34" charset="0"/>
              </a:rPr>
              <a:t>Atbalsts:</a:t>
            </a:r>
          </a:p>
          <a:p>
            <a:pPr marL="742950" lvl="1" indent="-285750">
              <a:buFont typeface="Arial" panose="020B0604020202020204" pitchFamily="34" charset="0"/>
              <a:buChar char="•"/>
            </a:pPr>
            <a:r>
              <a:rPr lang="lv-LV" sz="1600" dirty="0">
                <a:latin typeface="Calibri" panose="020F0502020204030204" pitchFamily="34" charset="0"/>
                <a:cs typeface="Calibri" panose="020F0502020204030204" pitchFamily="34" charset="0"/>
              </a:rPr>
              <a:t>Komandējuma izdevumiem līdz EUR 1500</a:t>
            </a:r>
          </a:p>
          <a:p>
            <a:pPr marL="742950" lvl="1" indent="-285750">
              <a:buFont typeface="Arial" panose="020B0604020202020204" pitchFamily="34" charset="0"/>
              <a:buChar char="•"/>
            </a:pPr>
            <a:r>
              <a:rPr lang="lv-LV" sz="1600" dirty="0">
                <a:latin typeface="Calibri" panose="020F0502020204030204" pitchFamily="34" charset="0"/>
                <a:cs typeface="Calibri" panose="020F0502020204030204" pitchFamily="34" charset="0"/>
              </a:rPr>
              <a:t>Kontaktu veidošanai vizīšu ietvaros</a:t>
            </a:r>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lv-LV"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840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F2E67E-ECBD-4ED8-A081-943F0C7E1D38}"/>
              </a:ext>
            </a:extLst>
          </p:cNvPr>
          <p:cNvSpPr>
            <a:spLocks noGrp="1"/>
          </p:cNvSpPr>
          <p:nvPr>
            <p:ph type="title"/>
          </p:nvPr>
        </p:nvSpPr>
        <p:spPr/>
        <p:txBody>
          <a:bodyPr/>
          <a:lstStyle/>
          <a:p>
            <a:r>
              <a:rPr lang="en-GB" dirty="0" err="1"/>
              <a:t>Klastera</a:t>
            </a:r>
            <a:r>
              <a:rPr lang="en-GB" dirty="0"/>
              <a:t> </a:t>
            </a:r>
            <a:r>
              <a:rPr lang="en-GB" dirty="0" err="1"/>
              <a:t>projekts</a:t>
            </a:r>
            <a:endParaRPr lang="lv-LV" dirty="0"/>
          </a:p>
        </p:txBody>
      </p:sp>
      <p:sp>
        <p:nvSpPr>
          <p:cNvPr id="3" name="Content Placeholder 2">
            <a:extLst>
              <a:ext uri="{FF2B5EF4-FFF2-40B4-BE49-F238E27FC236}">
                <a16:creationId xmlns:a16="http://schemas.microsoft.com/office/drawing/2014/main" xmlns="" id="{0BF6B79D-A726-4F00-BB77-3D28A59A0D00}"/>
              </a:ext>
            </a:extLst>
          </p:cNvPr>
          <p:cNvSpPr>
            <a:spLocks noGrp="1"/>
          </p:cNvSpPr>
          <p:nvPr>
            <p:ph idx="1"/>
          </p:nvPr>
        </p:nvSpPr>
        <p:spPr/>
        <p:txBody>
          <a:bodyPr/>
          <a:lstStyle/>
          <a:p>
            <a:r>
              <a:rPr lang="lv-LV" sz="2800" dirty="0">
                <a:latin typeface="Calibri" panose="020F0502020204030204" pitchFamily="34" charset="0"/>
                <a:cs typeface="Calibri" panose="020F0502020204030204" pitchFamily="34" charset="0"/>
              </a:rPr>
              <a:t>Turpinās projekta īstenošana (2016-2020)</a:t>
            </a:r>
          </a:p>
          <a:p>
            <a:r>
              <a:rPr lang="lv-LV" sz="2800" dirty="0">
                <a:latin typeface="Calibri" panose="020F0502020204030204" pitchFamily="34" charset="0"/>
                <a:cs typeface="Calibri" panose="020F0502020204030204" pitchFamily="34" charset="0"/>
              </a:rPr>
              <a:t>Būtiskākās aktivitātes:</a:t>
            </a:r>
          </a:p>
          <a:p>
            <a:pPr lvl="1"/>
            <a:r>
              <a:rPr lang="lv-LV" sz="2400" dirty="0">
                <a:latin typeface="Calibri" panose="020F0502020204030204" pitchFamily="34" charset="0"/>
                <a:cs typeface="Calibri" panose="020F0502020204030204" pitchFamily="34" charset="0"/>
              </a:rPr>
              <a:t>Mārketinga un eksporta veicināšanas aktivitātes</a:t>
            </a:r>
          </a:p>
          <a:p>
            <a:pPr lvl="2"/>
            <a:r>
              <a:rPr lang="lv-LV" sz="2000" dirty="0">
                <a:latin typeface="Calibri" panose="020F0502020204030204" pitchFamily="34" charset="0"/>
                <a:cs typeface="Calibri" panose="020F0502020204030204" pitchFamily="34" charset="0"/>
              </a:rPr>
              <a:t>T.sk. Līdzfinansējums izstāžu organizēšanai</a:t>
            </a:r>
          </a:p>
          <a:p>
            <a:pPr lvl="2"/>
            <a:r>
              <a:rPr lang="lv-LV" sz="2000" dirty="0">
                <a:latin typeface="Calibri" panose="020F0502020204030204" pitchFamily="34" charset="0"/>
                <a:cs typeface="Calibri" panose="020F0502020204030204" pitchFamily="34" charset="0"/>
              </a:rPr>
              <a:t>Braucienu organizēšana</a:t>
            </a:r>
          </a:p>
          <a:p>
            <a:pPr lvl="1"/>
            <a:r>
              <a:rPr lang="lv-LV" sz="2400" dirty="0">
                <a:latin typeface="Calibri" panose="020F0502020204030204" pitchFamily="34" charset="0"/>
                <a:cs typeface="Calibri" panose="020F0502020204030204" pitchFamily="34" charset="0"/>
              </a:rPr>
              <a:t>Efektivitātes paaugstināšanas pasākumi</a:t>
            </a:r>
          </a:p>
          <a:p>
            <a:pPr lvl="1"/>
            <a:r>
              <a:rPr lang="lv-LV" sz="2400" dirty="0">
                <a:latin typeface="Calibri" panose="020F0502020204030204" pitchFamily="34" charset="0"/>
                <a:cs typeface="Calibri" panose="020F0502020204030204" pitchFamily="34" charset="0"/>
              </a:rPr>
              <a:t>Studentu konstruktoru birojs</a:t>
            </a:r>
            <a:endParaRPr lang="en-GB" sz="2400" dirty="0">
              <a:latin typeface="Calibri" panose="020F0502020204030204" pitchFamily="34" charset="0"/>
              <a:cs typeface="Calibri" panose="020F0502020204030204" pitchFamily="34" charset="0"/>
            </a:endParaRPr>
          </a:p>
          <a:p>
            <a:pPr lvl="1"/>
            <a:r>
              <a:rPr lang="en-GB" sz="2400" dirty="0" err="1">
                <a:latin typeface="Calibri" panose="020F0502020204030204" pitchFamily="34" charset="0"/>
                <a:cs typeface="Calibri" panose="020F0502020204030204" pitchFamily="34" charset="0"/>
              </a:rPr>
              <a:t>Jaunatnes</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piesaistes</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pasākumi</a:t>
            </a:r>
            <a:endParaRPr lang="en-GB" sz="2400" dirty="0">
              <a:latin typeface="Calibri" panose="020F0502020204030204" pitchFamily="34" charset="0"/>
              <a:cs typeface="Calibri" panose="020F0502020204030204" pitchFamily="34" charset="0"/>
            </a:endParaRPr>
          </a:p>
          <a:p>
            <a:pPr marL="457200" lvl="1" indent="0">
              <a:buNone/>
            </a:pPr>
            <a:endParaRPr lang="lv-LV" sz="2400" dirty="0">
              <a:latin typeface="Calibri" panose="020F0502020204030204" pitchFamily="34" charset="0"/>
              <a:cs typeface="Calibri" panose="020F0502020204030204" pitchFamily="34" charset="0"/>
            </a:endParaRPr>
          </a:p>
          <a:p>
            <a:pPr lvl="1"/>
            <a:endParaRPr lang="lv-LV" sz="2400" dirty="0">
              <a:latin typeface="Calibri" panose="020F0502020204030204" pitchFamily="34" charset="0"/>
              <a:cs typeface="Calibri" panose="020F0502020204030204" pitchFamily="34" charset="0"/>
            </a:endParaRPr>
          </a:p>
          <a:p>
            <a:endParaRPr lang="lv-LV"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671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9A4F02-5120-44D3-B31D-F2550E4A4EAA}"/>
              </a:ext>
            </a:extLst>
          </p:cNvPr>
          <p:cNvSpPr>
            <a:spLocks noGrp="1"/>
          </p:cNvSpPr>
          <p:nvPr>
            <p:ph type="title"/>
          </p:nvPr>
        </p:nvSpPr>
        <p:spPr/>
        <p:txBody>
          <a:bodyPr/>
          <a:lstStyle/>
          <a:p>
            <a:r>
              <a:rPr lang="en-GB" dirty="0" err="1"/>
              <a:t>Kompetences</a:t>
            </a:r>
            <a:r>
              <a:rPr lang="en-GB" dirty="0"/>
              <a:t> </a:t>
            </a:r>
            <a:r>
              <a:rPr lang="en-GB" dirty="0" err="1"/>
              <a:t>centrs</a:t>
            </a:r>
            <a:endParaRPr lang="lv-LV" dirty="0"/>
          </a:p>
        </p:txBody>
      </p:sp>
      <p:sp>
        <p:nvSpPr>
          <p:cNvPr id="3" name="Content Placeholder 2">
            <a:extLst>
              <a:ext uri="{FF2B5EF4-FFF2-40B4-BE49-F238E27FC236}">
                <a16:creationId xmlns:a16="http://schemas.microsoft.com/office/drawing/2014/main" xmlns="" id="{FB7D2B2E-EAA0-43D2-A769-1A036E9D5813}"/>
              </a:ext>
            </a:extLst>
          </p:cNvPr>
          <p:cNvSpPr>
            <a:spLocks noGrp="1"/>
          </p:cNvSpPr>
          <p:nvPr>
            <p:ph idx="1"/>
          </p:nvPr>
        </p:nvSpPr>
        <p:spPr>
          <a:xfrm>
            <a:off x="457200" y="1417638"/>
            <a:ext cx="5338936" cy="4427538"/>
          </a:xfrm>
        </p:spPr>
        <p:txBody>
          <a:bodyPr/>
          <a:lstStyle/>
          <a:p>
            <a:r>
              <a:rPr lang="en-GB" sz="1800" dirty="0" err="1">
                <a:latin typeface="Calibri" panose="020F0502020204030204" pitchFamily="34" charset="0"/>
                <a:cs typeface="Calibri" panose="020F0502020204030204" pitchFamily="34" charset="0"/>
              </a:rPr>
              <a:t>Atbalsts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jaunu</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produktu</a:t>
            </a:r>
            <a:r>
              <a:rPr lang="en-GB" sz="1800" dirty="0">
                <a:latin typeface="Calibri" panose="020F0502020204030204" pitchFamily="34" charset="0"/>
                <a:cs typeface="Calibri" panose="020F0502020204030204" pitchFamily="34" charset="0"/>
              </a:rPr>
              <a:t> un </a:t>
            </a:r>
            <a:r>
              <a:rPr lang="en-GB" sz="1800" dirty="0" err="1">
                <a:latin typeface="Calibri" panose="020F0502020204030204" pitchFamily="34" charset="0"/>
                <a:cs typeface="Calibri" panose="020F0502020204030204" pitchFamily="34" charset="0"/>
              </a:rPr>
              <a:t>tehnologiju</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izstrādei</a:t>
            </a:r>
            <a:endParaRPr lang="en-GB" sz="1800" dirty="0">
              <a:latin typeface="Calibri" panose="020F0502020204030204" pitchFamily="34" charset="0"/>
              <a:cs typeface="Calibri" panose="020F0502020204030204" pitchFamily="34" charset="0"/>
            </a:endParaRPr>
          </a:p>
          <a:p>
            <a:pPr lvl="1"/>
            <a:r>
              <a:rPr lang="en-GB" sz="1600" dirty="0" err="1">
                <a:latin typeface="Calibri" panose="020F0502020204030204" pitchFamily="34" charset="0"/>
                <a:cs typeface="Calibri" panose="020F0502020204030204" pitchFamily="34" charset="0"/>
              </a:rPr>
              <a:t>Rūpnieciskie</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pētījumi</a:t>
            </a:r>
            <a:endParaRPr lang="en-GB" sz="1600" dirty="0">
              <a:latin typeface="Calibri" panose="020F0502020204030204" pitchFamily="34" charset="0"/>
              <a:cs typeface="Calibri" panose="020F0502020204030204" pitchFamily="34" charset="0"/>
            </a:endParaRPr>
          </a:p>
          <a:p>
            <a:pPr lvl="1"/>
            <a:r>
              <a:rPr lang="en-GB" sz="1600" dirty="0" err="1">
                <a:latin typeface="Calibri" panose="020F0502020204030204" pitchFamily="34" charset="0"/>
                <a:cs typeface="Calibri" panose="020F0502020204030204" pitchFamily="34" charset="0"/>
              </a:rPr>
              <a:t>Eksperimentālas</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izstrādnes</a:t>
            </a:r>
            <a:endParaRPr lang="en-GB" sz="1600" dirty="0">
              <a:latin typeface="Calibri" panose="020F0502020204030204" pitchFamily="34" charset="0"/>
              <a:cs typeface="Calibri" panose="020F0502020204030204" pitchFamily="34" charset="0"/>
            </a:endParaRPr>
          </a:p>
          <a:p>
            <a:r>
              <a:rPr lang="lv-LV" sz="1800" dirty="0">
                <a:latin typeface="Calibri" panose="020F0502020204030204" pitchFamily="34" charset="0"/>
                <a:cs typeface="Calibri" panose="020F0502020204030204" pitchFamily="34" charset="0"/>
              </a:rPr>
              <a:t>Pētniecības virzieni</a:t>
            </a:r>
            <a:r>
              <a:rPr lang="en-GB" sz="1800" dirty="0">
                <a:latin typeface="Calibri" panose="020F0502020204030204" pitchFamily="34" charset="0"/>
                <a:cs typeface="Calibri" panose="020F0502020204030204" pitchFamily="34" charset="0"/>
              </a:rPr>
              <a:t>:</a:t>
            </a:r>
          </a:p>
          <a:p>
            <a:pPr lvl="1"/>
            <a:r>
              <a:rPr lang="lv-LV" sz="1400" dirty="0">
                <a:latin typeface="Calibri" panose="020F0502020204030204" pitchFamily="34" charset="0"/>
                <a:cs typeface="Calibri" panose="020F0502020204030204" pitchFamily="34" charset="0"/>
              </a:rPr>
              <a:t>automatizētu </a:t>
            </a:r>
            <a:r>
              <a:rPr lang="lv-LV" sz="1400" dirty="0" err="1">
                <a:latin typeface="Calibri" panose="020F0502020204030204" pitchFamily="34" charset="0"/>
                <a:cs typeface="Calibri" panose="020F0502020204030204" pitchFamily="34" charset="0"/>
              </a:rPr>
              <a:t>inženiersistēmu</a:t>
            </a:r>
            <a:r>
              <a:rPr lang="lv-LV" sz="1400" dirty="0">
                <a:latin typeface="Calibri" panose="020F0502020204030204" pitchFamily="34" charset="0"/>
                <a:cs typeface="Calibri" panose="020F0502020204030204" pitchFamily="34" charset="0"/>
              </a:rPr>
              <a:t> ražošanas tehnoloģijas</a:t>
            </a:r>
            <a:endParaRPr lang="en-GB" sz="1400" dirty="0">
              <a:latin typeface="Calibri" panose="020F0502020204030204" pitchFamily="34" charset="0"/>
              <a:cs typeface="Calibri" panose="020F0502020204030204" pitchFamily="34" charset="0"/>
            </a:endParaRPr>
          </a:p>
          <a:p>
            <a:pPr lvl="1"/>
            <a:r>
              <a:rPr lang="lv-LV" sz="1400" dirty="0">
                <a:latin typeface="Calibri" panose="020F0502020204030204" pitchFamily="34" charset="0"/>
                <a:cs typeface="Calibri" panose="020F0502020204030204" pitchFamily="34" charset="0"/>
              </a:rPr>
              <a:t>materiālu ražošanas tehnoloģijas</a:t>
            </a:r>
            <a:endParaRPr lang="en-GB" sz="1400" dirty="0">
              <a:latin typeface="Calibri" panose="020F0502020204030204" pitchFamily="34" charset="0"/>
              <a:cs typeface="Calibri" panose="020F0502020204030204" pitchFamily="34" charset="0"/>
            </a:endParaRPr>
          </a:p>
          <a:p>
            <a:pPr lvl="1"/>
            <a:r>
              <a:rPr lang="lv-LV" sz="1400" dirty="0">
                <a:latin typeface="Calibri" panose="020F0502020204030204" pitchFamily="34" charset="0"/>
                <a:cs typeface="Calibri" panose="020F0502020204030204" pitchFamily="34" charset="0"/>
              </a:rPr>
              <a:t>transporta tehnoloģijas</a:t>
            </a:r>
            <a:r>
              <a:rPr lang="en-GB" sz="1400" dirty="0">
                <a:latin typeface="Calibri" panose="020F0502020204030204" pitchFamily="34" charset="0"/>
                <a:cs typeface="Calibri" panose="020F0502020204030204" pitchFamily="34" charset="0"/>
              </a:rPr>
              <a:t> </a:t>
            </a:r>
          </a:p>
          <a:p>
            <a:r>
              <a:rPr lang="lv-LV" sz="1800" dirty="0">
                <a:latin typeface="Calibri" panose="020F0502020204030204" pitchFamily="34" charset="0"/>
                <a:cs typeface="Calibri" panose="020F0502020204030204" pitchFamily="34" charset="0"/>
              </a:rPr>
              <a:t>Pirmais posms:</a:t>
            </a:r>
          </a:p>
          <a:p>
            <a:pPr lvl="1"/>
            <a:r>
              <a:rPr lang="en-GB" sz="1400" dirty="0" err="1">
                <a:latin typeface="Calibri" panose="020F0502020204030204" pitchFamily="34" charset="0"/>
                <a:cs typeface="Calibri" panose="020F0502020204030204" pitchFamily="34" charset="0"/>
              </a:rPr>
              <a:t>Īstenošana</a:t>
            </a:r>
            <a:r>
              <a:rPr lang="en-GB" sz="1400" dirty="0">
                <a:latin typeface="Calibri" panose="020F0502020204030204" pitchFamily="34" charset="0"/>
                <a:cs typeface="Calibri" panose="020F0502020204030204" pitchFamily="34" charset="0"/>
              </a:rPr>
              <a:t> no 2016.gada </a:t>
            </a:r>
            <a:r>
              <a:rPr lang="en-GB" sz="1400" dirty="0" err="1">
                <a:latin typeface="Calibri" panose="020F0502020204030204" pitchFamily="34" charset="0"/>
                <a:cs typeface="Calibri" panose="020F0502020204030204" pitchFamily="34" charset="0"/>
              </a:rPr>
              <a:t>līdz</a:t>
            </a:r>
            <a:r>
              <a:rPr lang="en-GB" sz="1400" dirty="0">
                <a:latin typeface="Calibri" panose="020F0502020204030204" pitchFamily="34" charset="0"/>
                <a:cs typeface="Calibri" panose="020F0502020204030204" pitchFamily="34" charset="0"/>
              </a:rPr>
              <a:t> 2018.gada </a:t>
            </a:r>
            <a:r>
              <a:rPr lang="en-GB" sz="1400" dirty="0" err="1">
                <a:latin typeface="Calibri" panose="020F0502020204030204" pitchFamily="34" charset="0"/>
                <a:cs typeface="Calibri" panose="020F0502020204030204" pitchFamily="34" charset="0"/>
              </a:rPr>
              <a:t>beigām</a:t>
            </a:r>
            <a:endParaRPr lang="lv-LV" sz="1400" dirty="0">
              <a:latin typeface="Calibri" panose="020F0502020204030204" pitchFamily="34" charset="0"/>
              <a:cs typeface="Calibri" panose="020F0502020204030204" pitchFamily="34" charset="0"/>
            </a:endParaRPr>
          </a:p>
          <a:p>
            <a:pPr lvl="1"/>
            <a:r>
              <a:rPr lang="lv-LV" sz="1400" dirty="0">
                <a:latin typeface="Calibri" panose="020F0502020204030204" pitchFamily="34" charset="0"/>
                <a:cs typeface="Calibri" panose="020F0502020204030204" pitchFamily="34" charset="0"/>
              </a:rPr>
              <a:t>27 īstenoti projekti</a:t>
            </a:r>
          </a:p>
          <a:p>
            <a:pPr lvl="1"/>
            <a:r>
              <a:rPr lang="lv-LV" sz="1400" dirty="0">
                <a:latin typeface="Calibri" panose="020F0502020204030204" pitchFamily="34" charset="0"/>
                <a:cs typeface="Calibri" panose="020F0502020204030204" pitchFamily="34" charset="0"/>
              </a:rPr>
              <a:t>ERAF atbalsts EUR 3,21 </a:t>
            </a:r>
            <a:r>
              <a:rPr lang="lv-LV" sz="1400" dirty="0" err="1">
                <a:latin typeface="Calibri" panose="020F0502020204030204" pitchFamily="34" charset="0"/>
                <a:cs typeface="Calibri" panose="020F0502020204030204" pitchFamily="34" charset="0"/>
              </a:rPr>
              <a:t>milj</a:t>
            </a:r>
            <a:endParaRPr lang="en-GB" sz="1400" dirty="0">
              <a:latin typeface="Calibri" panose="020F0502020204030204" pitchFamily="34" charset="0"/>
              <a:cs typeface="Calibri" panose="020F0502020204030204" pitchFamily="34" charset="0"/>
            </a:endParaRPr>
          </a:p>
          <a:p>
            <a:r>
              <a:rPr lang="lv-LV" sz="1800" dirty="0">
                <a:latin typeface="Calibri" panose="020F0502020204030204" pitchFamily="34" charset="0"/>
                <a:cs typeface="Calibri" panose="020F0502020204030204" pitchFamily="34" charset="0"/>
              </a:rPr>
              <a:t>Otrais posms:</a:t>
            </a:r>
          </a:p>
          <a:p>
            <a:pPr lvl="1"/>
            <a:r>
              <a:rPr lang="lv-LV" sz="1400" dirty="0">
                <a:latin typeface="Calibri" panose="020F0502020204030204" pitchFamily="34" charset="0"/>
                <a:cs typeface="Calibri" panose="020F0502020204030204" pitchFamily="34" charset="0"/>
              </a:rPr>
              <a:t>2019-2021</a:t>
            </a:r>
          </a:p>
          <a:p>
            <a:pPr lvl="1"/>
            <a:r>
              <a:rPr lang="lv-LV" sz="1400" dirty="0">
                <a:latin typeface="Calibri" panose="020F0502020204030204" pitchFamily="34" charset="0"/>
                <a:cs typeface="Calibri" panose="020F0502020204030204" pitchFamily="34" charset="0"/>
              </a:rPr>
              <a:t>Pieejamais ERAF atbalsts EUR 3,2 </a:t>
            </a:r>
            <a:r>
              <a:rPr lang="lv-LV" sz="1400" dirty="0" err="1">
                <a:latin typeface="Calibri" panose="020F0502020204030204" pitchFamily="34" charset="0"/>
                <a:cs typeface="Calibri" panose="020F0502020204030204" pitchFamily="34" charset="0"/>
              </a:rPr>
              <a:t>milj</a:t>
            </a:r>
            <a:r>
              <a:rPr lang="lv-LV" sz="1400" dirty="0">
                <a:latin typeface="Calibri" panose="020F0502020204030204" pitchFamily="34" charset="0"/>
                <a:cs typeface="Calibri" panose="020F0502020204030204" pitchFamily="34" charset="0"/>
              </a:rPr>
              <a:t> + 1,7 </a:t>
            </a:r>
            <a:r>
              <a:rPr lang="lv-LV" sz="1400" dirty="0" err="1">
                <a:latin typeface="Calibri" panose="020F0502020204030204" pitchFamily="34" charset="0"/>
                <a:cs typeface="Calibri" panose="020F0502020204030204" pitchFamily="34" charset="0"/>
              </a:rPr>
              <a:t>milj</a:t>
            </a:r>
            <a:r>
              <a:rPr lang="lv-LV" sz="1400" dirty="0">
                <a:latin typeface="Calibri" panose="020F0502020204030204" pitchFamily="34" charset="0"/>
                <a:cs typeface="Calibri" panose="020F0502020204030204" pitchFamily="34" charset="0"/>
              </a:rPr>
              <a:t> starpnozaru pētījumiem</a:t>
            </a:r>
            <a:endParaRPr lang="en-GB" sz="1400" dirty="0">
              <a:latin typeface="Calibri" panose="020F0502020204030204" pitchFamily="34" charset="0"/>
              <a:cs typeface="Calibri" panose="020F0502020204030204" pitchFamily="34" charset="0"/>
            </a:endParaRPr>
          </a:p>
          <a:p>
            <a:endParaRPr lang="en-GB" sz="1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38588A00-9A6C-40E8-9A12-9C75F0EC8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5" y="1417637"/>
            <a:ext cx="3275856" cy="4690747"/>
          </a:xfrm>
          <a:prstGeom prst="rect">
            <a:avLst/>
          </a:prstGeom>
        </p:spPr>
      </p:pic>
    </p:spTree>
    <p:extLst>
      <p:ext uri="{BB962C8B-B14F-4D97-AF65-F5344CB8AC3E}">
        <p14:creationId xmlns:p14="http://schemas.microsoft.com/office/powerpoint/2010/main" val="254076108"/>
      </p:ext>
    </p:extLst>
  </p:cSld>
  <p:clrMapOvr>
    <a:masterClrMapping/>
  </p:clrMapOvr>
</p:sld>
</file>

<file path=ppt/theme/theme1.xml><?xml version="1.0" encoding="utf-8"?>
<a:theme xmlns:a="http://schemas.openxmlformats.org/drawingml/2006/main" name="Masoc_template_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Masoc_template_2003</Template>
  <TotalTime>6514</TotalTime>
  <Words>578</Words>
  <Application>Microsoft Office PowerPoint</Application>
  <PresentationFormat>On-screen Show (4:3)</PresentationFormat>
  <Paragraphs>98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Masoc_template_2003</vt:lpstr>
      <vt:lpstr>MASOC - Mašīnbūves un metālapstrādes rūpniecības asociācija  Atbalsts uzņēmumiem</vt:lpstr>
      <vt:lpstr>MASOC –  Mašīnbūves un metālapstrādes rūpniecības asociācija</vt:lpstr>
      <vt:lpstr>Mašīnbūves un metālapstrādes nozare Latvijā – galvenās apakšnozares</vt:lpstr>
      <vt:lpstr>MASOC atbalsts uzņēmumem</vt:lpstr>
      <vt:lpstr>Nodarbināto apmācības mašīnbūves un metālapstrādes nozarē</vt:lpstr>
      <vt:lpstr>Mārketings, eksporta veicināšana</vt:lpstr>
      <vt:lpstr>Projekts “SME Aisle” eksporta veicināšana uz Namībiju</vt:lpstr>
      <vt:lpstr>Klastera projekts</vt:lpstr>
      <vt:lpstr>Kompetences centrs</vt:lpstr>
      <vt:lpstr>Kopīgi iepirkumi</vt:lpstr>
      <vt:lpstr>PowerPoint Presentation</vt:lpstr>
    </vt:vector>
  </TitlesOfParts>
  <Company>MASOC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Engineering and Metalworking Industry in Latvia</dc:title>
  <dc:creator>MASOC_2</dc:creator>
  <cp:lastModifiedBy>Andris 01-050</cp:lastModifiedBy>
  <cp:revision>211</cp:revision>
  <cp:lastPrinted>2018-12-20T08:30:02Z</cp:lastPrinted>
  <dcterms:created xsi:type="dcterms:W3CDTF">2013-01-15T08:18:38Z</dcterms:created>
  <dcterms:modified xsi:type="dcterms:W3CDTF">2019-03-05T06:57:12Z</dcterms:modified>
</cp:coreProperties>
</file>