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4" r:id="rId2"/>
    <p:sldId id="267" r:id="rId3"/>
    <p:sldId id="268" r:id="rId4"/>
    <p:sldId id="278" r:id="rId5"/>
    <p:sldId id="280" r:id="rId6"/>
    <p:sldId id="281" r:id="rId7"/>
    <p:sldId id="269" r:id="rId8"/>
    <p:sldId id="270" r:id="rId9"/>
    <p:sldId id="271" r:id="rId10"/>
    <p:sldId id="272" r:id="rId11"/>
    <p:sldId id="273" r:id="rId12"/>
    <p:sldId id="274" r:id="rId13"/>
    <p:sldId id="275" r:id="rId14"/>
    <p:sldId id="276" r:id="rId15"/>
    <p:sldId id="263" r:id="rId16"/>
  </p:sldIdLst>
  <p:sldSz cx="12192000" cy="6858000"/>
  <p:notesSz cx="6797675" cy="9928225"/>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1214"/>
    <a:srgbClr val="FEE4E6"/>
    <a:srgbClr val="E4D8D8"/>
    <a:srgbClr val="D498AD"/>
    <a:srgbClr val="9A0000"/>
    <a:srgbClr val="E61F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29" autoAdjust="0"/>
    <p:restoredTop sz="94660"/>
  </p:normalViewPr>
  <p:slideViewPr>
    <p:cSldViewPr snapToGrid="0">
      <p:cViewPr varScale="1">
        <p:scale>
          <a:sx n="89" d="100"/>
          <a:sy n="89" d="100"/>
        </p:scale>
        <p:origin x="254" y="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3BEC5-9640-4429-B581-D534A3E3E0EC}" type="doc">
      <dgm:prSet loTypeId="urn:microsoft.com/office/officeart/2005/8/layout/matrix1" loCatId="matrix" qsTypeId="urn:microsoft.com/office/officeart/2005/8/quickstyle/simple2" qsCatId="simple" csTypeId="urn:microsoft.com/office/officeart/2005/8/colors/accent2_2" csCatId="accent2" phldr="1"/>
      <dgm:spPr/>
      <dgm:t>
        <a:bodyPr/>
        <a:lstStyle/>
        <a:p>
          <a:endParaRPr lang="lv-LV"/>
        </a:p>
      </dgm:t>
    </dgm:pt>
    <dgm:pt modelId="{CC97A877-2CC6-4D80-B020-9A113268EE84}">
      <dgm:prSet phldrT="[Text]"/>
      <dgm:spPr>
        <a:solidFill>
          <a:schemeClr val="tx1">
            <a:lumMod val="65000"/>
            <a:lumOff val="35000"/>
          </a:schemeClr>
        </a:solidFill>
      </dgm:spPr>
      <dgm:t>
        <a:bodyPr/>
        <a:lstStyle/>
        <a:p>
          <a:r>
            <a:rPr lang="lv-LV" dirty="0">
              <a:solidFill>
                <a:schemeClr val="bg1"/>
              </a:solidFill>
            </a:rPr>
            <a:t>DVB MĀCĪBAS</a:t>
          </a:r>
        </a:p>
      </dgm:t>
    </dgm:pt>
    <dgm:pt modelId="{0B6C4465-D2AE-40A8-B338-AE8C7115C542}" type="parTrans" cxnId="{44FCCEE3-5207-4118-8778-82D045B76EFA}">
      <dgm:prSet/>
      <dgm:spPr/>
      <dgm:t>
        <a:bodyPr/>
        <a:lstStyle/>
        <a:p>
          <a:endParaRPr lang="lv-LV"/>
        </a:p>
      </dgm:t>
    </dgm:pt>
    <dgm:pt modelId="{0528190F-E239-45A6-BD75-D435FE404A00}" type="sibTrans" cxnId="{44FCCEE3-5207-4118-8778-82D045B76EFA}">
      <dgm:prSet/>
      <dgm:spPr/>
      <dgm:t>
        <a:bodyPr/>
        <a:lstStyle/>
        <a:p>
          <a:endParaRPr lang="lv-LV"/>
        </a:p>
      </dgm:t>
    </dgm:pt>
    <dgm:pt modelId="{88C43C1E-8726-4396-AB31-39EA585E0536}">
      <dgm:prSet phldrT="[Text]"/>
      <dgm:spPr>
        <a:solidFill>
          <a:srgbClr val="721214"/>
        </a:solidFill>
      </dgm:spPr>
      <dgm:t>
        <a:bodyPr/>
        <a:lstStyle/>
        <a:p>
          <a:r>
            <a:rPr lang="lv-LV" dirty="0"/>
            <a:t>JAUNIEŠI</a:t>
          </a:r>
        </a:p>
      </dgm:t>
    </dgm:pt>
    <dgm:pt modelId="{4D98B8BD-A38E-42A8-A952-664A1E200591}" type="parTrans" cxnId="{AB5E0E80-8D82-4D43-BF0B-B0DB6A50DF12}">
      <dgm:prSet/>
      <dgm:spPr/>
      <dgm:t>
        <a:bodyPr/>
        <a:lstStyle/>
        <a:p>
          <a:endParaRPr lang="lv-LV"/>
        </a:p>
      </dgm:t>
    </dgm:pt>
    <dgm:pt modelId="{A1DFF501-D3B1-40B4-92E3-558420553C93}" type="sibTrans" cxnId="{AB5E0E80-8D82-4D43-BF0B-B0DB6A50DF12}">
      <dgm:prSet/>
      <dgm:spPr/>
      <dgm:t>
        <a:bodyPr/>
        <a:lstStyle/>
        <a:p>
          <a:endParaRPr lang="lv-LV"/>
        </a:p>
      </dgm:t>
    </dgm:pt>
    <dgm:pt modelId="{5A5B3200-3B3F-440A-80C3-4AE89D53DD83}">
      <dgm:prSet phldrT="[Text]"/>
      <dgm:spPr>
        <a:solidFill>
          <a:srgbClr val="721214"/>
        </a:solidFill>
      </dgm:spPr>
      <dgm:t>
        <a:bodyPr/>
        <a:lstStyle/>
        <a:p>
          <a:r>
            <a:rPr lang="lv-LV" dirty="0"/>
            <a:t>UZŅĒMĒJI</a:t>
          </a:r>
        </a:p>
      </dgm:t>
    </dgm:pt>
    <dgm:pt modelId="{01679142-708E-4CDE-8E0A-49EC21CA83A9}" type="parTrans" cxnId="{B2587626-37DB-4F1B-B05D-3CEB2E46DB38}">
      <dgm:prSet/>
      <dgm:spPr/>
      <dgm:t>
        <a:bodyPr/>
        <a:lstStyle/>
        <a:p>
          <a:endParaRPr lang="lv-LV"/>
        </a:p>
      </dgm:t>
    </dgm:pt>
    <dgm:pt modelId="{7A58095D-E9CD-4B28-A0D9-8B59E8805EC9}" type="sibTrans" cxnId="{B2587626-37DB-4F1B-B05D-3CEB2E46DB38}">
      <dgm:prSet/>
      <dgm:spPr/>
      <dgm:t>
        <a:bodyPr/>
        <a:lstStyle/>
        <a:p>
          <a:endParaRPr lang="lv-LV"/>
        </a:p>
      </dgm:t>
    </dgm:pt>
    <dgm:pt modelId="{F315A488-2E56-4080-BDD9-CDB562563806}">
      <dgm:prSet phldrT="[Text]"/>
      <dgm:spPr>
        <a:solidFill>
          <a:srgbClr val="721214"/>
        </a:solidFill>
      </dgm:spPr>
      <dgm:t>
        <a:bodyPr/>
        <a:lstStyle/>
        <a:p>
          <a:r>
            <a:rPr lang="lv-LV" dirty="0"/>
            <a:t>PROFESIONĀLĀS IZGLĪTĪBAS IESTĀDES</a:t>
          </a:r>
        </a:p>
      </dgm:t>
    </dgm:pt>
    <dgm:pt modelId="{AD74BD5D-108C-479C-BE3E-FB571BFF002D}" type="parTrans" cxnId="{65A0D558-AAF3-4E5F-8F43-2695CEC08687}">
      <dgm:prSet/>
      <dgm:spPr/>
      <dgm:t>
        <a:bodyPr/>
        <a:lstStyle/>
        <a:p>
          <a:endParaRPr lang="lv-LV"/>
        </a:p>
      </dgm:t>
    </dgm:pt>
    <dgm:pt modelId="{FCB7C6EA-2C9E-40F0-A779-F991CDA7E540}" type="sibTrans" cxnId="{65A0D558-AAF3-4E5F-8F43-2695CEC08687}">
      <dgm:prSet/>
      <dgm:spPr/>
      <dgm:t>
        <a:bodyPr/>
        <a:lstStyle/>
        <a:p>
          <a:endParaRPr lang="lv-LV"/>
        </a:p>
      </dgm:t>
    </dgm:pt>
    <dgm:pt modelId="{02BAA417-16BD-4C3A-BA19-39873337706D}">
      <dgm:prSet phldrT="[Text]"/>
      <dgm:spPr>
        <a:solidFill>
          <a:srgbClr val="721214"/>
        </a:solidFill>
      </dgm:spPr>
      <dgm:t>
        <a:bodyPr/>
        <a:lstStyle/>
        <a:p>
          <a:r>
            <a:rPr lang="lv-LV" dirty="0"/>
            <a:t>VALSTS/SABIEDRĪBA</a:t>
          </a:r>
        </a:p>
      </dgm:t>
    </dgm:pt>
    <dgm:pt modelId="{E6ABBE54-50FE-487F-88D0-1EE3BF691AA5}" type="parTrans" cxnId="{6F057E21-1D7F-4CE1-B3C7-49E7D45036B1}">
      <dgm:prSet/>
      <dgm:spPr/>
      <dgm:t>
        <a:bodyPr/>
        <a:lstStyle/>
        <a:p>
          <a:endParaRPr lang="lv-LV"/>
        </a:p>
      </dgm:t>
    </dgm:pt>
    <dgm:pt modelId="{58CBA136-FF43-471F-9FDA-E86A609C6210}" type="sibTrans" cxnId="{6F057E21-1D7F-4CE1-B3C7-49E7D45036B1}">
      <dgm:prSet/>
      <dgm:spPr/>
      <dgm:t>
        <a:bodyPr/>
        <a:lstStyle/>
        <a:p>
          <a:endParaRPr lang="lv-LV"/>
        </a:p>
      </dgm:t>
    </dgm:pt>
    <dgm:pt modelId="{C499B13A-7C70-4C11-89E1-5A8A32B49075}" type="pres">
      <dgm:prSet presAssocID="{1433BEC5-9640-4429-B581-D534A3E3E0EC}" presName="diagram" presStyleCnt="0">
        <dgm:presLayoutVars>
          <dgm:chMax val="1"/>
          <dgm:dir/>
          <dgm:animLvl val="ctr"/>
          <dgm:resizeHandles val="exact"/>
        </dgm:presLayoutVars>
      </dgm:prSet>
      <dgm:spPr/>
      <dgm:t>
        <a:bodyPr/>
        <a:lstStyle/>
        <a:p>
          <a:endParaRPr lang="lv-LV"/>
        </a:p>
      </dgm:t>
    </dgm:pt>
    <dgm:pt modelId="{3C5D8C69-B4C8-4258-892F-6402D8DA8A35}" type="pres">
      <dgm:prSet presAssocID="{1433BEC5-9640-4429-B581-D534A3E3E0EC}" presName="matrix" presStyleCnt="0"/>
      <dgm:spPr/>
    </dgm:pt>
    <dgm:pt modelId="{A1FA4EF6-B7CA-44BB-9B44-2300297E1E5C}" type="pres">
      <dgm:prSet presAssocID="{1433BEC5-9640-4429-B581-D534A3E3E0EC}" presName="tile1" presStyleLbl="node1" presStyleIdx="0" presStyleCnt="4"/>
      <dgm:spPr/>
      <dgm:t>
        <a:bodyPr/>
        <a:lstStyle/>
        <a:p>
          <a:endParaRPr lang="lv-LV"/>
        </a:p>
      </dgm:t>
    </dgm:pt>
    <dgm:pt modelId="{07D01E43-340C-4FA1-AF02-F4F9335EBDAF}" type="pres">
      <dgm:prSet presAssocID="{1433BEC5-9640-4429-B581-D534A3E3E0EC}" presName="tile1text" presStyleLbl="node1" presStyleIdx="0" presStyleCnt="4">
        <dgm:presLayoutVars>
          <dgm:chMax val="0"/>
          <dgm:chPref val="0"/>
          <dgm:bulletEnabled val="1"/>
        </dgm:presLayoutVars>
      </dgm:prSet>
      <dgm:spPr/>
      <dgm:t>
        <a:bodyPr/>
        <a:lstStyle/>
        <a:p>
          <a:endParaRPr lang="lv-LV"/>
        </a:p>
      </dgm:t>
    </dgm:pt>
    <dgm:pt modelId="{FBA1B8C4-A4B3-4E02-B5D0-D048FA587054}" type="pres">
      <dgm:prSet presAssocID="{1433BEC5-9640-4429-B581-D534A3E3E0EC}" presName="tile2" presStyleLbl="node1" presStyleIdx="1" presStyleCnt="4" custLinFactNeighborX="2664" custLinFactNeighborY="-10214"/>
      <dgm:spPr/>
      <dgm:t>
        <a:bodyPr/>
        <a:lstStyle/>
        <a:p>
          <a:endParaRPr lang="lv-LV"/>
        </a:p>
      </dgm:t>
    </dgm:pt>
    <dgm:pt modelId="{257C5407-6ABC-4E97-A8E4-6CCFAD7E66F0}" type="pres">
      <dgm:prSet presAssocID="{1433BEC5-9640-4429-B581-D534A3E3E0EC}" presName="tile2text" presStyleLbl="node1" presStyleIdx="1" presStyleCnt="4">
        <dgm:presLayoutVars>
          <dgm:chMax val="0"/>
          <dgm:chPref val="0"/>
          <dgm:bulletEnabled val="1"/>
        </dgm:presLayoutVars>
      </dgm:prSet>
      <dgm:spPr/>
      <dgm:t>
        <a:bodyPr/>
        <a:lstStyle/>
        <a:p>
          <a:endParaRPr lang="lv-LV"/>
        </a:p>
      </dgm:t>
    </dgm:pt>
    <dgm:pt modelId="{21B63724-2C68-4C60-85AB-22F69381F5A0}" type="pres">
      <dgm:prSet presAssocID="{1433BEC5-9640-4429-B581-D534A3E3E0EC}" presName="tile3" presStyleLbl="node1" presStyleIdx="2" presStyleCnt="4"/>
      <dgm:spPr/>
      <dgm:t>
        <a:bodyPr/>
        <a:lstStyle/>
        <a:p>
          <a:endParaRPr lang="lv-LV"/>
        </a:p>
      </dgm:t>
    </dgm:pt>
    <dgm:pt modelId="{5D858C48-689F-4EA9-8675-08D45A3BE99D}" type="pres">
      <dgm:prSet presAssocID="{1433BEC5-9640-4429-B581-D534A3E3E0EC}" presName="tile3text" presStyleLbl="node1" presStyleIdx="2" presStyleCnt="4">
        <dgm:presLayoutVars>
          <dgm:chMax val="0"/>
          <dgm:chPref val="0"/>
          <dgm:bulletEnabled val="1"/>
        </dgm:presLayoutVars>
      </dgm:prSet>
      <dgm:spPr/>
      <dgm:t>
        <a:bodyPr/>
        <a:lstStyle/>
        <a:p>
          <a:endParaRPr lang="lv-LV"/>
        </a:p>
      </dgm:t>
    </dgm:pt>
    <dgm:pt modelId="{156A09A0-6609-4875-8B73-CF59000A899A}" type="pres">
      <dgm:prSet presAssocID="{1433BEC5-9640-4429-B581-D534A3E3E0EC}" presName="tile4" presStyleLbl="node1" presStyleIdx="3" presStyleCnt="4"/>
      <dgm:spPr/>
      <dgm:t>
        <a:bodyPr/>
        <a:lstStyle/>
        <a:p>
          <a:endParaRPr lang="lv-LV"/>
        </a:p>
      </dgm:t>
    </dgm:pt>
    <dgm:pt modelId="{2BD81829-84DF-48D4-9C97-222DF5AAF433}" type="pres">
      <dgm:prSet presAssocID="{1433BEC5-9640-4429-B581-D534A3E3E0EC}" presName="tile4text" presStyleLbl="node1" presStyleIdx="3" presStyleCnt="4">
        <dgm:presLayoutVars>
          <dgm:chMax val="0"/>
          <dgm:chPref val="0"/>
          <dgm:bulletEnabled val="1"/>
        </dgm:presLayoutVars>
      </dgm:prSet>
      <dgm:spPr/>
      <dgm:t>
        <a:bodyPr/>
        <a:lstStyle/>
        <a:p>
          <a:endParaRPr lang="lv-LV"/>
        </a:p>
      </dgm:t>
    </dgm:pt>
    <dgm:pt modelId="{7530FA3B-0A55-4AA4-97F5-1EB111484B31}" type="pres">
      <dgm:prSet presAssocID="{1433BEC5-9640-4429-B581-D534A3E3E0EC}" presName="centerTile" presStyleLbl="fgShp" presStyleIdx="0" presStyleCnt="1">
        <dgm:presLayoutVars>
          <dgm:chMax val="0"/>
          <dgm:chPref val="0"/>
        </dgm:presLayoutVars>
      </dgm:prSet>
      <dgm:spPr/>
      <dgm:t>
        <a:bodyPr/>
        <a:lstStyle/>
        <a:p>
          <a:endParaRPr lang="lv-LV"/>
        </a:p>
      </dgm:t>
    </dgm:pt>
  </dgm:ptLst>
  <dgm:cxnLst>
    <dgm:cxn modelId="{E9E83C1A-7EB9-4FBD-85FE-A2134AD3D49E}" type="presOf" srcId="{02BAA417-16BD-4C3A-BA19-39873337706D}" destId="{156A09A0-6609-4875-8B73-CF59000A899A}" srcOrd="0" destOrd="0" presId="urn:microsoft.com/office/officeart/2005/8/layout/matrix1"/>
    <dgm:cxn modelId="{47BDB483-04D5-46B6-8660-C872C68A2C6C}" type="presOf" srcId="{1433BEC5-9640-4429-B581-D534A3E3E0EC}" destId="{C499B13A-7C70-4C11-89E1-5A8A32B49075}" srcOrd="0" destOrd="0" presId="urn:microsoft.com/office/officeart/2005/8/layout/matrix1"/>
    <dgm:cxn modelId="{D360930B-9272-4D5A-B0CA-2BD04316B436}" type="presOf" srcId="{88C43C1E-8726-4396-AB31-39EA585E0536}" destId="{A1FA4EF6-B7CA-44BB-9B44-2300297E1E5C}" srcOrd="0" destOrd="0" presId="urn:microsoft.com/office/officeart/2005/8/layout/matrix1"/>
    <dgm:cxn modelId="{0FB8DD87-4903-46F9-9474-F9CF13D7A4EE}" type="presOf" srcId="{02BAA417-16BD-4C3A-BA19-39873337706D}" destId="{2BD81829-84DF-48D4-9C97-222DF5AAF433}" srcOrd="1" destOrd="0" presId="urn:microsoft.com/office/officeart/2005/8/layout/matrix1"/>
    <dgm:cxn modelId="{3ECE0DDF-9978-4338-9764-68E5BD6C441A}" type="presOf" srcId="{5A5B3200-3B3F-440A-80C3-4AE89D53DD83}" destId="{FBA1B8C4-A4B3-4E02-B5D0-D048FA587054}" srcOrd="0" destOrd="0" presId="urn:microsoft.com/office/officeart/2005/8/layout/matrix1"/>
    <dgm:cxn modelId="{65A0D558-AAF3-4E5F-8F43-2695CEC08687}" srcId="{CC97A877-2CC6-4D80-B020-9A113268EE84}" destId="{F315A488-2E56-4080-BDD9-CDB562563806}" srcOrd="2" destOrd="0" parTransId="{AD74BD5D-108C-479C-BE3E-FB571BFF002D}" sibTransId="{FCB7C6EA-2C9E-40F0-A779-F991CDA7E540}"/>
    <dgm:cxn modelId="{AB5E0E80-8D82-4D43-BF0B-B0DB6A50DF12}" srcId="{CC97A877-2CC6-4D80-B020-9A113268EE84}" destId="{88C43C1E-8726-4396-AB31-39EA585E0536}" srcOrd="0" destOrd="0" parTransId="{4D98B8BD-A38E-42A8-A952-664A1E200591}" sibTransId="{A1DFF501-D3B1-40B4-92E3-558420553C93}"/>
    <dgm:cxn modelId="{B72C6453-FFAD-4F6F-9F54-2DEF35ACB1E2}" type="presOf" srcId="{F315A488-2E56-4080-BDD9-CDB562563806}" destId="{5D858C48-689F-4EA9-8675-08D45A3BE99D}" srcOrd="1" destOrd="0" presId="urn:microsoft.com/office/officeart/2005/8/layout/matrix1"/>
    <dgm:cxn modelId="{B2587626-37DB-4F1B-B05D-3CEB2E46DB38}" srcId="{CC97A877-2CC6-4D80-B020-9A113268EE84}" destId="{5A5B3200-3B3F-440A-80C3-4AE89D53DD83}" srcOrd="1" destOrd="0" parTransId="{01679142-708E-4CDE-8E0A-49EC21CA83A9}" sibTransId="{7A58095D-E9CD-4B28-A0D9-8B59E8805EC9}"/>
    <dgm:cxn modelId="{44FCCEE3-5207-4118-8778-82D045B76EFA}" srcId="{1433BEC5-9640-4429-B581-D534A3E3E0EC}" destId="{CC97A877-2CC6-4D80-B020-9A113268EE84}" srcOrd="0" destOrd="0" parTransId="{0B6C4465-D2AE-40A8-B338-AE8C7115C542}" sibTransId="{0528190F-E239-45A6-BD75-D435FE404A00}"/>
    <dgm:cxn modelId="{5A18F5EA-00F8-424F-991E-B15C8A8C1DD7}" type="presOf" srcId="{5A5B3200-3B3F-440A-80C3-4AE89D53DD83}" destId="{257C5407-6ABC-4E97-A8E4-6CCFAD7E66F0}" srcOrd="1" destOrd="0" presId="urn:microsoft.com/office/officeart/2005/8/layout/matrix1"/>
    <dgm:cxn modelId="{6F057E21-1D7F-4CE1-B3C7-49E7D45036B1}" srcId="{CC97A877-2CC6-4D80-B020-9A113268EE84}" destId="{02BAA417-16BD-4C3A-BA19-39873337706D}" srcOrd="3" destOrd="0" parTransId="{E6ABBE54-50FE-487F-88D0-1EE3BF691AA5}" sibTransId="{58CBA136-FF43-471F-9FDA-E86A609C6210}"/>
    <dgm:cxn modelId="{B097BCE2-8DE5-43BD-96F6-D27BE696D1A2}" type="presOf" srcId="{F315A488-2E56-4080-BDD9-CDB562563806}" destId="{21B63724-2C68-4C60-85AB-22F69381F5A0}" srcOrd="0" destOrd="0" presId="urn:microsoft.com/office/officeart/2005/8/layout/matrix1"/>
    <dgm:cxn modelId="{E7FFFCA4-BBD8-4D57-9794-103A6F99919B}" type="presOf" srcId="{CC97A877-2CC6-4D80-B020-9A113268EE84}" destId="{7530FA3B-0A55-4AA4-97F5-1EB111484B31}" srcOrd="0" destOrd="0" presId="urn:microsoft.com/office/officeart/2005/8/layout/matrix1"/>
    <dgm:cxn modelId="{DB0D8EDB-75FB-419E-A79E-3514844EDC90}" type="presOf" srcId="{88C43C1E-8726-4396-AB31-39EA585E0536}" destId="{07D01E43-340C-4FA1-AF02-F4F9335EBDAF}" srcOrd="1" destOrd="0" presId="urn:microsoft.com/office/officeart/2005/8/layout/matrix1"/>
    <dgm:cxn modelId="{727D6D4D-CC90-496C-9A0A-FC41DDCA1299}" type="presParOf" srcId="{C499B13A-7C70-4C11-89E1-5A8A32B49075}" destId="{3C5D8C69-B4C8-4258-892F-6402D8DA8A35}" srcOrd="0" destOrd="0" presId="urn:microsoft.com/office/officeart/2005/8/layout/matrix1"/>
    <dgm:cxn modelId="{C6A1A93A-B632-48C1-B5BB-774D48833595}" type="presParOf" srcId="{3C5D8C69-B4C8-4258-892F-6402D8DA8A35}" destId="{A1FA4EF6-B7CA-44BB-9B44-2300297E1E5C}" srcOrd="0" destOrd="0" presId="urn:microsoft.com/office/officeart/2005/8/layout/matrix1"/>
    <dgm:cxn modelId="{518B6E08-4FE7-4612-B8E9-742C7F99F8E9}" type="presParOf" srcId="{3C5D8C69-B4C8-4258-892F-6402D8DA8A35}" destId="{07D01E43-340C-4FA1-AF02-F4F9335EBDAF}" srcOrd="1" destOrd="0" presId="urn:microsoft.com/office/officeart/2005/8/layout/matrix1"/>
    <dgm:cxn modelId="{8F12B06B-A232-47A1-841D-ED66E5364A09}" type="presParOf" srcId="{3C5D8C69-B4C8-4258-892F-6402D8DA8A35}" destId="{FBA1B8C4-A4B3-4E02-B5D0-D048FA587054}" srcOrd="2" destOrd="0" presId="urn:microsoft.com/office/officeart/2005/8/layout/matrix1"/>
    <dgm:cxn modelId="{01AC369F-54D4-40A5-907A-DA0777AEA7BF}" type="presParOf" srcId="{3C5D8C69-B4C8-4258-892F-6402D8DA8A35}" destId="{257C5407-6ABC-4E97-A8E4-6CCFAD7E66F0}" srcOrd="3" destOrd="0" presId="urn:microsoft.com/office/officeart/2005/8/layout/matrix1"/>
    <dgm:cxn modelId="{C09286A8-F341-46B6-A25D-6E0FE8EA9B63}" type="presParOf" srcId="{3C5D8C69-B4C8-4258-892F-6402D8DA8A35}" destId="{21B63724-2C68-4C60-85AB-22F69381F5A0}" srcOrd="4" destOrd="0" presId="urn:microsoft.com/office/officeart/2005/8/layout/matrix1"/>
    <dgm:cxn modelId="{5A56751A-74F6-41F7-87AC-8E8ED41F6768}" type="presParOf" srcId="{3C5D8C69-B4C8-4258-892F-6402D8DA8A35}" destId="{5D858C48-689F-4EA9-8675-08D45A3BE99D}" srcOrd="5" destOrd="0" presId="urn:microsoft.com/office/officeart/2005/8/layout/matrix1"/>
    <dgm:cxn modelId="{6A5EFDDD-2839-40CF-892D-1A94181887D5}" type="presParOf" srcId="{3C5D8C69-B4C8-4258-892F-6402D8DA8A35}" destId="{156A09A0-6609-4875-8B73-CF59000A899A}" srcOrd="6" destOrd="0" presId="urn:microsoft.com/office/officeart/2005/8/layout/matrix1"/>
    <dgm:cxn modelId="{D57E3A6B-FE97-4E7B-98CA-BDF78E01377E}" type="presParOf" srcId="{3C5D8C69-B4C8-4258-892F-6402D8DA8A35}" destId="{2BD81829-84DF-48D4-9C97-222DF5AAF433}" srcOrd="7" destOrd="0" presId="urn:microsoft.com/office/officeart/2005/8/layout/matrix1"/>
    <dgm:cxn modelId="{3064CD6B-2737-4CBE-BA0B-FB4431329D48}" type="presParOf" srcId="{C499B13A-7C70-4C11-89E1-5A8A32B49075}" destId="{7530FA3B-0A55-4AA4-97F5-1EB111484B3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18A8235-3279-4856-92EF-3A454C214AA7}" type="datetimeFigureOut">
              <a:rPr lang="lv-LV" smtClean="0"/>
              <a:t>07.03.2019.</a:t>
            </a:fld>
            <a:endParaRPr lang="lv-LV"/>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7277A07-B763-426C-86C0-DCB8FECA1B07}" type="slidenum">
              <a:rPr lang="lv-LV" smtClean="0"/>
              <a:t>‹#›</a:t>
            </a:fld>
            <a:endParaRPr lang="lv-LV"/>
          </a:p>
        </p:txBody>
      </p:sp>
    </p:spTree>
    <p:extLst>
      <p:ext uri="{BB962C8B-B14F-4D97-AF65-F5344CB8AC3E}">
        <p14:creationId xmlns:p14="http://schemas.microsoft.com/office/powerpoint/2010/main" val="3035171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5CDE894-1545-4A88-9207-1AF3F303642A}" type="datetimeFigureOut">
              <a:rPr lang="lv-LV" smtClean="0"/>
              <a:t>07.03.2019.</a:t>
            </a:fld>
            <a:endParaRPr lang="lv-LV"/>
          </a:p>
        </p:txBody>
      </p:sp>
      <p:sp>
        <p:nvSpPr>
          <p:cNvPr id="4" name="Slaida attēla vietturi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ED7F253-2554-44C7-B99D-F565498BE2CA}" type="slidenum">
              <a:rPr lang="lv-LV" smtClean="0"/>
              <a:t>‹#›</a:t>
            </a:fld>
            <a:endParaRPr lang="lv-LV"/>
          </a:p>
        </p:txBody>
      </p:sp>
    </p:spTree>
    <p:extLst>
      <p:ext uri="{BB962C8B-B14F-4D97-AF65-F5344CB8AC3E}">
        <p14:creationId xmlns:p14="http://schemas.microsoft.com/office/powerpoint/2010/main" val="222980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 name="Slide Number Placeholder 3"/>
          <p:cNvSpPr>
            <a:spLocks noGrp="1"/>
          </p:cNvSpPr>
          <p:nvPr>
            <p:ph type="sldNum" sz="quarter" idx="5"/>
          </p:nvPr>
        </p:nvSpPr>
        <p:spPr/>
        <p:txBody>
          <a:bodyPr/>
          <a:lstStyle/>
          <a:p>
            <a:pPr>
              <a:defRPr/>
            </a:pPr>
            <a:fld id="{43CC13D9-1DE8-48F6-B761-FD4A2B1B782F}" type="slidenum">
              <a:rPr lang="lv-LV" smtClean="0"/>
              <a:pPr>
                <a:defRPr/>
              </a:pPr>
              <a:t>7</a:t>
            </a:fld>
            <a:endParaRPr lang="lv-LV"/>
          </a:p>
        </p:txBody>
      </p:sp>
    </p:spTree>
    <p:extLst>
      <p:ext uri="{BB962C8B-B14F-4D97-AF65-F5344CB8AC3E}">
        <p14:creationId xmlns:p14="http://schemas.microsoft.com/office/powerpoint/2010/main" val="94760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lv-LV" dirty="0"/>
              <a:t>Saskaņā ar MK 483 noteikumiem līdz vienas vienības izmaksu metodikas izstrādei un saskaņošanai ar vadošo iestādi:</a:t>
            </a:r>
          </a:p>
          <a:p>
            <a:pPr marL="171450" indent="-171450">
              <a:buFont typeface="Arial" panose="020B0604020202020204" pitchFamily="34" charset="0"/>
              <a:buChar char="•"/>
              <a:defRPr/>
            </a:pPr>
            <a:r>
              <a:rPr lang="lv-LV" dirty="0"/>
              <a:t>par DVB īstenošanu līdz 270 EUR/mēnesī proporcionāli izglītojamo nodarbināto stundu skaitam mēnesī (jeb ne vairāk kā 1.68EUR/h (270EUR/20dd/8H=1.68EUR/h)</a:t>
            </a:r>
          </a:p>
          <a:p>
            <a:pPr marL="171450" indent="-171450">
              <a:buFont typeface="Arial" panose="020B0604020202020204" pitchFamily="34" charset="0"/>
              <a:buChar char="•"/>
              <a:defRPr/>
            </a:pPr>
            <a:r>
              <a:rPr lang="lv-LV" dirty="0"/>
              <a:t>par mācību prakšu un praktisko mācību īstenošanu 95 EUR/uz 1 audzēkni gadā</a:t>
            </a:r>
          </a:p>
          <a:p>
            <a:pPr marL="171450" indent="-171450">
              <a:buFont typeface="Arial" panose="020B0604020202020204" pitchFamily="34" charset="0"/>
              <a:buChar char="•"/>
              <a:defRPr/>
            </a:pPr>
            <a:r>
              <a:rPr lang="lv-LV" dirty="0"/>
              <a:t>PII par projektā iesaistīto minētās izglītības iestādes izglītojamā izmaksu attaisnojošās dokumentācijas apkopošanu un uzglabāšanu, vienā mācību gadā nepārsniedzot 15 </a:t>
            </a:r>
            <a:r>
              <a:rPr lang="lv-LV" dirty="0" err="1"/>
              <a:t>euro</a:t>
            </a:r>
            <a:r>
              <a:rPr lang="lv-LV" dirty="0"/>
              <a:t> apmēru</a:t>
            </a:r>
          </a:p>
          <a:p>
            <a:pPr>
              <a:defRPr/>
            </a:pPr>
            <a:r>
              <a:rPr lang="lv-LV" dirty="0"/>
              <a:t>SAM ietvaros komersantam paredzētajās izmaksās, kas rodas, nodrošinot DVB mācību un mācību prakšu un praktisko mācību īstenošanu, nepārsniedzot noteikumu projektā paredzēto apjomu, iekļauj:</a:t>
            </a:r>
          </a:p>
          <a:p>
            <a:pPr>
              <a:defRPr/>
            </a:pPr>
            <a:r>
              <a:rPr lang="lv-LV" dirty="0"/>
              <a:t>a) prakses vadītāja izmaksas;</a:t>
            </a:r>
          </a:p>
          <a:p>
            <a:pPr>
              <a:defRPr/>
            </a:pPr>
            <a:r>
              <a:rPr lang="lv-LV" dirty="0"/>
              <a:t>b) mācību procesā izmantoto materiālu izmaksas;</a:t>
            </a:r>
          </a:p>
          <a:p>
            <a:pPr>
              <a:defRPr/>
            </a:pPr>
            <a:r>
              <a:rPr lang="lv-LV" dirty="0"/>
              <a:t>c) individuālo darba aizsardzības līdzekļu izmaksas, kas paredzētas izglītojamajam, ja tās SAM ietvaros pārsniedz paredzēto finansējuma apjomu individuālo darba aizsardzības līdzekļu iegādei.”</a:t>
            </a:r>
          </a:p>
          <a:p>
            <a:pPr>
              <a:defRPr/>
            </a:pPr>
            <a:r>
              <a:rPr lang="lv-LV" dirty="0"/>
              <a:t>Minētās izmaksas sedzamas, ja uzņēmums spēj tās pierādīt ar izdevumus pamatojošiem dokumentiem, līdz vienas vienības izmaksu metodikas izstrādei un saskaņošanai ar vadošo iestādi.</a:t>
            </a:r>
          </a:p>
          <a:p>
            <a:pPr marL="171450" indent="-171450">
              <a:buFont typeface="Arial" panose="020B0604020202020204" pitchFamily="34" charset="0"/>
              <a:buChar char="•"/>
              <a:defRPr/>
            </a:pPr>
            <a:r>
              <a:rPr lang="lv-LV" dirty="0"/>
              <a:t>25% no izglītības programmas nodrošināšana  uzņēmumā nav konkrēta prasība vienam uzņēmumam, bet visai programmai kopumā</a:t>
            </a:r>
          </a:p>
          <a:p>
            <a:pPr>
              <a:defRPr/>
            </a:pPr>
            <a:endParaRPr lang="lv-LV" dirty="0"/>
          </a:p>
          <a:p>
            <a:pPr>
              <a:defRPr/>
            </a:pPr>
            <a:endParaRPr lang="lv-LV" dirty="0"/>
          </a:p>
        </p:txBody>
      </p:sp>
      <p:sp>
        <p:nvSpPr>
          <p:cNvPr id="4" name="Slide Number Placeholder 3"/>
          <p:cNvSpPr>
            <a:spLocks noGrp="1"/>
          </p:cNvSpPr>
          <p:nvPr>
            <p:ph type="sldNum" sz="quarter" idx="5"/>
          </p:nvPr>
        </p:nvSpPr>
        <p:spPr/>
        <p:txBody>
          <a:bodyPr/>
          <a:lstStyle/>
          <a:p>
            <a:pPr>
              <a:defRPr/>
            </a:pPr>
            <a:fld id="{592B70CE-1C1C-418C-964E-EB53E96835A9}" type="slidenum">
              <a:rPr lang="lv-LV" smtClean="0"/>
              <a:pPr>
                <a:defRPr/>
              </a:pPr>
              <a:t>10</a:t>
            </a:fld>
            <a:endParaRPr lang="lv-LV"/>
          </a:p>
        </p:txBody>
      </p:sp>
    </p:spTree>
    <p:extLst>
      <p:ext uri="{BB962C8B-B14F-4D97-AF65-F5344CB8AC3E}">
        <p14:creationId xmlns:p14="http://schemas.microsoft.com/office/powerpoint/2010/main" val="65571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 name="Slide Number Placeholder 3"/>
          <p:cNvSpPr>
            <a:spLocks noGrp="1"/>
          </p:cNvSpPr>
          <p:nvPr>
            <p:ph type="sldNum" sz="quarter" idx="5"/>
          </p:nvPr>
        </p:nvSpPr>
        <p:spPr/>
        <p:txBody>
          <a:bodyPr/>
          <a:lstStyle/>
          <a:p>
            <a:pPr>
              <a:defRPr/>
            </a:pPr>
            <a:fld id="{21E01A9F-4E96-4DFA-ADBF-06714FD8C5F3}" type="slidenum">
              <a:rPr lang="lv-LV" smtClean="0"/>
              <a:pPr>
                <a:defRPr/>
              </a:pPr>
              <a:t>11</a:t>
            </a:fld>
            <a:endParaRPr lang="lv-LV"/>
          </a:p>
        </p:txBody>
      </p:sp>
    </p:spTree>
    <p:extLst>
      <p:ext uri="{BB962C8B-B14F-4D97-AF65-F5344CB8AC3E}">
        <p14:creationId xmlns:p14="http://schemas.microsoft.com/office/powerpoint/2010/main" val="3127702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Rediģēt šablona apakšvirsraksta stilu</a:t>
            </a:r>
          </a:p>
        </p:txBody>
      </p:sp>
      <p:sp>
        <p:nvSpPr>
          <p:cNvPr id="4" name="Datuma vietturis 3"/>
          <p:cNvSpPr>
            <a:spLocks noGrp="1"/>
          </p:cNvSpPr>
          <p:nvPr>
            <p:ph type="dt" sz="half" idx="10"/>
          </p:nvPr>
        </p:nvSpPr>
        <p:spPr/>
        <p:txBody>
          <a:bodyPr/>
          <a:lstStyle/>
          <a:p>
            <a:fld id="{29F51ED2-CA72-43CE-859B-92B56044A42D}" type="datetimeFigureOut">
              <a:rPr lang="lv-LV" smtClean="0"/>
              <a:t>07.03.2019.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148CF71D-70A4-4E1B-A999-BEE2A7A9239F}" type="slidenum">
              <a:rPr lang="lv-LV" smtClean="0"/>
              <a:t>‹#›</a:t>
            </a:fld>
            <a:endParaRPr lang="lv-LV"/>
          </a:p>
        </p:txBody>
      </p:sp>
      <p:pic>
        <p:nvPicPr>
          <p:cNvPr id="7" name="Attēls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3381" y="343183"/>
            <a:ext cx="1845237" cy="892496"/>
          </a:xfrm>
          <a:prstGeom prst="rect">
            <a:avLst/>
          </a:prstGeom>
        </p:spPr>
      </p:pic>
    </p:spTree>
    <p:extLst>
      <p:ext uri="{BB962C8B-B14F-4D97-AF65-F5344CB8AC3E}">
        <p14:creationId xmlns:p14="http://schemas.microsoft.com/office/powerpoint/2010/main" val="211995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29F51ED2-CA72-43CE-859B-92B56044A42D}" type="datetimeFigureOut">
              <a:rPr lang="lv-LV" smtClean="0"/>
              <a:t>07.03.2019.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148CF71D-70A4-4E1B-A999-BEE2A7A9239F}" type="slidenum">
              <a:rPr lang="lv-LV" smtClean="0"/>
              <a:t>‹#›</a:t>
            </a:fld>
            <a:endParaRPr lang="lv-LV"/>
          </a:p>
        </p:txBody>
      </p:sp>
    </p:spTree>
    <p:extLst>
      <p:ext uri="{BB962C8B-B14F-4D97-AF65-F5344CB8AC3E}">
        <p14:creationId xmlns:p14="http://schemas.microsoft.com/office/powerpoint/2010/main" val="353855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29F51ED2-CA72-43CE-859B-92B56044A42D}" type="datetimeFigureOut">
              <a:rPr lang="lv-LV" smtClean="0"/>
              <a:t>07.03.2019.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148CF71D-70A4-4E1B-A999-BEE2A7A9239F}" type="slidenum">
              <a:rPr lang="lv-LV" smtClean="0"/>
              <a:t>‹#›</a:t>
            </a:fld>
            <a:endParaRPr lang="lv-LV"/>
          </a:p>
        </p:txBody>
      </p:sp>
    </p:spTree>
    <p:extLst>
      <p:ext uri="{BB962C8B-B14F-4D97-AF65-F5344CB8AC3E}">
        <p14:creationId xmlns:p14="http://schemas.microsoft.com/office/powerpoint/2010/main" val="424874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29F51ED2-CA72-43CE-859B-92B56044A42D}" type="datetimeFigureOut">
              <a:rPr lang="lv-LV" smtClean="0"/>
              <a:t>07.03.2019.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148CF71D-70A4-4E1B-A999-BEE2A7A9239F}" type="slidenum">
              <a:rPr lang="lv-LV" smtClean="0"/>
              <a:t>‹#›</a:t>
            </a:fld>
            <a:endParaRPr lang="lv-LV"/>
          </a:p>
        </p:txBody>
      </p:sp>
    </p:spTree>
    <p:extLst>
      <p:ext uri="{BB962C8B-B14F-4D97-AF65-F5344CB8AC3E}">
        <p14:creationId xmlns:p14="http://schemas.microsoft.com/office/powerpoint/2010/main" val="201795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29F51ED2-CA72-43CE-859B-92B56044A42D}" type="datetimeFigureOut">
              <a:rPr lang="lv-LV" smtClean="0"/>
              <a:t>07.03.2019.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148CF71D-70A4-4E1B-A999-BEE2A7A9239F}" type="slidenum">
              <a:rPr lang="lv-LV" smtClean="0"/>
              <a:t>‹#›</a:t>
            </a:fld>
            <a:endParaRPr lang="lv-LV"/>
          </a:p>
        </p:txBody>
      </p:sp>
    </p:spTree>
    <p:extLst>
      <p:ext uri="{BB962C8B-B14F-4D97-AF65-F5344CB8AC3E}">
        <p14:creationId xmlns:p14="http://schemas.microsoft.com/office/powerpoint/2010/main" val="244376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29F51ED2-CA72-43CE-859B-92B56044A42D}" type="datetimeFigureOut">
              <a:rPr lang="lv-LV" smtClean="0"/>
              <a:t>07.03.2019.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148CF71D-70A4-4E1B-A999-BEE2A7A9239F}" type="slidenum">
              <a:rPr lang="lv-LV" smtClean="0"/>
              <a:t>‹#›</a:t>
            </a:fld>
            <a:endParaRPr lang="lv-LV"/>
          </a:p>
        </p:txBody>
      </p:sp>
    </p:spTree>
    <p:extLst>
      <p:ext uri="{BB962C8B-B14F-4D97-AF65-F5344CB8AC3E}">
        <p14:creationId xmlns:p14="http://schemas.microsoft.com/office/powerpoint/2010/main" val="210743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29F51ED2-CA72-43CE-859B-92B56044A42D}" type="datetimeFigureOut">
              <a:rPr lang="lv-LV" smtClean="0"/>
              <a:t>07.03.2019.</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148CF71D-70A4-4E1B-A999-BEE2A7A9239F}" type="slidenum">
              <a:rPr lang="lv-LV" smtClean="0"/>
              <a:t>‹#›</a:t>
            </a:fld>
            <a:endParaRPr lang="lv-LV"/>
          </a:p>
        </p:txBody>
      </p:sp>
    </p:spTree>
    <p:extLst>
      <p:ext uri="{BB962C8B-B14F-4D97-AF65-F5344CB8AC3E}">
        <p14:creationId xmlns:p14="http://schemas.microsoft.com/office/powerpoint/2010/main" val="56897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29F51ED2-CA72-43CE-859B-92B56044A42D}" type="datetimeFigureOut">
              <a:rPr lang="lv-LV" smtClean="0"/>
              <a:t>07.03.2019.</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148CF71D-70A4-4E1B-A999-BEE2A7A9239F}" type="slidenum">
              <a:rPr lang="lv-LV" smtClean="0"/>
              <a:t>‹#›</a:t>
            </a:fld>
            <a:endParaRPr lang="lv-LV"/>
          </a:p>
        </p:txBody>
      </p:sp>
    </p:spTree>
    <p:extLst>
      <p:ext uri="{BB962C8B-B14F-4D97-AF65-F5344CB8AC3E}">
        <p14:creationId xmlns:p14="http://schemas.microsoft.com/office/powerpoint/2010/main" val="118599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29F51ED2-CA72-43CE-859B-92B56044A42D}" type="datetimeFigureOut">
              <a:rPr lang="lv-LV" smtClean="0"/>
              <a:t>07.03.2019.</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148CF71D-70A4-4E1B-A999-BEE2A7A9239F}" type="slidenum">
              <a:rPr lang="lv-LV" smtClean="0"/>
              <a:t>‹#›</a:t>
            </a:fld>
            <a:endParaRPr lang="lv-LV"/>
          </a:p>
        </p:txBody>
      </p:sp>
    </p:spTree>
    <p:extLst>
      <p:ext uri="{BB962C8B-B14F-4D97-AF65-F5344CB8AC3E}">
        <p14:creationId xmlns:p14="http://schemas.microsoft.com/office/powerpoint/2010/main" val="118915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29F51ED2-CA72-43CE-859B-92B56044A42D}" type="datetimeFigureOut">
              <a:rPr lang="lv-LV" smtClean="0"/>
              <a:t>07.03.2019.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148CF71D-70A4-4E1B-A999-BEE2A7A9239F}" type="slidenum">
              <a:rPr lang="lv-LV" smtClean="0"/>
              <a:t>‹#›</a:t>
            </a:fld>
            <a:endParaRPr lang="lv-LV"/>
          </a:p>
        </p:txBody>
      </p:sp>
    </p:spTree>
    <p:extLst>
      <p:ext uri="{BB962C8B-B14F-4D97-AF65-F5344CB8AC3E}">
        <p14:creationId xmlns:p14="http://schemas.microsoft.com/office/powerpoint/2010/main" val="119865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29F51ED2-CA72-43CE-859B-92B56044A42D}" type="datetimeFigureOut">
              <a:rPr lang="lv-LV" smtClean="0"/>
              <a:t>07.03.2019.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148CF71D-70A4-4E1B-A999-BEE2A7A9239F}" type="slidenum">
              <a:rPr lang="lv-LV" smtClean="0"/>
              <a:t>‹#›</a:t>
            </a:fld>
            <a:endParaRPr lang="lv-LV"/>
          </a:p>
        </p:txBody>
      </p:sp>
    </p:spTree>
    <p:extLst>
      <p:ext uri="{BB962C8B-B14F-4D97-AF65-F5344CB8AC3E}">
        <p14:creationId xmlns:p14="http://schemas.microsoft.com/office/powerpoint/2010/main" val="400058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1ED2-CA72-43CE-859B-92B56044A42D}" type="datetimeFigureOut">
              <a:rPr lang="lv-LV" smtClean="0"/>
              <a:t>07.03.2019.</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CF71D-70A4-4E1B-A999-BEE2A7A9239F}" type="slidenum">
              <a:rPr lang="lv-LV" smtClean="0"/>
              <a:t>‹#›</a:t>
            </a:fld>
            <a:endParaRPr lang="lv-LV"/>
          </a:p>
        </p:txBody>
      </p:sp>
    </p:spTree>
    <p:extLst>
      <p:ext uri="{BB962C8B-B14F-4D97-AF65-F5344CB8AC3E}">
        <p14:creationId xmlns:p14="http://schemas.microsoft.com/office/powerpoint/2010/main" val="4068846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mailto:andrejs.busenko@lddk.lv" TargetMode="External"/><Relationship Id="rId2" Type="http://schemas.openxmlformats.org/officeDocument/2006/relationships/hyperlink" Target="mailto:jolanta.vjakse@lddk.lv"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a:t>Latvijas Darba devēju konfederācija</a:t>
            </a:r>
          </a:p>
        </p:txBody>
      </p:sp>
      <p:sp>
        <p:nvSpPr>
          <p:cNvPr id="3" name="Subtitle 2"/>
          <p:cNvSpPr>
            <a:spLocks noGrp="1"/>
          </p:cNvSpPr>
          <p:nvPr>
            <p:ph type="subTitle" idx="1"/>
          </p:nvPr>
        </p:nvSpPr>
        <p:spPr/>
        <p:txBody>
          <a:bodyPr/>
          <a:lstStyle/>
          <a:p>
            <a:r>
              <a:rPr lang="lv-LV" dirty="0"/>
              <a:t>Juris Guntis Vjakse</a:t>
            </a:r>
          </a:p>
          <a:p>
            <a:r>
              <a:rPr lang="lv-LV" dirty="0"/>
              <a:t>Projekta Latgales reģionālais koordinators</a:t>
            </a:r>
          </a:p>
          <a:p>
            <a:r>
              <a:rPr lang="lv-LV" dirty="0"/>
              <a:t>06.03.2019., Daugavpilī</a:t>
            </a:r>
          </a:p>
          <a:p>
            <a:endParaRPr lang="lv-LV" dirty="0"/>
          </a:p>
        </p:txBody>
      </p:sp>
    </p:spTree>
    <p:extLst>
      <p:ext uri="{BB962C8B-B14F-4D97-AF65-F5344CB8AC3E}">
        <p14:creationId xmlns:p14="http://schemas.microsoft.com/office/powerpoint/2010/main" val="314805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118920"/>
              </p:ext>
            </p:extLst>
          </p:nvPr>
        </p:nvGraphicFramePr>
        <p:xfrm>
          <a:off x="655638" y="119063"/>
          <a:ext cx="10436224" cy="7199754"/>
        </p:xfrm>
        <a:graphic>
          <a:graphicData uri="http://schemas.openxmlformats.org/drawingml/2006/table">
            <a:tbl>
              <a:tblPr firstRow="1" firstCol="1" bandRow="1">
                <a:tableStyleId>{5C22544A-7EE6-4342-B048-85BDC9FD1C3A}</a:tableStyleId>
              </a:tblPr>
              <a:tblGrid>
                <a:gridCol w="2643234">
                  <a:extLst>
                    <a:ext uri="{9D8B030D-6E8A-4147-A177-3AD203B41FA5}">
                      <a16:colId xmlns:a16="http://schemas.microsoft.com/office/drawing/2014/main" xmlns="" val="20000"/>
                    </a:ext>
                  </a:extLst>
                </a:gridCol>
                <a:gridCol w="3865326">
                  <a:extLst>
                    <a:ext uri="{9D8B030D-6E8A-4147-A177-3AD203B41FA5}">
                      <a16:colId xmlns:a16="http://schemas.microsoft.com/office/drawing/2014/main" xmlns="" val="20001"/>
                    </a:ext>
                  </a:extLst>
                </a:gridCol>
                <a:gridCol w="3927664">
                  <a:extLst>
                    <a:ext uri="{9D8B030D-6E8A-4147-A177-3AD203B41FA5}">
                      <a16:colId xmlns:a16="http://schemas.microsoft.com/office/drawing/2014/main" xmlns="" val="20002"/>
                    </a:ext>
                  </a:extLst>
                </a:gridCol>
              </a:tblGrid>
              <a:tr h="464244">
                <a:tc>
                  <a:txBody>
                    <a:bodyPr/>
                    <a:lstStyle/>
                    <a:p>
                      <a:pPr>
                        <a:lnSpc>
                          <a:spcPct val="107000"/>
                        </a:lnSpc>
                      </a:pPr>
                      <a:endParaRPr lang="lv-LV" sz="1800" dirty="0">
                        <a:effectLst/>
                        <a:latin typeface="Segoe UI Semilight" panose="020B0402040204020203" pitchFamily="34" charset="0"/>
                        <a:cs typeface="Segoe UI Semilight" panose="020B0402040204020203" pitchFamily="34" charset="0"/>
                      </a:endParaRPr>
                    </a:p>
                  </a:txBody>
                  <a:tcPr marL="68581" marR="68581" marT="0" marB="0" anchor="b">
                    <a:noFill/>
                  </a:tcPr>
                </a:tc>
                <a:tc gridSpan="2">
                  <a:txBody>
                    <a:bodyPr/>
                    <a:lstStyle/>
                    <a:p>
                      <a:pPr algn="ctr">
                        <a:lnSpc>
                          <a:spcPct val="107000"/>
                        </a:lnSpc>
                        <a:spcAft>
                          <a:spcPts val="0"/>
                        </a:spcAft>
                      </a:pPr>
                      <a:r>
                        <a:rPr lang="lv-LV" sz="2400" dirty="0">
                          <a:effectLst/>
                          <a:latin typeface="Segoe UI Semilight" panose="020B0402040204020203" pitchFamily="34" charset="0"/>
                          <a:cs typeface="Segoe UI Semilight" panose="020B0402040204020203" pitchFamily="34" charset="0"/>
                        </a:rPr>
                        <a:t>PROJEKTA AKTIVITĀTES</a:t>
                      </a:r>
                      <a:endParaRPr lang="lv-LV" sz="2400" b="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1" marR="68581" marT="0" marB="0" anchor="b">
                    <a:solidFill>
                      <a:srgbClr val="721214"/>
                    </a:solidFill>
                  </a:tcPr>
                </a:tc>
                <a:tc hMerge="1">
                  <a:txBody>
                    <a:bodyPr/>
                    <a:lstStyle/>
                    <a:p>
                      <a:endParaRPr lang="lv-LV"/>
                    </a:p>
                  </a:txBody>
                  <a:tcPr/>
                </a:tc>
                <a:extLst>
                  <a:ext uri="{0D108BD9-81ED-4DB2-BD59-A6C34878D82A}">
                    <a16:rowId xmlns:a16="http://schemas.microsoft.com/office/drawing/2014/main" xmlns="" val="10000"/>
                  </a:ext>
                </a:extLst>
              </a:tr>
              <a:tr h="782791">
                <a:tc>
                  <a:txBody>
                    <a:bodyPr/>
                    <a:lstStyle/>
                    <a:p>
                      <a:pPr algn="ctr">
                        <a:lnSpc>
                          <a:spcPct val="107000"/>
                        </a:lnSpc>
                        <a:spcAft>
                          <a:spcPts val="0"/>
                        </a:spcAft>
                      </a:pPr>
                      <a:r>
                        <a:rPr lang="lv-LV" sz="1600" b="1" dirty="0">
                          <a:solidFill>
                            <a:schemeClr val="bg1"/>
                          </a:solidFill>
                          <a:effectLst/>
                          <a:latin typeface="Segoe UI Semilight" panose="020B0402040204020203" pitchFamily="34" charset="0"/>
                          <a:cs typeface="Segoe UI Semilight" panose="020B0402040204020203" pitchFamily="34" charset="0"/>
                        </a:rPr>
                        <a:t>IZMAKSAS</a:t>
                      </a:r>
                    </a:p>
                    <a:p>
                      <a:pPr algn="ctr">
                        <a:lnSpc>
                          <a:spcPct val="107000"/>
                        </a:lnSpc>
                        <a:spcAft>
                          <a:spcPts val="0"/>
                        </a:spcAft>
                      </a:pPr>
                      <a:r>
                        <a:rPr lang="lv-LV" sz="1600" b="0" dirty="0">
                          <a:solidFill>
                            <a:schemeClr val="bg1"/>
                          </a:solidFill>
                          <a:effectLst/>
                          <a:latin typeface="Segoe UI Semilight" panose="020B0402040204020203" pitchFamily="34" charset="0"/>
                          <a:cs typeface="Segoe UI Semilight" panose="020B0402040204020203" pitchFamily="34" charset="0"/>
                        </a:rPr>
                        <a:t>sedz no projekta</a:t>
                      </a:r>
                    </a:p>
                    <a:p>
                      <a:pPr algn="l">
                        <a:lnSpc>
                          <a:spcPct val="107000"/>
                        </a:lnSpc>
                        <a:spcAft>
                          <a:spcPts val="0"/>
                        </a:spcAft>
                      </a:pPr>
                      <a:endParaRPr lang="lv-LV" sz="1600" b="0"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1" marR="68581" marT="0" marB="0" anchor="b">
                    <a:solidFill>
                      <a:srgbClr val="721214"/>
                    </a:solidFill>
                  </a:tcPr>
                </a:tc>
                <a:tc>
                  <a:txBody>
                    <a:bodyPr/>
                    <a:lstStyle/>
                    <a:p>
                      <a:pPr algn="ctr">
                        <a:lnSpc>
                          <a:spcPct val="107000"/>
                        </a:lnSpc>
                        <a:spcAft>
                          <a:spcPts val="0"/>
                        </a:spcAft>
                      </a:pPr>
                      <a:r>
                        <a:rPr lang="lv-LV" sz="1600" b="1" dirty="0">
                          <a:effectLst/>
                          <a:latin typeface="Segoe UI Semilight" panose="020B0402040204020203" pitchFamily="34" charset="0"/>
                          <a:cs typeface="Segoe UI Semilight" panose="020B0402040204020203" pitchFamily="34" charset="0"/>
                        </a:rPr>
                        <a:t>DVB</a:t>
                      </a:r>
                      <a:r>
                        <a:rPr lang="lv-LV" sz="1600" b="1" baseline="0" dirty="0">
                          <a:effectLst/>
                          <a:latin typeface="Segoe UI Semilight" panose="020B0402040204020203" pitchFamily="34" charset="0"/>
                          <a:cs typeface="Segoe UI Semilight" panose="020B0402040204020203" pitchFamily="34" charset="0"/>
                        </a:rPr>
                        <a:t> mācību īstenošana</a:t>
                      </a:r>
                    </a:p>
                    <a:p>
                      <a:pPr algn="ctr">
                        <a:lnSpc>
                          <a:spcPct val="107000"/>
                        </a:lnSpc>
                        <a:spcAft>
                          <a:spcPts val="0"/>
                        </a:spcAft>
                      </a:pPr>
                      <a:endParaRPr lang="lv-LV" sz="1600" b="1"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1" marR="68581" marT="0" marB="0" anchor="b">
                    <a:solidFill>
                      <a:schemeClr val="bg1">
                        <a:lumMod val="95000"/>
                      </a:schemeClr>
                    </a:solidFill>
                  </a:tcPr>
                </a:tc>
                <a:tc>
                  <a:txBody>
                    <a:bodyPr/>
                    <a:lstStyle/>
                    <a:p>
                      <a:pPr algn="ctr">
                        <a:lnSpc>
                          <a:spcPct val="107000"/>
                        </a:lnSpc>
                        <a:spcAft>
                          <a:spcPts val="0"/>
                        </a:spcAft>
                      </a:pPr>
                      <a:r>
                        <a:rPr lang="lv-LV" sz="1600" b="1" dirty="0">
                          <a:effectLst/>
                          <a:latin typeface="Segoe UI Semilight" panose="020B0402040204020203" pitchFamily="34" charset="0"/>
                          <a:cs typeface="Segoe UI Semilight" panose="020B0402040204020203" pitchFamily="34" charset="0"/>
                        </a:rPr>
                        <a:t>MĀCĪBU</a:t>
                      </a:r>
                      <a:r>
                        <a:rPr lang="lv-LV" sz="1600" b="1" baseline="0" dirty="0">
                          <a:effectLst/>
                          <a:latin typeface="Segoe UI Semilight" panose="020B0402040204020203" pitchFamily="34" charset="0"/>
                          <a:cs typeface="Segoe UI Semilight" panose="020B0402040204020203" pitchFamily="34" charset="0"/>
                        </a:rPr>
                        <a:t> </a:t>
                      </a:r>
                      <a:r>
                        <a:rPr lang="lv-LV" sz="1600" b="1" dirty="0">
                          <a:effectLst/>
                          <a:latin typeface="Segoe UI Semilight" panose="020B0402040204020203" pitchFamily="34" charset="0"/>
                          <a:cs typeface="Segoe UI Semilight" panose="020B0402040204020203" pitchFamily="34" charset="0"/>
                        </a:rPr>
                        <a:t>PRAKŠU</a:t>
                      </a:r>
                      <a:r>
                        <a:rPr lang="lv-LV" sz="1600" b="1" baseline="0" dirty="0">
                          <a:effectLst/>
                          <a:latin typeface="Segoe UI Semilight" panose="020B0402040204020203" pitchFamily="34" charset="0"/>
                          <a:cs typeface="Segoe UI Semilight" panose="020B0402040204020203" pitchFamily="34" charset="0"/>
                        </a:rPr>
                        <a:t> </a:t>
                      </a:r>
                      <a:r>
                        <a:rPr lang="lv-LV" sz="1600" b="1" dirty="0">
                          <a:effectLst/>
                          <a:latin typeface="Segoe UI Semilight" panose="020B0402040204020203" pitchFamily="34" charset="0"/>
                          <a:cs typeface="Segoe UI Semilight" panose="020B0402040204020203" pitchFamily="34" charset="0"/>
                        </a:rPr>
                        <a:t>īstenošana</a:t>
                      </a:r>
                    </a:p>
                    <a:p>
                      <a:pPr algn="ctr">
                        <a:lnSpc>
                          <a:spcPct val="107000"/>
                        </a:lnSpc>
                        <a:spcAft>
                          <a:spcPts val="0"/>
                        </a:spcAft>
                      </a:pPr>
                      <a:endParaRPr lang="lv-LV" sz="1600" b="1"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1" marR="68581" marT="0" marB="0" anchor="b">
                    <a:solidFill>
                      <a:schemeClr val="bg1">
                        <a:lumMod val="95000"/>
                      </a:schemeClr>
                    </a:solidFill>
                  </a:tcPr>
                </a:tc>
                <a:extLst>
                  <a:ext uri="{0D108BD9-81ED-4DB2-BD59-A6C34878D82A}">
                    <a16:rowId xmlns:a16="http://schemas.microsoft.com/office/drawing/2014/main" xmlns="" val="10001"/>
                  </a:ext>
                </a:extLst>
              </a:tr>
              <a:tr h="1043720">
                <a:tc>
                  <a:txBody>
                    <a:bodyPr/>
                    <a:lstStyle/>
                    <a:p>
                      <a:pPr algn="l">
                        <a:lnSpc>
                          <a:spcPct val="107000"/>
                        </a:lnSpc>
                        <a:spcAft>
                          <a:spcPts val="0"/>
                        </a:spcAft>
                      </a:pPr>
                      <a:r>
                        <a:rPr lang="lv-LV" sz="1600" u="none" dirty="0">
                          <a:effectLst/>
                          <a:latin typeface="Segoe UI Semilight" panose="020B0402040204020203" pitchFamily="34" charset="0"/>
                          <a:cs typeface="Segoe UI Semilight" panose="020B0402040204020203" pitchFamily="34" charset="0"/>
                        </a:rPr>
                        <a:t>UZŅĒMĒJAM </a:t>
                      </a:r>
                    </a:p>
                    <a:p>
                      <a:pPr marL="0" marR="0" lvl="0" indent="0" algn="l" defTabSz="914400" rtl="0" eaLnBrk="1" fontAlgn="auto" latinLnBrk="0" hangingPunct="1">
                        <a:lnSpc>
                          <a:spcPct val="107000"/>
                        </a:lnSpc>
                        <a:spcBef>
                          <a:spcPts val="0"/>
                        </a:spcBef>
                        <a:spcAft>
                          <a:spcPts val="0"/>
                        </a:spcAft>
                        <a:buClrTx/>
                        <a:buSzTx/>
                        <a:buFontTx/>
                        <a:buNone/>
                        <a:tabLst/>
                        <a:defRPr/>
                      </a:pPr>
                      <a:r>
                        <a:rPr lang="lv-LV" sz="1600" dirty="0">
                          <a:effectLst/>
                          <a:latin typeface="Segoe UI Semilight" panose="020B0402040204020203" pitchFamily="34" charset="0"/>
                          <a:cs typeface="Segoe UI Semilight" panose="020B0402040204020203" pitchFamily="34" charset="0"/>
                        </a:rPr>
                        <a:t>par DVB un mācību prakšu</a:t>
                      </a:r>
                      <a:r>
                        <a:rPr lang="lv-LV" sz="1600" baseline="0" dirty="0">
                          <a:effectLst/>
                          <a:latin typeface="Segoe UI Semilight" panose="020B0402040204020203" pitchFamily="34" charset="0"/>
                          <a:cs typeface="Segoe UI Semilight" panose="020B0402040204020203" pitchFamily="34" charset="0"/>
                        </a:rPr>
                        <a:t> īstenošanu</a:t>
                      </a:r>
                      <a:endParaRPr lang="lv-LV" sz="1600" dirty="0">
                        <a:effectLst/>
                        <a:latin typeface="Segoe UI Semilight" panose="020B0402040204020203" pitchFamily="34" charset="0"/>
                        <a:cs typeface="Segoe UI Semilight" panose="020B04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lv-LV" sz="16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1" marR="68581" marT="0" marB="0" anchor="b">
                    <a:solidFill>
                      <a:srgbClr val="721214"/>
                    </a:solidFill>
                  </a:tcPr>
                </a:tc>
                <a:tc>
                  <a:txBody>
                    <a:bodyPr/>
                    <a:lstStyle/>
                    <a:p>
                      <a:pPr algn="ctr">
                        <a:lnSpc>
                          <a:spcPct val="107000"/>
                        </a:lnSpc>
                        <a:spcAft>
                          <a:spcPts val="0"/>
                        </a:spcAft>
                      </a:pPr>
                      <a:r>
                        <a:rPr lang="lv-LV" sz="1600" dirty="0">
                          <a:solidFill>
                            <a:schemeClr val="tx1"/>
                          </a:solidFill>
                          <a:effectLst/>
                          <a:latin typeface="Segoe UI Semilight" panose="020B0402040204020203" pitchFamily="34" charset="0"/>
                          <a:cs typeface="Segoe UI Semilight" panose="020B0402040204020203" pitchFamily="34" charset="0"/>
                        </a:rPr>
                        <a:t>līdz</a:t>
                      </a:r>
                      <a:r>
                        <a:rPr lang="lv-LV" sz="1600" dirty="0">
                          <a:solidFill>
                            <a:srgbClr val="FF0000"/>
                          </a:solidFill>
                          <a:effectLst/>
                          <a:latin typeface="Segoe UI Semilight" panose="020B0402040204020203" pitchFamily="34" charset="0"/>
                          <a:cs typeface="Segoe UI Semilight" panose="020B0402040204020203" pitchFamily="34" charset="0"/>
                        </a:rPr>
                        <a:t> </a:t>
                      </a:r>
                      <a:r>
                        <a:rPr lang="lv-LV" sz="2000" dirty="0">
                          <a:solidFill>
                            <a:srgbClr val="721214"/>
                          </a:solidFill>
                          <a:effectLst/>
                          <a:latin typeface="Segoe UI Semilight" panose="020B0402040204020203" pitchFamily="34" charset="0"/>
                          <a:cs typeface="Segoe UI Semilight" panose="020B0402040204020203" pitchFamily="34" charset="0"/>
                        </a:rPr>
                        <a:t>224,48 </a:t>
                      </a:r>
                      <a:r>
                        <a:rPr lang="lv-LV" sz="2000" dirty="0" err="1">
                          <a:solidFill>
                            <a:srgbClr val="721214"/>
                          </a:solidFill>
                          <a:effectLst/>
                          <a:latin typeface="Segoe UI Semilight" panose="020B0402040204020203" pitchFamily="34" charset="0"/>
                          <a:cs typeface="Segoe UI Semilight" panose="020B0402040204020203" pitchFamily="34" charset="0"/>
                        </a:rPr>
                        <a:t>eur</a:t>
                      </a:r>
                      <a:endParaRPr lang="lv-LV" sz="2000" dirty="0">
                        <a:solidFill>
                          <a:srgbClr val="721214"/>
                        </a:solidFill>
                        <a:effectLst/>
                        <a:latin typeface="Segoe UI Semilight" panose="020B0402040204020203" pitchFamily="34" charset="0"/>
                        <a:cs typeface="Segoe UI Semilight" panose="020B0402040204020203" pitchFamily="34" charset="0"/>
                      </a:endParaRPr>
                    </a:p>
                    <a:p>
                      <a:pPr algn="ctr">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par 1 audzēkni mēnesī</a:t>
                      </a:r>
                    </a:p>
                    <a:p>
                      <a:pPr algn="ctr">
                        <a:lnSpc>
                          <a:spcPct val="107000"/>
                        </a:lnSpc>
                        <a:spcAft>
                          <a:spcPts val="0"/>
                        </a:spcAft>
                      </a:pPr>
                      <a:endParaRPr lang="lv-LV" sz="16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1" marR="68581" marT="0" marB="0" anchor="b">
                    <a:solidFill>
                      <a:srgbClr val="FEE4E6"/>
                    </a:solidFill>
                  </a:tcPr>
                </a:tc>
                <a:tc>
                  <a:txBody>
                    <a:bodyPr/>
                    <a:lstStyle/>
                    <a:p>
                      <a:pPr algn="ctr">
                        <a:lnSpc>
                          <a:spcPct val="107000"/>
                        </a:lnSpc>
                        <a:spcAft>
                          <a:spcPts val="0"/>
                        </a:spcAft>
                      </a:pPr>
                      <a:r>
                        <a:rPr lang="lv-LV" sz="1600" dirty="0">
                          <a:solidFill>
                            <a:schemeClr val="tx1"/>
                          </a:solidFill>
                          <a:effectLst/>
                          <a:latin typeface="Segoe UI Semilight" panose="020B0402040204020203" pitchFamily="34" charset="0"/>
                          <a:cs typeface="Segoe UI Semilight" panose="020B0402040204020203" pitchFamily="34" charset="0"/>
                        </a:rPr>
                        <a:t>līdz</a:t>
                      </a:r>
                      <a:r>
                        <a:rPr lang="lv-LV" sz="2000" dirty="0">
                          <a:solidFill>
                            <a:srgbClr val="FF0000"/>
                          </a:solidFill>
                          <a:effectLst/>
                          <a:latin typeface="Segoe UI Semilight" panose="020B0402040204020203" pitchFamily="34" charset="0"/>
                          <a:cs typeface="Segoe UI Semilight" panose="020B0402040204020203" pitchFamily="34" charset="0"/>
                        </a:rPr>
                        <a:t> </a:t>
                      </a:r>
                      <a:r>
                        <a:rPr lang="lv-LV" sz="2000" dirty="0">
                          <a:solidFill>
                            <a:srgbClr val="721214"/>
                          </a:solidFill>
                          <a:effectLst/>
                          <a:latin typeface="Segoe UI Semilight" panose="020B0402040204020203" pitchFamily="34" charset="0"/>
                          <a:cs typeface="Segoe UI Semilight" panose="020B0402040204020203" pitchFamily="34" charset="0"/>
                        </a:rPr>
                        <a:t>120 </a:t>
                      </a:r>
                      <a:r>
                        <a:rPr lang="lv-LV" sz="2000" dirty="0" err="1">
                          <a:solidFill>
                            <a:srgbClr val="721214"/>
                          </a:solidFill>
                          <a:effectLst/>
                          <a:latin typeface="Segoe UI Semilight" panose="020B0402040204020203" pitchFamily="34" charset="0"/>
                          <a:cs typeface="Segoe UI Semilight" panose="020B0402040204020203" pitchFamily="34" charset="0"/>
                        </a:rPr>
                        <a:t>eur</a:t>
                      </a:r>
                      <a:r>
                        <a:rPr lang="lv-LV" sz="2000" dirty="0">
                          <a:solidFill>
                            <a:srgbClr val="721214"/>
                          </a:solidFill>
                          <a:effectLst/>
                          <a:latin typeface="Segoe UI Semilight" panose="020B0402040204020203" pitchFamily="34" charset="0"/>
                          <a:cs typeface="Segoe UI Semilight" panose="020B0402040204020203" pitchFamily="34" charset="0"/>
                        </a:rPr>
                        <a:t> (14,22 </a:t>
                      </a:r>
                      <a:r>
                        <a:rPr lang="lv-LV" sz="2000" dirty="0" err="1">
                          <a:solidFill>
                            <a:srgbClr val="721214"/>
                          </a:solidFill>
                          <a:effectLst/>
                          <a:latin typeface="Segoe UI Semilight" panose="020B0402040204020203" pitchFamily="34" charset="0"/>
                          <a:cs typeface="Segoe UI Semilight" panose="020B0402040204020203" pitchFamily="34" charset="0"/>
                        </a:rPr>
                        <a:t>eur</a:t>
                      </a:r>
                      <a:r>
                        <a:rPr lang="lv-LV" sz="2000" dirty="0">
                          <a:solidFill>
                            <a:srgbClr val="721214"/>
                          </a:solidFill>
                          <a:effectLst/>
                          <a:latin typeface="Segoe UI Semilight" panose="020B0402040204020203" pitchFamily="34" charset="0"/>
                          <a:cs typeface="Segoe UI Semilight" panose="020B0402040204020203" pitchFamily="34" charset="0"/>
                        </a:rPr>
                        <a:t>/kalendārajā</a:t>
                      </a:r>
                      <a:r>
                        <a:rPr lang="lv-LV" sz="2000" baseline="0" dirty="0">
                          <a:solidFill>
                            <a:srgbClr val="721214"/>
                          </a:solidFill>
                          <a:effectLst/>
                          <a:latin typeface="Segoe UI Semilight" panose="020B0402040204020203" pitchFamily="34" charset="0"/>
                          <a:cs typeface="Segoe UI Semilight" panose="020B0402040204020203" pitchFamily="34" charset="0"/>
                        </a:rPr>
                        <a:t> </a:t>
                      </a:r>
                      <a:r>
                        <a:rPr lang="lv-LV" sz="2000" baseline="0" dirty="0" err="1">
                          <a:solidFill>
                            <a:srgbClr val="721214"/>
                          </a:solidFill>
                          <a:effectLst/>
                          <a:latin typeface="Segoe UI Semilight" panose="020B0402040204020203" pitchFamily="34" charset="0"/>
                          <a:cs typeface="Segoe UI Semilight" panose="020B0402040204020203" pitchFamily="34" charset="0"/>
                        </a:rPr>
                        <a:t>ned</a:t>
                      </a:r>
                      <a:r>
                        <a:rPr lang="lv-LV" sz="2000" baseline="0" dirty="0">
                          <a:solidFill>
                            <a:srgbClr val="721214"/>
                          </a:solidFill>
                          <a:effectLst/>
                          <a:latin typeface="Segoe UI Semilight" panose="020B0402040204020203" pitchFamily="34" charset="0"/>
                          <a:cs typeface="Segoe UI Semilight" panose="020B0402040204020203" pitchFamily="34" charset="0"/>
                        </a:rPr>
                        <a:t>.)</a:t>
                      </a:r>
                      <a:endParaRPr lang="lv-LV" sz="2000" dirty="0">
                        <a:solidFill>
                          <a:srgbClr val="721214"/>
                        </a:solidFill>
                        <a:effectLst/>
                        <a:latin typeface="Segoe UI Semilight" panose="020B0402040204020203" pitchFamily="34" charset="0"/>
                        <a:cs typeface="Segoe UI Semilight" panose="020B0402040204020203" pitchFamily="34" charset="0"/>
                      </a:endParaRPr>
                    </a:p>
                    <a:p>
                      <a:pPr algn="ctr">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par 1 audzēkni </a:t>
                      </a:r>
                      <a:r>
                        <a:rPr lang="lv-LV" sz="1600" dirty="0" err="1">
                          <a:effectLst/>
                          <a:latin typeface="Segoe UI Semilight" panose="020B0402040204020203" pitchFamily="34" charset="0"/>
                          <a:cs typeface="Segoe UI Semilight" panose="020B0402040204020203" pitchFamily="34" charset="0"/>
                        </a:rPr>
                        <a:t>māc.g</a:t>
                      </a:r>
                      <a:r>
                        <a:rPr lang="lv-LV" sz="1600" dirty="0">
                          <a:effectLst/>
                          <a:latin typeface="Segoe UI Semilight" panose="020B0402040204020203" pitchFamily="34" charset="0"/>
                          <a:cs typeface="Segoe UI Semilight" panose="020B0402040204020203" pitchFamily="34" charset="0"/>
                        </a:rPr>
                        <a:t>.</a:t>
                      </a:r>
                    </a:p>
                    <a:p>
                      <a:pPr algn="ctr">
                        <a:lnSpc>
                          <a:spcPct val="107000"/>
                        </a:lnSpc>
                        <a:spcAft>
                          <a:spcPts val="0"/>
                        </a:spcAft>
                      </a:pPr>
                      <a:endParaRPr lang="lv-LV" sz="1600" dirty="0">
                        <a:effectLst/>
                        <a:latin typeface="Segoe UI Semilight" panose="020B0402040204020203" pitchFamily="34" charset="0"/>
                        <a:cs typeface="Segoe UI Semilight" panose="020B0402040204020203" pitchFamily="34" charset="0"/>
                      </a:endParaRPr>
                    </a:p>
                  </a:txBody>
                  <a:tcPr marL="68581" marR="68581" marT="0" marB="0" anchor="b">
                    <a:solidFill>
                      <a:srgbClr val="FEE4E6"/>
                    </a:solidFill>
                  </a:tcPr>
                </a:tc>
                <a:extLst>
                  <a:ext uri="{0D108BD9-81ED-4DB2-BD59-A6C34878D82A}">
                    <a16:rowId xmlns:a16="http://schemas.microsoft.com/office/drawing/2014/main" xmlns="" val="10002"/>
                  </a:ext>
                </a:extLst>
              </a:tr>
              <a:tr h="1304651">
                <a:tc>
                  <a:txBody>
                    <a:bodyPr/>
                    <a:lstStyle/>
                    <a:p>
                      <a:pPr algn="l">
                        <a:lnSpc>
                          <a:spcPct val="107000"/>
                        </a:lnSpc>
                        <a:spcAft>
                          <a:spcPts val="0"/>
                        </a:spcAft>
                      </a:pPr>
                      <a:endParaRPr lang="lv-LV" sz="1600" dirty="0">
                        <a:effectLst/>
                        <a:latin typeface="Segoe UI Semilight" panose="020B0402040204020203" pitchFamily="34" charset="0"/>
                        <a:cs typeface="Segoe UI Semilight" panose="020B0402040204020203" pitchFamily="34" charset="0"/>
                      </a:endParaRPr>
                    </a:p>
                    <a:p>
                      <a:pPr algn="l">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AUDZĒKNIM</a:t>
                      </a:r>
                    </a:p>
                    <a:p>
                      <a:pPr algn="l">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mainīgās izmaksas (transports un dienesta viesnīca)</a:t>
                      </a:r>
                    </a:p>
                    <a:p>
                      <a:pPr algn="l">
                        <a:lnSpc>
                          <a:spcPct val="107000"/>
                        </a:lnSpc>
                        <a:spcAft>
                          <a:spcPts val="0"/>
                        </a:spcAft>
                      </a:pPr>
                      <a:endParaRPr lang="lv-LV" sz="16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1" marR="68581" marT="0" marB="0" anchor="b">
                    <a:solidFill>
                      <a:srgbClr val="721214"/>
                    </a:solidFill>
                  </a:tcPr>
                </a:tc>
                <a:tc>
                  <a:txBody>
                    <a:bodyPr/>
                    <a:lstStyle/>
                    <a:p>
                      <a:pPr algn="ctr">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 </a:t>
                      </a:r>
                    </a:p>
                    <a:p>
                      <a:pPr algn="ctr">
                        <a:lnSpc>
                          <a:spcPct val="107000"/>
                        </a:lnSpc>
                        <a:spcAft>
                          <a:spcPts val="0"/>
                        </a:spcAft>
                      </a:pPr>
                      <a:r>
                        <a:rPr lang="lv-LV" sz="1600" dirty="0">
                          <a:solidFill>
                            <a:schemeClr val="tx1"/>
                          </a:solidFill>
                          <a:effectLst/>
                          <a:latin typeface="Segoe UI Semilight" panose="020B0402040204020203" pitchFamily="34" charset="0"/>
                          <a:cs typeface="Segoe UI Semilight" panose="020B0402040204020203" pitchFamily="34" charset="0"/>
                        </a:rPr>
                        <a:t>līdz </a:t>
                      </a:r>
                      <a:r>
                        <a:rPr lang="lv-LV" sz="2000" dirty="0">
                          <a:solidFill>
                            <a:srgbClr val="721214"/>
                          </a:solidFill>
                          <a:effectLst/>
                          <a:latin typeface="Segoe UI Semilight" panose="020B0402040204020203" pitchFamily="34" charset="0"/>
                          <a:cs typeface="Segoe UI Semilight" panose="020B0402040204020203" pitchFamily="34" charset="0"/>
                        </a:rPr>
                        <a:t>70 </a:t>
                      </a:r>
                      <a:r>
                        <a:rPr lang="lv-LV" sz="2000" dirty="0" err="1">
                          <a:solidFill>
                            <a:srgbClr val="721214"/>
                          </a:solidFill>
                          <a:effectLst/>
                          <a:latin typeface="Segoe UI Semilight" panose="020B0402040204020203" pitchFamily="34" charset="0"/>
                          <a:cs typeface="Segoe UI Semilight" panose="020B0402040204020203" pitchFamily="34" charset="0"/>
                        </a:rPr>
                        <a:t>eur</a:t>
                      </a:r>
                      <a:r>
                        <a:rPr lang="lv-LV" sz="2000" dirty="0">
                          <a:solidFill>
                            <a:srgbClr val="721214"/>
                          </a:solidFill>
                          <a:effectLst/>
                          <a:latin typeface="Segoe UI Semilight" panose="020B0402040204020203" pitchFamily="34" charset="0"/>
                          <a:cs typeface="Segoe UI Semilight" panose="020B0402040204020203" pitchFamily="34" charset="0"/>
                        </a:rPr>
                        <a:t> </a:t>
                      </a:r>
                    </a:p>
                    <a:p>
                      <a:pPr algn="ctr">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1 audz. </a:t>
                      </a:r>
                      <a:r>
                        <a:rPr lang="lv-LV" sz="1600" dirty="0" err="1">
                          <a:effectLst/>
                          <a:latin typeface="Segoe UI Semilight" panose="020B0402040204020203" pitchFamily="34" charset="0"/>
                          <a:cs typeface="Segoe UI Semilight" panose="020B0402040204020203" pitchFamily="34" charset="0"/>
                        </a:rPr>
                        <a:t>mēn</a:t>
                      </a:r>
                      <a:r>
                        <a:rPr lang="lv-LV" sz="1600" dirty="0">
                          <a:effectLst/>
                          <a:latin typeface="Segoe UI Semilight" panose="020B0402040204020203" pitchFamily="34" charset="0"/>
                          <a:cs typeface="Segoe UI Semilight" panose="020B0402040204020203" pitchFamily="34" charset="0"/>
                        </a:rPr>
                        <a:t>./ 100 audz. </a:t>
                      </a:r>
                      <a:r>
                        <a:rPr lang="lv-LV" sz="1600" dirty="0" err="1">
                          <a:effectLst/>
                          <a:latin typeface="Segoe UI Semilight" panose="020B0402040204020203" pitchFamily="34" charset="0"/>
                          <a:cs typeface="Segoe UI Semilight" panose="020B0402040204020203" pitchFamily="34" charset="0"/>
                        </a:rPr>
                        <a:t>māc.g</a:t>
                      </a:r>
                      <a:r>
                        <a:rPr lang="lv-LV" sz="1600" dirty="0">
                          <a:effectLst/>
                          <a:latin typeface="Segoe UI Semilight" panose="020B0402040204020203" pitchFamily="34" charset="0"/>
                          <a:cs typeface="Segoe UI Semilight" panose="020B0402040204020203" pitchFamily="34" charset="0"/>
                        </a:rPr>
                        <a:t>.</a:t>
                      </a:r>
                    </a:p>
                    <a:p>
                      <a:pPr algn="ctr">
                        <a:lnSpc>
                          <a:spcPct val="107000"/>
                        </a:lnSpc>
                        <a:spcAft>
                          <a:spcPts val="0"/>
                        </a:spcAft>
                      </a:pPr>
                      <a:endParaRPr lang="lv-LV" sz="16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1" marR="68581" marT="0" marB="0" anchor="b">
                    <a:solidFill>
                      <a:schemeClr val="bg1">
                        <a:lumMod val="95000"/>
                      </a:schemeClr>
                    </a:solidFill>
                  </a:tcPr>
                </a:tc>
                <a:tc>
                  <a:txBody>
                    <a:bodyPr/>
                    <a:lstStyle/>
                    <a:p>
                      <a:pPr algn="ctr">
                        <a:lnSpc>
                          <a:spcPct val="107000"/>
                        </a:lnSpc>
                        <a:spcAft>
                          <a:spcPts val="0"/>
                        </a:spcAft>
                      </a:pPr>
                      <a:r>
                        <a:rPr lang="lv-LV" sz="1600" dirty="0">
                          <a:solidFill>
                            <a:schemeClr val="tx1"/>
                          </a:solidFill>
                          <a:effectLst/>
                          <a:latin typeface="Segoe UI Semilight" panose="020B0402040204020203" pitchFamily="34" charset="0"/>
                          <a:cs typeface="Segoe UI Semilight" panose="020B0402040204020203" pitchFamily="34" charset="0"/>
                        </a:rPr>
                        <a:t>līdz</a:t>
                      </a:r>
                      <a:r>
                        <a:rPr lang="lv-LV" sz="1600" dirty="0">
                          <a:solidFill>
                            <a:srgbClr val="FF0000"/>
                          </a:solidFill>
                          <a:effectLst/>
                          <a:latin typeface="Segoe UI Semilight" panose="020B0402040204020203" pitchFamily="34" charset="0"/>
                          <a:cs typeface="Segoe UI Semilight" panose="020B0402040204020203" pitchFamily="34" charset="0"/>
                        </a:rPr>
                        <a:t> </a:t>
                      </a:r>
                      <a:r>
                        <a:rPr lang="lv-LV" sz="2000" dirty="0">
                          <a:solidFill>
                            <a:srgbClr val="721214"/>
                          </a:solidFill>
                          <a:effectLst/>
                          <a:latin typeface="Segoe UI Semilight" panose="020B0402040204020203" pitchFamily="34" charset="0"/>
                          <a:cs typeface="Segoe UI Semilight" panose="020B0402040204020203" pitchFamily="34" charset="0"/>
                        </a:rPr>
                        <a:t>80 </a:t>
                      </a:r>
                      <a:r>
                        <a:rPr lang="lv-LV" sz="2000" dirty="0" err="1">
                          <a:solidFill>
                            <a:srgbClr val="721214"/>
                          </a:solidFill>
                          <a:effectLst/>
                          <a:latin typeface="Segoe UI Semilight" panose="020B0402040204020203" pitchFamily="34" charset="0"/>
                          <a:cs typeface="Segoe UI Semilight" panose="020B0402040204020203" pitchFamily="34" charset="0"/>
                        </a:rPr>
                        <a:t>eur</a:t>
                      </a:r>
                      <a:endParaRPr lang="lv-LV" sz="2000" dirty="0">
                        <a:solidFill>
                          <a:srgbClr val="721214"/>
                        </a:solidFill>
                        <a:effectLst/>
                        <a:latin typeface="Segoe UI Semilight" panose="020B0402040204020203" pitchFamily="34" charset="0"/>
                        <a:cs typeface="Segoe UI Semilight" panose="020B0402040204020203" pitchFamily="34" charset="0"/>
                      </a:endParaRPr>
                    </a:p>
                    <a:p>
                      <a:pPr algn="ctr">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1 audzēknim </a:t>
                      </a:r>
                      <a:r>
                        <a:rPr lang="lv-LV" sz="1600" dirty="0" err="1">
                          <a:effectLst/>
                          <a:latin typeface="Segoe UI Semilight" panose="020B0402040204020203" pitchFamily="34" charset="0"/>
                          <a:cs typeface="Segoe UI Semilight" panose="020B0402040204020203" pitchFamily="34" charset="0"/>
                        </a:rPr>
                        <a:t>māc.g</a:t>
                      </a:r>
                      <a:r>
                        <a:rPr lang="lv-LV" sz="1600" dirty="0">
                          <a:effectLst/>
                          <a:latin typeface="Segoe UI Semilight" panose="020B0402040204020203" pitchFamily="34" charset="0"/>
                          <a:cs typeface="Segoe UI Semilight" panose="020B0402040204020203" pitchFamily="34" charset="0"/>
                        </a:rPr>
                        <a:t>.</a:t>
                      </a:r>
                    </a:p>
                    <a:p>
                      <a:pPr algn="ctr">
                        <a:lnSpc>
                          <a:spcPct val="107000"/>
                        </a:lnSpc>
                        <a:spcAft>
                          <a:spcPts val="0"/>
                        </a:spcAft>
                      </a:pPr>
                      <a:endParaRPr lang="lv-LV" sz="16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1" marR="68581" marT="0" marB="0" anchor="b">
                    <a:solidFill>
                      <a:schemeClr val="bg1">
                        <a:lumMod val="95000"/>
                      </a:schemeClr>
                    </a:solidFill>
                  </a:tcPr>
                </a:tc>
                <a:extLst>
                  <a:ext uri="{0D108BD9-81ED-4DB2-BD59-A6C34878D82A}">
                    <a16:rowId xmlns:a16="http://schemas.microsoft.com/office/drawing/2014/main" xmlns="" val="10003"/>
                  </a:ext>
                </a:extLst>
              </a:tr>
              <a:tr h="1565581">
                <a:tc>
                  <a:txBody>
                    <a:bodyPr/>
                    <a:lstStyle/>
                    <a:p>
                      <a:pPr algn="l">
                        <a:lnSpc>
                          <a:spcPct val="107000"/>
                        </a:lnSpc>
                        <a:spcAft>
                          <a:spcPts val="0"/>
                        </a:spcAft>
                      </a:pPr>
                      <a:endParaRPr lang="lv-LV" sz="1600" dirty="0">
                        <a:effectLst/>
                        <a:latin typeface="Segoe UI Semilight" panose="020B0402040204020203" pitchFamily="34" charset="0"/>
                        <a:cs typeface="Segoe UI Semilight" panose="020B0402040204020203" pitchFamily="34" charset="0"/>
                      </a:endParaRPr>
                    </a:p>
                    <a:p>
                      <a:pPr algn="l">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AUDZĒKNIM</a:t>
                      </a:r>
                    </a:p>
                    <a:p>
                      <a:pPr algn="l">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fiksētās izmaksas (apdrošināšana, aizsardzības līdzekļi, OVP)</a:t>
                      </a:r>
                      <a:endParaRPr lang="lv-LV" sz="1600" dirty="0">
                        <a:effectLst/>
                        <a:latin typeface="Segoe UI Semilight" panose="020B0402040204020203" pitchFamily="34" charset="0"/>
                        <a:ea typeface="Calibri" panose="020F0502020204030204" pitchFamily="34" charset="0"/>
                        <a:cs typeface="Segoe UI Semilight" panose="020B0402040204020203" pitchFamily="34" charset="0"/>
                      </a:endParaRPr>
                    </a:p>
                    <a:p>
                      <a:pPr algn="l">
                        <a:lnSpc>
                          <a:spcPct val="107000"/>
                        </a:lnSpc>
                        <a:spcAft>
                          <a:spcPts val="0"/>
                        </a:spcAft>
                      </a:pPr>
                      <a:endParaRPr lang="lv-LV" sz="16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1" marR="68581" marT="0" marB="0" anchor="b">
                    <a:solidFill>
                      <a:srgbClr val="721214"/>
                    </a:solidFill>
                  </a:tcPr>
                </a:tc>
                <a:tc>
                  <a:txBody>
                    <a:bodyPr/>
                    <a:lstStyle/>
                    <a:p>
                      <a:pPr algn="ctr">
                        <a:lnSpc>
                          <a:spcPct val="107000"/>
                        </a:lnSpc>
                        <a:spcAft>
                          <a:spcPts val="0"/>
                        </a:spcAft>
                      </a:pPr>
                      <a:r>
                        <a:rPr lang="lv-LV" sz="1600" dirty="0">
                          <a:solidFill>
                            <a:schemeClr val="tx1"/>
                          </a:solidFill>
                          <a:effectLst/>
                          <a:latin typeface="Segoe UI Semilight" panose="020B0402040204020203" pitchFamily="34" charset="0"/>
                          <a:cs typeface="Segoe UI Semilight" panose="020B0402040204020203" pitchFamily="34" charset="0"/>
                        </a:rPr>
                        <a:t>No 19.10.2018. gada </a:t>
                      </a:r>
                    </a:p>
                    <a:p>
                      <a:pPr algn="ctr">
                        <a:lnSpc>
                          <a:spcPct val="107000"/>
                        </a:lnSpc>
                        <a:spcAft>
                          <a:spcPts val="0"/>
                        </a:spcAft>
                      </a:pPr>
                      <a:r>
                        <a:rPr lang="lv-LV" sz="1600" dirty="0">
                          <a:solidFill>
                            <a:schemeClr val="tx1"/>
                          </a:solidFill>
                          <a:effectLst/>
                          <a:latin typeface="Segoe UI Semilight" panose="020B0402040204020203" pitchFamily="34" charset="0"/>
                          <a:cs typeface="Segoe UI Semilight" panose="020B0402040204020203" pitchFamily="34" charset="0"/>
                        </a:rPr>
                        <a:t>Vienas vienības izmaksas individuālajiem aizsardzības līdzekļiem</a:t>
                      </a:r>
                      <a:endParaRPr lang="lv-LV" sz="2000" dirty="0">
                        <a:solidFill>
                          <a:srgbClr val="721214"/>
                        </a:solidFill>
                        <a:effectLst/>
                        <a:latin typeface="Segoe UI Semilight" panose="020B0402040204020203" pitchFamily="34" charset="0"/>
                        <a:cs typeface="Segoe UI Semilight" panose="020B0402040204020203" pitchFamily="34" charset="0"/>
                      </a:endParaRPr>
                    </a:p>
                    <a:p>
                      <a:pPr algn="ctr">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 1 audzēknim 1 reiz </a:t>
                      </a:r>
                      <a:r>
                        <a:rPr lang="lv-LV" sz="1600" dirty="0" err="1">
                          <a:effectLst/>
                          <a:latin typeface="Segoe UI Semilight" panose="020B0402040204020203" pitchFamily="34" charset="0"/>
                          <a:cs typeface="Segoe UI Semilight" panose="020B0402040204020203" pitchFamily="34" charset="0"/>
                        </a:rPr>
                        <a:t>māc.g</a:t>
                      </a:r>
                      <a:r>
                        <a:rPr lang="lv-LV" sz="1600" dirty="0">
                          <a:effectLst/>
                          <a:latin typeface="Segoe UI Semilight" panose="020B0402040204020203" pitchFamily="34" charset="0"/>
                          <a:cs typeface="Segoe UI Semilight" panose="020B0402040204020203" pitchFamily="34" charset="0"/>
                        </a:rPr>
                        <a:t>.</a:t>
                      </a:r>
                    </a:p>
                    <a:p>
                      <a:pPr algn="ctr">
                        <a:lnSpc>
                          <a:spcPct val="107000"/>
                        </a:lnSpc>
                        <a:spcAft>
                          <a:spcPts val="0"/>
                        </a:spcAft>
                      </a:pPr>
                      <a:r>
                        <a:rPr lang="lv-LV" sz="1600" dirty="0">
                          <a:effectLst/>
                          <a:latin typeface="Segoe UI Semilight" panose="020B0402040204020203" pitchFamily="34" charset="0"/>
                          <a:ea typeface="Calibri" panose="020F0502020204030204" pitchFamily="34" charset="0"/>
                          <a:cs typeface="Segoe UI Semilight" panose="020B0402040204020203" pitchFamily="34" charset="0"/>
                        </a:rPr>
                        <a:t>VIENKĀRŠI, ĀTRI, ĒRTI – </a:t>
                      </a:r>
                    </a:p>
                    <a:p>
                      <a:pPr algn="ctr">
                        <a:lnSpc>
                          <a:spcPct val="107000"/>
                        </a:lnSpc>
                        <a:spcAft>
                          <a:spcPts val="0"/>
                        </a:spcAft>
                      </a:pPr>
                      <a:r>
                        <a:rPr lang="lv-LV" sz="1600" dirty="0">
                          <a:effectLst/>
                          <a:latin typeface="Segoe UI Semilight" panose="020B0402040204020203" pitchFamily="34" charset="0"/>
                          <a:ea typeface="Calibri" panose="020F0502020204030204" pitchFamily="34" charset="0"/>
                          <a:cs typeface="Segoe UI Semilight" panose="020B0402040204020203" pitchFamily="34" charset="0"/>
                        </a:rPr>
                        <a:t>BEZ BIROKRĀTISKĀ SLOGA!</a:t>
                      </a:r>
                    </a:p>
                    <a:p>
                      <a:pPr algn="ctr">
                        <a:lnSpc>
                          <a:spcPct val="107000"/>
                        </a:lnSpc>
                        <a:spcAft>
                          <a:spcPts val="0"/>
                        </a:spcAft>
                      </a:pPr>
                      <a:endParaRPr lang="lv-LV" sz="1600" dirty="0">
                        <a:effectLst/>
                        <a:latin typeface="Segoe UI Semilight" panose="020B0402040204020203" pitchFamily="34" charset="0"/>
                        <a:cs typeface="Segoe UI Semilight" panose="020B0402040204020203" pitchFamily="34" charset="0"/>
                      </a:endParaRPr>
                    </a:p>
                  </a:txBody>
                  <a:tcPr marL="68581" marR="68581" marT="0" marB="0" anchor="b">
                    <a:solidFill>
                      <a:srgbClr val="FEE4E6"/>
                    </a:solidFill>
                  </a:tcPr>
                </a:tc>
                <a:tc>
                  <a:txBody>
                    <a:bodyPr/>
                    <a:lstStyle/>
                    <a:p>
                      <a:pPr algn="ctr">
                        <a:lnSpc>
                          <a:spcPct val="107000"/>
                        </a:lnSpc>
                        <a:spcAft>
                          <a:spcPts val="0"/>
                        </a:spcAft>
                      </a:pPr>
                      <a:endParaRPr lang="lv-LV" sz="1600" dirty="0">
                        <a:solidFill>
                          <a:schemeClr val="tx1"/>
                        </a:solidFill>
                        <a:effectLst/>
                        <a:latin typeface="Segoe UI Semilight" panose="020B0402040204020203" pitchFamily="34" charset="0"/>
                        <a:cs typeface="Segoe UI Semilight" panose="020B0402040204020203" pitchFamily="34" charset="0"/>
                      </a:endParaRPr>
                    </a:p>
                    <a:p>
                      <a:pPr algn="ctr">
                        <a:lnSpc>
                          <a:spcPct val="107000"/>
                        </a:lnSpc>
                        <a:spcAft>
                          <a:spcPts val="0"/>
                        </a:spcAft>
                      </a:pPr>
                      <a:r>
                        <a:rPr lang="lv-LV" sz="1600" dirty="0">
                          <a:solidFill>
                            <a:schemeClr val="tx1"/>
                          </a:solidFill>
                          <a:effectLst/>
                          <a:latin typeface="Segoe UI Semilight" panose="020B0402040204020203" pitchFamily="34" charset="0"/>
                          <a:cs typeface="Segoe UI Semilight" panose="020B0402040204020203" pitchFamily="34" charset="0"/>
                        </a:rPr>
                        <a:t>No 19.10.2018. gada </a:t>
                      </a:r>
                    </a:p>
                    <a:p>
                      <a:pPr algn="ctr">
                        <a:lnSpc>
                          <a:spcPct val="107000"/>
                        </a:lnSpc>
                        <a:spcAft>
                          <a:spcPts val="0"/>
                        </a:spcAft>
                      </a:pPr>
                      <a:r>
                        <a:rPr lang="lv-LV" sz="1600" dirty="0">
                          <a:solidFill>
                            <a:schemeClr val="tx1"/>
                          </a:solidFill>
                          <a:effectLst/>
                          <a:latin typeface="Segoe UI Semilight" panose="020B0402040204020203" pitchFamily="34" charset="0"/>
                          <a:cs typeface="Segoe UI Semilight" panose="020B0402040204020203" pitchFamily="34" charset="0"/>
                        </a:rPr>
                        <a:t>Vienas vienības izmaksas individuālajiem aizsardzības līdzekļiem</a:t>
                      </a:r>
                    </a:p>
                    <a:p>
                      <a:pPr algn="ctr">
                        <a:lnSpc>
                          <a:spcPct val="107000"/>
                        </a:lnSpc>
                        <a:spcAft>
                          <a:spcPts val="0"/>
                        </a:spcAft>
                      </a:pPr>
                      <a:r>
                        <a:rPr lang="lv-LV" sz="1600" dirty="0">
                          <a:solidFill>
                            <a:schemeClr val="tx1"/>
                          </a:solidFill>
                          <a:effectLst/>
                          <a:latin typeface="Segoe UI Semilight" panose="020B0402040204020203" pitchFamily="34" charset="0"/>
                          <a:cs typeface="Segoe UI Semilight" panose="020B0402040204020203" pitchFamily="34" charset="0"/>
                        </a:rPr>
                        <a:t> 1 audzēknim 1 reiz </a:t>
                      </a:r>
                      <a:r>
                        <a:rPr lang="lv-LV" sz="1600" dirty="0" err="1">
                          <a:solidFill>
                            <a:schemeClr val="tx1"/>
                          </a:solidFill>
                          <a:effectLst/>
                          <a:latin typeface="Segoe UI Semilight" panose="020B0402040204020203" pitchFamily="34" charset="0"/>
                          <a:cs typeface="Segoe UI Semilight" panose="020B0402040204020203" pitchFamily="34" charset="0"/>
                        </a:rPr>
                        <a:t>māc.g</a:t>
                      </a:r>
                      <a:r>
                        <a:rPr lang="lv-LV" sz="1600" dirty="0">
                          <a:solidFill>
                            <a:schemeClr val="tx1"/>
                          </a:solidFill>
                          <a:effectLst/>
                          <a:latin typeface="Segoe UI Semilight" panose="020B0402040204020203" pitchFamily="34" charset="0"/>
                          <a:cs typeface="Segoe UI Semilight" panose="020B0402040204020203" pitchFamily="34" charset="0"/>
                        </a:rPr>
                        <a:t>.</a:t>
                      </a:r>
                    </a:p>
                    <a:p>
                      <a:pPr algn="ctr">
                        <a:lnSpc>
                          <a:spcPct val="107000"/>
                        </a:lnSpc>
                        <a:spcAft>
                          <a:spcPts val="0"/>
                        </a:spcAft>
                      </a:pPr>
                      <a:r>
                        <a:rPr lang="lv-LV" sz="1600" dirty="0">
                          <a:solidFill>
                            <a:schemeClr val="tx1"/>
                          </a:solidFill>
                          <a:effectLst/>
                          <a:latin typeface="Segoe UI Semilight" panose="020B0402040204020203" pitchFamily="34" charset="0"/>
                          <a:cs typeface="Segoe UI Semilight" panose="020B0402040204020203" pitchFamily="34" charset="0"/>
                        </a:rPr>
                        <a:t>VIENKĀRŠI, ĀTRI, ĒRTI – </a:t>
                      </a:r>
                    </a:p>
                    <a:p>
                      <a:pPr algn="ctr">
                        <a:lnSpc>
                          <a:spcPct val="107000"/>
                        </a:lnSpc>
                        <a:spcAft>
                          <a:spcPts val="0"/>
                        </a:spcAft>
                      </a:pPr>
                      <a:r>
                        <a:rPr lang="lv-LV" sz="1600" dirty="0">
                          <a:solidFill>
                            <a:schemeClr val="tx1"/>
                          </a:solidFill>
                          <a:effectLst/>
                          <a:latin typeface="Segoe UI Semilight" panose="020B0402040204020203" pitchFamily="34" charset="0"/>
                          <a:cs typeface="Segoe UI Semilight" panose="020B0402040204020203" pitchFamily="34" charset="0"/>
                        </a:rPr>
                        <a:t>BEZ BIROKRĀTISKĀ SLOGA!</a:t>
                      </a:r>
                    </a:p>
                    <a:p>
                      <a:pPr algn="ctr">
                        <a:lnSpc>
                          <a:spcPct val="107000"/>
                        </a:lnSpc>
                        <a:spcAft>
                          <a:spcPts val="0"/>
                        </a:spcAft>
                      </a:pPr>
                      <a:endParaRPr lang="lv-LV" sz="1600" dirty="0">
                        <a:solidFill>
                          <a:schemeClr val="tx1"/>
                        </a:solidFill>
                        <a:effectLst/>
                        <a:latin typeface="Segoe UI Semilight" panose="020B0402040204020203" pitchFamily="34" charset="0"/>
                        <a:cs typeface="Segoe UI Semilight" panose="020B0402040204020203" pitchFamily="34" charset="0"/>
                      </a:endParaRPr>
                    </a:p>
                    <a:p>
                      <a:pPr algn="ctr">
                        <a:lnSpc>
                          <a:spcPct val="107000"/>
                        </a:lnSpc>
                        <a:spcAft>
                          <a:spcPts val="0"/>
                        </a:spcAft>
                      </a:pPr>
                      <a:endParaRPr lang="lv-LV" sz="1600" dirty="0">
                        <a:effectLst/>
                        <a:latin typeface="Segoe UI Semilight" panose="020B0402040204020203" pitchFamily="34" charset="0"/>
                        <a:cs typeface="Segoe UI Semilight" panose="020B0402040204020203" pitchFamily="34" charset="0"/>
                      </a:endParaRPr>
                    </a:p>
                  </a:txBody>
                  <a:tcPr marL="68581" marR="68581" marT="0" marB="0" anchor="b">
                    <a:solidFill>
                      <a:srgbClr val="FEE4E6"/>
                    </a:solidFill>
                  </a:tcPr>
                </a:tc>
                <a:extLst>
                  <a:ext uri="{0D108BD9-81ED-4DB2-BD59-A6C34878D82A}">
                    <a16:rowId xmlns:a16="http://schemas.microsoft.com/office/drawing/2014/main" xmlns="" val="10004"/>
                  </a:ext>
                </a:extLst>
              </a:tr>
              <a:tr h="922312">
                <a:tc>
                  <a:txBody>
                    <a:bodyPr/>
                    <a:lstStyle/>
                    <a:p>
                      <a:pPr algn="l">
                        <a:lnSpc>
                          <a:spcPct val="107000"/>
                        </a:lnSpc>
                        <a:spcAft>
                          <a:spcPts val="0"/>
                        </a:spcAft>
                      </a:pPr>
                      <a:r>
                        <a:rPr lang="lv-LV" sz="1600" dirty="0">
                          <a:effectLst/>
                          <a:latin typeface="Segoe UI Semilight" panose="020B0402040204020203" pitchFamily="34" charset="0"/>
                          <a:ea typeface="Calibri" panose="020F0502020204030204" pitchFamily="34" charset="0"/>
                          <a:cs typeface="Segoe UI Semilight" panose="020B0402040204020203" pitchFamily="34" charset="0"/>
                        </a:rPr>
                        <a:t>PROFESIONĀLAI</a:t>
                      </a:r>
                      <a:r>
                        <a:rPr lang="lv-LV" sz="1600" baseline="0" dirty="0">
                          <a:effectLst/>
                          <a:latin typeface="Segoe UI Semilight" panose="020B0402040204020203" pitchFamily="34" charset="0"/>
                          <a:ea typeface="Calibri" panose="020F0502020204030204" pitchFamily="34" charset="0"/>
                          <a:cs typeface="Segoe UI Semilight" panose="020B0402040204020203" pitchFamily="34" charset="0"/>
                        </a:rPr>
                        <a:t> IZGLĪTĪBAS IESTĀDEI</a:t>
                      </a:r>
                    </a:p>
                    <a:p>
                      <a:pPr algn="l">
                        <a:lnSpc>
                          <a:spcPct val="107000"/>
                        </a:lnSpc>
                        <a:spcAft>
                          <a:spcPts val="0"/>
                        </a:spcAft>
                      </a:pPr>
                      <a:endParaRPr lang="lv-LV" sz="16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1" marR="68581" marT="0" marB="0" anchor="b">
                    <a:solidFill>
                      <a:srgbClr val="721214"/>
                    </a:solidFill>
                  </a:tcPr>
                </a:tc>
                <a:tc>
                  <a:txBody>
                    <a:bodyPr/>
                    <a:lstStyle/>
                    <a:p>
                      <a:pPr algn="ctr">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līdz </a:t>
                      </a:r>
                      <a:r>
                        <a:rPr lang="lv-LV" sz="2000" dirty="0">
                          <a:solidFill>
                            <a:srgbClr val="721214"/>
                          </a:solidFill>
                          <a:effectLst/>
                          <a:latin typeface="Segoe UI Semilight" panose="020B0402040204020203" pitchFamily="34" charset="0"/>
                          <a:cs typeface="Segoe UI Semilight" panose="020B0402040204020203" pitchFamily="34" charset="0"/>
                        </a:rPr>
                        <a:t>20,76 EUR </a:t>
                      </a:r>
                    </a:p>
                    <a:p>
                      <a:pPr algn="ctr">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par 1</a:t>
                      </a:r>
                      <a:r>
                        <a:rPr lang="lv-LV" sz="1600" baseline="0" dirty="0">
                          <a:effectLst/>
                          <a:latin typeface="Segoe UI Semilight" panose="020B0402040204020203" pitchFamily="34" charset="0"/>
                          <a:cs typeface="Segoe UI Semilight" panose="020B0402040204020203" pitchFamily="34" charset="0"/>
                        </a:rPr>
                        <a:t> audzēkni </a:t>
                      </a:r>
                      <a:r>
                        <a:rPr lang="lv-LV" sz="1600" baseline="0" dirty="0" err="1">
                          <a:effectLst/>
                          <a:latin typeface="Segoe UI Semilight" panose="020B0402040204020203" pitchFamily="34" charset="0"/>
                          <a:cs typeface="Segoe UI Semilight" panose="020B0402040204020203" pitchFamily="34" charset="0"/>
                        </a:rPr>
                        <a:t>māc.g</a:t>
                      </a:r>
                      <a:r>
                        <a:rPr lang="lv-LV" sz="1600" baseline="0" dirty="0">
                          <a:effectLst/>
                          <a:latin typeface="Segoe UI Semilight" panose="020B0402040204020203" pitchFamily="34" charset="0"/>
                          <a:cs typeface="Segoe UI Semilight" panose="020B0402040204020203" pitchFamily="34" charset="0"/>
                        </a:rPr>
                        <a:t>.</a:t>
                      </a:r>
                    </a:p>
                    <a:p>
                      <a:pPr algn="ctr">
                        <a:lnSpc>
                          <a:spcPct val="107000"/>
                        </a:lnSpc>
                        <a:spcAft>
                          <a:spcPts val="0"/>
                        </a:spcAft>
                      </a:pPr>
                      <a:endParaRPr lang="lv-LV" sz="1600" dirty="0">
                        <a:effectLst/>
                        <a:latin typeface="Segoe UI Semilight" panose="020B0402040204020203" pitchFamily="34" charset="0"/>
                        <a:cs typeface="Segoe UI Semilight" panose="020B0402040204020203" pitchFamily="34" charset="0"/>
                      </a:endParaRPr>
                    </a:p>
                  </a:txBody>
                  <a:tcPr marL="68581" marR="68581" marT="0" marB="0" anchor="b">
                    <a:solidFill>
                      <a:schemeClr val="bg1">
                        <a:lumMod val="95000"/>
                      </a:schemeClr>
                    </a:solidFill>
                  </a:tcPr>
                </a:tc>
                <a:tc>
                  <a:txBody>
                    <a:bodyPr/>
                    <a:lstStyle/>
                    <a:p>
                      <a:pPr algn="ctr">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līdz </a:t>
                      </a:r>
                      <a:r>
                        <a:rPr lang="lv-LV" sz="2000" dirty="0">
                          <a:solidFill>
                            <a:srgbClr val="721214"/>
                          </a:solidFill>
                          <a:effectLst/>
                          <a:latin typeface="Segoe UI Semilight" panose="020B0402040204020203" pitchFamily="34" charset="0"/>
                          <a:cs typeface="Segoe UI Semilight" panose="020B0402040204020203" pitchFamily="34" charset="0"/>
                        </a:rPr>
                        <a:t>20,76 EUR </a:t>
                      </a:r>
                    </a:p>
                    <a:p>
                      <a:pPr algn="ctr">
                        <a:lnSpc>
                          <a:spcPct val="107000"/>
                        </a:lnSpc>
                        <a:spcAft>
                          <a:spcPts val="0"/>
                        </a:spcAft>
                      </a:pPr>
                      <a:r>
                        <a:rPr lang="lv-LV" sz="1600" dirty="0">
                          <a:effectLst/>
                          <a:latin typeface="Segoe UI Semilight" panose="020B0402040204020203" pitchFamily="34" charset="0"/>
                          <a:cs typeface="Segoe UI Semilight" panose="020B0402040204020203" pitchFamily="34" charset="0"/>
                        </a:rPr>
                        <a:t>par 1</a:t>
                      </a:r>
                      <a:r>
                        <a:rPr lang="lv-LV" sz="1600" baseline="0" dirty="0">
                          <a:effectLst/>
                          <a:latin typeface="Segoe UI Semilight" panose="020B0402040204020203" pitchFamily="34" charset="0"/>
                          <a:cs typeface="Segoe UI Semilight" panose="020B0402040204020203" pitchFamily="34" charset="0"/>
                        </a:rPr>
                        <a:t> audzēkni </a:t>
                      </a:r>
                      <a:r>
                        <a:rPr lang="lv-LV" sz="1600" baseline="0" dirty="0" err="1">
                          <a:effectLst/>
                          <a:latin typeface="Segoe UI Semilight" panose="020B0402040204020203" pitchFamily="34" charset="0"/>
                          <a:cs typeface="Segoe UI Semilight" panose="020B0402040204020203" pitchFamily="34" charset="0"/>
                        </a:rPr>
                        <a:t>māc.g</a:t>
                      </a:r>
                      <a:r>
                        <a:rPr lang="lv-LV" sz="1600" baseline="0" dirty="0">
                          <a:effectLst/>
                          <a:latin typeface="Segoe UI Semilight" panose="020B0402040204020203" pitchFamily="34" charset="0"/>
                          <a:cs typeface="Segoe UI Semilight" panose="020B0402040204020203" pitchFamily="34" charset="0"/>
                        </a:rPr>
                        <a:t>.</a:t>
                      </a:r>
                      <a:endParaRPr lang="lv-LV" sz="1600" dirty="0">
                        <a:effectLst/>
                        <a:latin typeface="Segoe UI Semilight" panose="020B0402040204020203" pitchFamily="34" charset="0"/>
                        <a:cs typeface="Segoe UI Semilight" panose="020B0402040204020203" pitchFamily="34" charset="0"/>
                      </a:endParaRPr>
                    </a:p>
                    <a:p>
                      <a:pPr algn="ctr">
                        <a:lnSpc>
                          <a:spcPct val="107000"/>
                        </a:lnSpc>
                        <a:spcAft>
                          <a:spcPts val="0"/>
                        </a:spcAft>
                      </a:pPr>
                      <a:endParaRPr lang="lv-LV" sz="1600" dirty="0">
                        <a:effectLst/>
                        <a:latin typeface="Segoe UI Semilight" panose="020B0402040204020203" pitchFamily="34" charset="0"/>
                        <a:cs typeface="Segoe UI Semilight" panose="020B0402040204020203" pitchFamily="34" charset="0"/>
                      </a:endParaRPr>
                    </a:p>
                  </a:txBody>
                  <a:tcPr marL="68581" marR="68581" marT="0" marB="0" anchor="b">
                    <a:solidFill>
                      <a:schemeClr val="bg1">
                        <a:lumMod val="9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80636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318109878"/>
              </p:ext>
            </p:extLst>
          </p:nvPr>
        </p:nvGraphicFramePr>
        <p:xfrm>
          <a:off x="1136821" y="402668"/>
          <a:ext cx="10058400" cy="6247846"/>
        </p:xfrm>
        <a:graphic>
          <a:graphicData uri="http://schemas.openxmlformats.org/drawingml/2006/table">
            <a:tbl>
              <a:tblPr>
                <a:tableStyleId>{5C22544A-7EE6-4342-B048-85BDC9FD1C3A}</a:tableStyleId>
              </a:tblPr>
              <a:tblGrid>
                <a:gridCol w="754086">
                  <a:extLst>
                    <a:ext uri="{9D8B030D-6E8A-4147-A177-3AD203B41FA5}">
                      <a16:colId xmlns:a16="http://schemas.microsoft.com/office/drawing/2014/main" xmlns="" val="20000"/>
                    </a:ext>
                  </a:extLst>
                </a:gridCol>
                <a:gridCol w="4465599">
                  <a:extLst>
                    <a:ext uri="{9D8B030D-6E8A-4147-A177-3AD203B41FA5}">
                      <a16:colId xmlns:a16="http://schemas.microsoft.com/office/drawing/2014/main" xmlns="" val="20001"/>
                    </a:ext>
                  </a:extLst>
                </a:gridCol>
                <a:gridCol w="4838715">
                  <a:extLst>
                    <a:ext uri="{9D8B030D-6E8A-4147-A177-3AD203B41FA5}">
                      <a16:colId xmlns:a16="http://schemas.microsoft.com/office/drawing/2014/main" xmlns="" val="20002"/>
                    </a:ext>
                  </a:extLst>
                </a:gridCol>
              </a:tblGrid>
              <a:tr h="375244">
                <a:tc>
                  <a:txBody>
                    <a:bodyPr/>
                    <a:lstStyle/>
                    <a:p>
                      <a:pPr algn="l" fontAlgn="b"/>
                      <a:endParaRPr lang="lv-LV" sz="1600" b="1" i="0" u="none" strike="noStrike" dirty="0">
                        <a:solidFill>
                          <a:srgbClr val="C00000"/>
                        </a:solidFill>
                        <a:effectLst/>
                        <a:latin typeface="Segoe UI Semilight" panose="020B0402040204020203" pitchFamily="34" charset="0"/>
                        <a:cs typeface="Segoe UI Semilight" panose="020B0402040204020203" pitchFamily="34" charset="0"/>
                      </a:endParaRPr>
                    </a:p>
                  </a:txBody>
                  <a:tcPr marL="9525" marR="9525" marT="9525" marB="0" anchor="b">
                    <a:noFill/>
                  </a:tcPr>
                </a:tc>
                <a:tc>
                  <a:txBody>
                    <a:bodyPr/>
                    <a:lstStyle/>
                    <a:p>
                      <a:pPr algn="ctr" fontAlgn="b"/>
                      <a:r>
                        <a:rPr lang="lv-LV" sz="2000" b="1" u="none" strike="noStrike" dirty="0">
                          <a:solidFill>
                            <a:srgbClr val="721214"/>
                          </a:solidFill>
                          <a:effectLst/>
                          <a:latin typeface="Segoe UI Semilight" panose="020B0402040204020203" pitchFamily="34" charset="0"/>
                          <a:cs typeface="Segoe UI Semilight" panose="020B0402040204020203" pitchFamily="34" charset="0"/>
                        </a:rPr>
                        <a:t>Profesionālā izglītības iestāde</a:t>
                      </a:r>
                      <a:endParaRPr lang="lv-LV" sz="2000" b="1" i="0" u="none" strike="noStrike" dirty="0">
                        <a:solidFill>
                          <a:srgbClr val="721214"/>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ctr" fontAlgn="b"/>
                      <a:r>
                        <a:rPr lang="lv-LV" sz="2000" b="1" u="none" strike="noStrike" dirty="0">
                          <a:solidFill>
                            <a:srgbClr val="721214"/>
                          </a:solidFill>
                          <a:effectLst/>
                          <a:latin typeface="Segoe UI Semilight" panose="020B0402040204020203" pitchFamily="34" charset="0"/>
                          <a:cs typeface="Segoe UI Semilight" panose="020B0402040204020203" pitchFamily="34" charset="0"/>
                        </a:rPr>
                        <a:t>UZŅĒMUMS</a:t>
                      </a:r>
                      <a:endParaRPr lang="lv-LV" sz="2000" b="1" i="0" u="none" strike="noStrike" dirty="0">
                        <a:solidFill>
                          <a:srgbClr val="721214"/>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extLst>
                  <a:ext uri="{0D108BD9-81ED-4DB2-BD59-A6C34878D82A}">
                    <a16:rowId xmlns:a16="http://schemas.microsoft.com/office/drawing/2014/main" xmlns="" val="10000"/>
                  </a:ext>
                </a:extLst>
              </a:tr>
              <a:tr h="375244">
                <a:tc>
                  <a:txBody>
                    <a:bodyPr/>
                    <a:lstStyle/>
                    <a:p>
                      <a:pPr algn="ctr" fontAlgn="b"/>
                      <a:r>
                        <a:rPr lang="lv-LV" sz="1600" u="none" strike="noStrike" dirty="0">
                          <a:effectLst/>
                          <a:latin typeface="Segoe UI Semilight" panose="020B0402040204020203" pitchFamily="34" charset="0"/>
                          <a:cs typeface="Segoe UI Semilight" panose="020B0402040204020203" pitchFamily="34" charset="0"/>
                        </a:rPr>
                        <a:t>1.</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Noslēdz Sadarbības līgumu ar LDDK </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Noslēdz Sadarbības līgumu ar LDDK</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extLst>
                  <a:ext uri="{0D108BD9-81ED-4DB2-BD59-A6C34878D82A}">
                    <a16:rowId xmlns:a16="http://schemas.microsoft.com/office/drawing/2014/main" xmlns="" val="10001"/>
                  </a:ext>
                </a:extLst>
              </a:tr>
              <a:tr h="375244">
                <a:tc>
                  <a:txBody>
                    <a:bodyPr/>
                    <a:lstStyle/>
                    <a:p>
                      <a:pPr algn="ctr" fontAlgn="b"/>
                      <a:r>
                        <a:rPr lang="lv-LV" sz="1600" u="none" strike="noStrike" dirty="0">
                          <a:effectLst/>
                          <a:latin typeface="Segoe UI Semilight" panose="020B0402040204020203" pitchFamily="34" charset="0"/>
                          <a:cs typeface="Segoe UI Semilight" panose="020B0402040204020203" pitchFamily="34" charset="0"/>
                        </a:rPr>
                        <a:t>2.</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Iesniedz Finansēšanas plānu LDDK un IZM</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extLst>
                  <a:ext uri="{0D108BD9-81ED-4DB2-BD59-A6C34878D82A}">
                    <a16:rowId xmlns:a16="http://schemas.microsoft.com/office/drawing/2014/main" xmlns="" val="10002"/>
                  </a:ext>
                </a:extLst>
              </a:tr>
              <a:tr h="375244">
                <a:tc>
                  <a:txBody>
                    <a:bodyPr/>
                    <a:lstStyle/>
                    <a:p>
                      <a:pPr algn="ctr" fontAlgn="b"/>
                      <a:r>
                        <a:rPr lang="lv-LV" sz="1600" u="none" strike="noStrike" dirty="0">
                          <a:effectLst/>
                          <a:latin typeface="Segoe UI Semilight" panose="020B0402040204020203" pitchFamily="34" charset="0"/>
                          <a:cs typeface="Segoe UI Semilight" panose="020B0402040204020203" pitchFamily="34" charset="0"/>
                        </a:rPr>
                        <a:t>3.</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Izstrādā Īstenošanas plānu (DVB)</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extLst>
                  <a:ext uri="{0D108BD9-81ED-4DB2-BD59-A6C34878D82A}">
                    <a16:rowId xmlns:a16="http://schemas.microsoft.com/office/drawing/2014/main" xmlns="" val="10003"/>
                  </a:ext>
                </a:extLst>
              </a:tr>
              <a:tr h="375244">
                <a:tc>
                  <a:txBody>
                    <a:bodyPr/>
                    <a:lstStyle/>
                    <a:p>
                      <a:pPr algn="ctr" fontAlgn="b"/>
                      <a:r>
                        <a:rPr lang="lv-LV" sz="1600" u="none" strike="noStrike" dirty="0">
                          <a:effectLst/>
                          <a:latin typeface="Segoe UI Semilight" panose="020B0402040204020203" pitchFamily="34" charset="0"/>
                          <a:cs typeface="Segoe UI Semilight" panose="020B0402040204020203" pitchFamily="34" charset="0"/>
                        </a:rPr>
                        <a:t>4.</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Izstrādā Individuālo plānu (DVB)</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Saskaņo Individuālo plānu (DVB)</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extLst>
                  <a:ext uri="{0D108BD9-81ED-4DB2-BD59-A6C34878D82A}">
                    <a16:rowId xmlns:a16="http://schemas.microsoft.com/office/drawing/2014/main" xmlns="" val="10004"/>
                  </a:ext>
                </a:extLst>
              </a:tr>
              <a:tr h="375244">
                <a:tc>
                  <a:txBody>
                    <a:bodyPr/>
                    <a:lstStyle/>
                    <a:p>
                      <a:pPr algn="ctr" fontAlgn="b"/>
                      <a:r>
                        <a:rPr lang="lv-LV" sz="1600" u="none" strike="noStrike" dirty="0">
                          <a:effectLst/>
                          <a:latin typeface="Segoe UI Semilight" panose="020B0402040204020203" pitchFamily="34" charset="0"/>
                          <a:cs typeface="Segoe UI Semilight" panose="020B0402040204020203" pitchFamily="34" charset="0"/>
                        </a:rPr>
                        <a:t>5.</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Noslēdz Mācību līgumu ar audzēkni un</a:t>
                      </a:r>
                      <a:r>
                        <a:rPr lang="lv-LV" sz="1600" u="none" strike="noStrike" baseline="0" dirty="0">
                          <a:effectLst/>
                          <a:latin typeface="Segoe UI Semilight" panose="020B0402040204020203" pitchFamily="34" charset="0"/>
                          <a:cs typeface="Segoe UI Semilight" panose="020B0402040204020203" pitchFamily="34" charset="0"/>
                        </a:rPr>
                        <a:t> Uzņēmumu</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Noslēdz Mācību līgumu ar PII un audzēkni, noslēdz divpusējo līgumu par stipendiju</a:t>
                      </a:r>
                      <a:r>
                        <a:rPr lang="lv-LV" sz="1600" u="none" strike="noStrike" baseline="0" dirty="0">
                          <a:effectLst/>
                          <a:latin typeface="Segoe UI Semilight" panose="020B0402040204020203" pitchFamily="34" charset="0"/>
                          <a:cs typeface="Segoe UI Semilight" panose="020B0402040204020203" pitchFamily="34" charset="0"/>
                        </a:rPr>
                        <a:t> vai darba līgumu.</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extLst>
                  <a:ext uri="{0D108BD9-81ED-4DB2-BD59-A6C34878D82A}">
                    <a16:rowId xmlns:a16="http://schemas.microsoft.com/office/drawing/2014/main" xmlns="" val="10005"/>
                  </a:ext>
                </a:extLst>
              </a:tr>
              <a:tr h="375244">
                <a:tc>
                  <a:txBody>
                    <a:bodyPr/>
                    <a:lstStyle/>
                    <a:p>
                      <a:pPr algn="ctr" fontAlgn="b"/>
                      <a:r>
                        <a:rPr lang="lv-LV" sz="1600" u="none" strike="noStrike" dirty="0">
                          <a:effectLst/>
                          <a:latin typeface="Segoe UI Semilight" panose="020B0402040204020203" pitchFamily="34" charset="0"/>
                          <a:cs typeface="Segoe UI Semilight" panose="020B0402040204020203" pitchFamily="34" charset="0"/>
                        </a:rPr>
                        <a:t>6.</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Līgums par </a:t>
                      </a:r>
                      <a:r>
                        <a:rPr lang="lv-LV" sz="1600" u="none" strike="noStrike" dirty="0" err="1">
                          <a:effectLst/>
                          <a:latin typeface="Segoe UI Semilight" panose="020B0402040204020203" pitchFamily="34" charset="0"/>
                          <a:cs typeface="Segoe UI Semilight" panose="020B0402040204020203" pitchFamily="34" charset="0"/>
                        </a:rPr>
                        <a:t>izgl.apdrošināšanu</a:t>
                      </a:r>
                      <a:r>
                        <a:rPr lang="lv-LV" sz="1600" u="none" strike="noStrike" dirty="0">
                          <a:effectLst/>
                          <a:latin typeface="Segoe UI Semilight" panose="020B0402040204020203" pitchFamily="34" charset="0"/>
                          <a:cs typeface="Segoe UI Semilight" panose="020B0402040204020203" pitchFamily="34" charset="0"/>
                        </a:rPr>
                        <a:t> pret nelaimes gadījumiem</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Līgums par </a:t>
                      </a:r>
                      <a:r>
                        <a:rPr lang="lv-LV" sz="1600" u="none" strike="noStrike" dirty="0" err="1">
                          <a:effectLst/>
                          <a:latin typeface="Segoe UI Semilight" panose="020B0402040204020203" pitchFamily="34" charset="0"/>
                          <a:cs typeface="Segoe UI Semilight" panose="020B0402040204020203" pitchFamily="34" charset="0"/>
                        </a:rPr>
                        <a:t>izgl.civiltiesiskās</a:t>
                      </a:r>
                      <a:r>
                        <a:rPr lang="lv-LV" sz="1600" u="none" strike="noStrike" dirty="0">
                          <a:effectLst/>
                          <a:latin typeface="Segoe UI Semilight" panose="020B0402040204020203" pitchFamily="34" charset="0"/>
                          <a:cs typeface="Segoe UI Semilight" panose="020B0402040204020203" pitchFamily="34" charset="0"/>
                        </a:rPr>
                        <a:t> </a:t>
                      </a:r>
                      <a:r>
                        <a:rPr lang="lv-LV" sz="1600" u="none" strike="noStrike" dirty="0" err="1">
                          <a:effectLst/>
                          <a:latin typeface="Segoe UI Semilight" panose="020B0402040204020203" pitchFamily="34" charset="0"/>
                          <a:cs typeface="Segoe UI Semilight" panose="020B0402040204020203" pitchFamily="34" charset="0"/>
                        </a:rPr>
                        <a:t>atbild.apdrošināšanu</a:t>
                      </a:r>
                      <a:r>
                        <a:rPr lang="lv-LV" sz="1600" u="none" strike="noStrike" dirty="0">
                          <a:effectLst/>
                          <a:latin typeface="Segoe UI Semilight" panose="020B0402040204020203" pitchFamily="34" charset="0"/>
                          <a:cs typeface="Segoe UI Semilight" panose="020B0402040204020203" pitchFamily="34" charset="0"/>
                        </a:rPr>
                        <a:t> (DVB)</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extLst>
                  <a:ext uri="{0D108BD9-81ED-4DB2-BD59-A6C34878D82A}">
                    <a16:rowId xmlns:a16="http://schemas.microsoft.com/office/drawing/2014/main" xmlns="" val="10006"/>
                  </a:ext>
                </a:extLst>
              </a:tr>
              <a:tr h="750493">
                <a:tc>
                  <a:txBody>
                    <a:bodyPr/>
                    <a:lstStyle/>
                    <a:p>
                      <a:pPr algn="ctr" fontAlgn="b"/>
                      <a:r>
                        <a:rPr lang="lv-LV" sz="1600" u="none" strike="noStrike" dirty="0">
                          <a:effectLst/>
                          <a:latin typeface="Segoe UI Semilight" panose="020B0402040204020203" pitchFamily="34" charset="0"/>
                          <a:cs typeface="Segoe UI Semilight" panose="020B0402040204020203" pitchFamily="34" charset="0"/>
                        </a:rPr>
                        <a:t>7.</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Iesniedz rēķinus, aktus LDDK par fiksētām un mainīgām izmaksām</a:t>
                      </a:r>
                      <a:r>
                        <a:rPr lang="lv-LV" sz="1600" u="none" strike="noStrike" baseline="0" dirty="0">
                          <a:effectLst/>
                          <a:latin typeface="Segoe UI Semilight" panose="020B0402040204020203" pitchFamily="34" charset="0"/>
                          <a:cs typeface="Segoe UI Semilight" panose="020B0402040204020203" pitchFamily="34" charset="0"/>
                        </a:rPr>
                        <a:t> </a:t>
                      </a:r>
                      <a:r>
                        <a:rPr lang="lv-LV" sz="1600" u="none" strike="noStrike" dirty="0">
                          <a:effectLst/>
                          <a:latin typeface="Segoe UI Semilight" panose="020B0402040204020203" pitchFamily="34" charset="0"/>
                          <a:cs typeface="Segoe UI Semilight" panose="020B0402040204020203" pitchFamily="34" charset="0"/>
                        </a:rPr>
                        <a:t>(vienošanās Mācību līgumā)</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Iesniedz rēķinus, aktus LDDK par fiksētām un mainīgām izmaksām (vienošanās Mācību līgumā)</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extLst>
                  <a:ext uri="{0D108BD9-81ED-4DB2-BD59-A6C34878D82A}">
                    <a16:rowId xmlns:a16="http://schemas.microsoft.com/office/drawing/2014/main" xmlns="" val="10007"/>
                  </a:ext>
                </a:extLst>
              </a:tr>
              <a:tr h="750493">
                <a:tc>
                  <a:txBody>
                    <a:bodyPr/>
                    <a:lstStyle/>
                    <a:p>
                      <a:pPr algn="ctr" fontAlgn="b"/>
                      <a:r>
                        <a:rPr lang="lv-LV" sz="1600" u="none" strike="noStrike" dirty="0">
                          <a:effectLst/>
                          <a:latin typeface="Segoe UI Semilight" panose="020B0402040204020203" pitchFamily="34" charset="0"/>
                          <a:cs typeface="Segoe UI Semilight" panose="020B0402040204020203" pitchFamily="34" charset="0"/>
                        </a:rPr>
                        <a:t>8.</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Iesniedz Atskaiti LDDK līdz nākamā mēneša 5.datumam par izdevumiem izglītojamajiem DVB mācībās </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Iesniedz Atskaiti LDDK līdz nākamā mēneša 5.datumam par izdevumiem izglītojamajiem DVB mācībās </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extLst>
                  <a:ext uri="{0D108BD9-81ED-4DB2-BD59-A6C34878D82A}">
                    <a16:rowId xmlns:a16="http://schemas.microsoft.com/office/drawing/2014/main" xmlns="" val="10008"/>
                  </a:ext>
                </a:extLst>
              </a:tr>
              <a:tr h="750493">
                <a:tc>
                  <a:txBody>
                    <a:bodyPr/>
                    <a:lstStyle/>
                    <a:p>
                      <a:pPr algn="ctr" fontAlgn="b"/>
                      <a:r>
                        <a:rPr lang="lv-LV" sz="1600" u="none" strike="noStrike" dirty="0">
                          <a:effectLst/>
                          <a:latin typeface="Segoe UI Semilight" panose="020B0402040204020203" pitchFamily="34" charset="0"/>
                          <a:cs typeface="Segoe UI Semilight" panose="020B0402040204020203" pitchFamily="34" charset="0"/>
                        </a:rPr>
                        <a:t>9.</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Iesniedz Atskaiti LDDK  5 dienu laikā pēc prakses noslēguma  par izdevumiem izglītojamajiem </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Iesniedz Atskaiti LDDK  5 dienu laikā pēc prakses noslēguma  par izdevumiem izglītojamajiem </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extLst>
                  <a:ext uri="{0D108BD9-81ED-4DB2-BD59-A6C34878D82A}">
                    <a16:rowId xmlns:a16="http://schemas.microsoft.com/office/drawing/2014/main" xmlns="" val="10009"/>
                  </a:ext>
                </a:extLst>
              </a:tr>
              <a:tr h="375244">
                <a:tc>
                  <a:txBody>
                    <a:bodyPr/>
                    <a:lstStyle/>
                    <a:p>
                      <a:pPr algn="ctr" fontAlgn="b"/>
                      <a:r>
                        <a:rPr lang="lv-LV" sz="1600" u="none" strike="noStrike" dirty="0">
                          <a:effectLst/>
                          <a:latin typeface="Segoe UI Semilight" panose="020B0402040204020203" pitchFamily="34" charset="0"/>
                          <a:cs typeface="Segoe UI Semilight" panose="020B0402040204020203" pitchFamily="34" charset="0"/>
                        </a:rPr>
                        <a:t>10.</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Nodrošina rezultatīvo rādītāju apkopošanu</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extLst>
                  <a:ext uri="{0D108BD9-81ED-4DB2-BD59-A6C34878D82A}">
                    <a16:rowId xmlns:a16="http://schemas.microsoft.com/office/drawing/2014/main" xmlns="" val="10010"/>
                  </a:ext>
                </a:extLst>
              </a:tr>
              <a:tr h="750493">
                <a:tc>
                  <a:txBody>
                    <a:bodyPr/>
                    <a:lstStyle/>
                    <a:p>
                      <a:pPr algn="ctr" fontAlgn="b"/>
                      <a:r>
                        <a:rPr lang="lv-LV" sz="1600" u="none" strike="noStrike" dirty="0">
                          <a:effectLst/>
                          <a:latin typeface="Segoe UI Semilight" panose="020B0402040204020203" pitchFamily="34" charset="0"/>
                          <a:cs typeface="Segoe UI Semilight" panose="020B0402040204020203" pitchFamily="34" charset="0"/>
                        </a:rPr>
                        <a:t>11.</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r>
                        <a:rPr lang="lv-LV" sz="1600" u="none" strike="noStrike" dirty="0">
                          <a:effectLst/>
                          <a:latin typeface="Segoe UI Semilight" panose="020B0402040204020203" pitchFamily="34" charset="0"/>
                          <a:cs typeface="Segoe UI Semilight" panose="020B0402040204020203" pitchFamily="34" charset="0"/>
                        </a:rPr>
                        <a:t>Iesniedz informāciju par konkrēto izglītojamo profesijas apguves vai kvalifikāciju apliecinošu dokumentu iegūšanu </a:t>
                      </a:r>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tc>
                  <a:txBody>
                    <a:bodyPr/>
                    <a:lstStyle/>
                    <a:p>
                      <a:pPr algn="l" fontAlgn="b"/>
                      <a:endParaRPr lang="lv-LV"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 marR="9525" marT="9525" marB="0" anchor="b">
                    <a:solidFill>
                      <a:srgbClr val="FEE4E6"/>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66505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25" y="373363"/>
            <a:ext cx="10760676" cy="1325563"/>
          </a:xfrm>
        </p:spPr>
        <p:txBody>
          <a:bodyPr/>
          <a:lstStyle/>
          <a:p>
            <a:pPr eaLnBrk="1" fontAlgn="auto" hangingPunct="1">
              <a:spcAft>
                <a:spcPts val="0"/>
              </a:spcAft>
              <a:defRPr/>
            </a:pPr>
            <a:r>
              <a:rPr lang="lv-LV" sz="3600" dirty="0">
                <a:solidFill>
                  <a:schemeClr val="tx1">
                    <a:lumMod val="75000"/>
                    <a:lumOff val="25000"/>
                  </a:schemeClr>
                </a:solidFill>
                <a:latin typeface="Arial Narrow" panose="020B0606020202030204" pitchFamily="34" charset="0"/>
              </a:rPr>
              <a:t>   </a:t>
            </a:r>
            <a:r>
              <a:rPr lang="lv-LV" sz="3900" b="1" cap="all" dirty="0">
                <a:solidFill>
                  <a:schemeClr val="tx1">
                    <a:lumMod val="75000"/>
                    <a:lumOff val="25000"/>
                  </a:schemeClr>
                </a:solidFill>
                <a:latin typeface="Segoe UI Semilight" panose="020B0402040204020203" pitchFamily="34" charset="0"/>
                <a:cs typeface="Segoe UI Semilight" panose="020B0402040204020203" pitchFamily="34" charset="0"/>
              </a:rPr>
              <a:t>3 SOĻI uzņēmumam līdz dalībai PROJEKTĀ</a:t>
            </a:r>
          </a:p>
        </p:txBody>
      </p:sp>
      <p:sp>
        <p:nvSpPr>
          <p:cNvPr id="40963" name="Content Placeholder 2"/>
          <p:cNvSpPr>
            <a:spLocks noGrp="1"/>
          </p:cNvSpPr>
          <p:nvPr>
            <p:ph idx="1"/>
          </p:nvPr>
        </p:nvSpPr>
        <p:spPr>
          <a:xfrm>
            <a:off x="1096963" y="2206625"/>
            <a:ext cx="10058400" cy="4022725"/>
          </a:xfrm>
        </p:spPr>
        <p:txBody>
          <a:bodyPr/>
          <a:lstStyle/>
          <a:p>
            <a:pPr marL="0" indent="0" eaLnBrk="1" hangingPunct="1">
              <a:spcAft>
                <a:spcPts val="1200"/>
              </a:spcAft>
              <a:buNone/>
              <a:defRPr/>
            </a:pPr>
            <a:r>
              <a:rPr lang="lv-LV" altLang="lv-LV" sz="3200" dirty="0">
                <a:latin typeface="Segoe UI Semilight" panose="020B0402040204020203" pitchFamily="34" charset="0"/>
                <a:cs typeface="Segoe UI Semilight" panose="020B0402040204020203" pitchFamily="34" charset="0"/>
              </a:rPr>
              <a:t>    </a:t>
            </a:r>
            <a:r>
              <a:rPr lang="lv-LV" altLang="lv-LV" sz="3200" b="1" dirty="0">
                <a:latin typeface="Segoe UI Semilight" panose="020B0402040204020203" pitchFamily="34" charset="0"/>
                <a:cs typeface="Segoe UI Semilight" panose="020B0402040204020203" pitchFamily="34" charset="0"/>
              </a:rPr>
              <a:t>Sadarbības līgums </a:t>
            </a:r>
            <a:r>
              <a:rPr lang="lv-LV" altLang="lv-LV" sz="3200" dirty="0">
                <a:latin typeface="Segoe UI Semilight" panose="020B0402040204020203" pitchFamily="34" charset="0"/>
                <a:cs typeface="Segoe UI Semilight" panose="020B0402040204020203" pitchFamily="34" charset="0"/>
              </a:rPr>
              <a:t>starp uzņēmumu un LDDK</a:t>
            </a:r>
          </a:p>
          <a:p>
            <a:pPr marL="0" indent="0" eaLnBrk="1" hangingPunct="1">
              <a:spcAft>
                <a:spcPts val="1200"/>
              </a:spcAft>
              <a:buNone/>
              <a:defRPr/>
            </a:pPr>
            <a:r>
              <a:rPr lang="lv-LV" altLang="lv-LV" sz="3200" dirty="0">
                <a:latin typeface="Segoe UI Semilight" panose="020B0402040204020203" pitchFamily="34" charset="0"/>
                <a:cs typeface="Segoe UI Semilight" panose="020B0402040204020203" pitchFamily="34" charset="0"/>
              </a:rPr>
              <a:t>    Ja īsteno DVB - </a:t>
            </a:r>
            <a:r>
              <a:rPr lang="lv-LV" altLang="lv-LV" sz="3200" b="1" dirty="0">
                <a:latin typeface="Segoe UI Semilight" panose="020B0402040204020203" pitchFamily="34" charset="0"/>
                <a:cs typeface="Segoe UI Semilight" panose="020B0402040204020203" pitchFamily="34" charset="0"/>
              </a:rPr>
              <a:t>atzinums</a:t>
            </a:r>
            <a:r>
              <a:rPr lang="lv-LV" altLang="lv-LV" sz="3200" dirty="0">
                <a:latin typeface="Segoe UI Semilight" panose="020B0402040204020203" pitchFamily="34" charset="0"/>
                <a:cs typeface="Segoe UI Semilight" panose="020B0402040204020203" pitchFamily="34" charset="0"/>
              </a:rPr>
              <a:t> no NEP par UZŅĒMUMA atbilstību īstenot DVB</a:t>
            </a:r>
          </a:p>
          <a:p>
            <a:pPr marL="0" indent="0" eaLnBrk="1" hangingPunct="1">
              <a:spcAft>
                <a:spcPts val="1200"/>
              </a:spcAft>
              <a:buNone/>
              <a:defRPr/>
            </a:pPr>
            <a:r>
              <a:rPr lang="lv-LV" altLang="lv-LV" sz="3200" dirty="0">
                <a:latin typeface="Segoe UI Semilight" panose="020B0402040204020203" pitchFamily="34" charset="0"/>
                <a:cs typeface="Segoe UI Semilight" panose="020B0402040204020203" pitchFamily="34" charset="0"/>
              </a:rPr>
              <a:t>    </a:t>
            </a:r>
            <a:r>
              <a:rPr lang="lv-LV" altLang="lv-LV" sz="3200" b="1" dirty="0">
                <a:latin typeface="Segoe UI Semilight" panose="020B0402040204020203" pitchFamily="34" charset="0"/>
                <a:cs typeface="Segoe UI Semilight" panose="020B0402040204020203" pitchFamily="34" charset="0"/>
              </a:rPr>
              <a:t>Mācību līgums </a:t>
            </a:r>
            <a:r>
              <a:rPr lang="lv-LV" altLang="lv-LV" sz="3200" dirty="0">
                <a:latin typeface="Segoe UI Semilight" panose="020B0402040204020203" pitchFamily="34" charset="0"/>
                <a:cs typeface="Segoe UI Semilight" panose="020B0402040204020203" pitchFamily="34" charset="0"/>
              </a:rPr>
              <a:t>starp</a:t>
            </a:r>
            <a:r>
              <a:rPr lang="lv-LV" altLang="lv-LV" sz="3200" b="1" dirty="0">
                <a:latin typeface="Segoe UI Semilight" panose="020B0402040204020203" pitchFamily="34" charset="0"/>
                <a:cs typeface="Segoe UI Semilight" panose="020B0402040204020203" pitchFamily="34" charset="0"/>
              </a:rPr>
              <a:t> </a:t>
            </a:r>
            <a:r>
              <a:rPr lang="lv-LV" altLang="lv-LV" sz="3200" dirty="0">
                <a:latin typeface="Segoe UI Semilight" panose="020B0402040204020203" pitchFamily="34" charset="0"/>
                <a:cs typeface="Segoe UI Semilight" panose="020B0402040204020203" pitchFamily="34" charset="0"/>
              </a:rPr>
              <a:t>PII – AUDZĒKNI – UZŅĒMUMU, un ja īsteno DVB mācības: divpusēja vienošanās starp audzēkni un uzņēmumu par stipendijas izmaksu vai darba līgums (NAV NOTEIKTS SAMAKSAS APJOMS).  </a:t>
            </a:r>
          </a:p>
          <a:p>
            <a:pPr marL="0" indent="0" eaLnBrk="1" hangingPunct="1">
              <a:spcAft>
                <a:spcPts val="1200"/>
              </a:spcAft>
              <a:buFont typeface="Calibri" panose="020F0502020204030204" pitchFamily="34" charset="0"/>
              <a:buNone/>
              <a:defRPr/>
            </a:pPr>
            <a:endParaRPr lang="lv-LV" altLang="lv-LV" sz="2400" dirty="0">
              <a:latin typeface="Arial Narrow" panose="020B0606020202030204" pitchFamily="34" charset="0"/>
            </a:endParaRPr>
          </a:p>
        </p:txBody>
      </p:sp>
      <p:pic>
        <p:nvPicPr>
          <p:cNvPr id="5" name="Attēl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080" y="2206625"/>
            <a:ext cx="433298" cy="433298"/>
          </a:xfrm>
          <a:prstGeom prst="rect">
            <a:avLst/>
          </a:prstGeom>
        </p:spPr>
      </p:pic>
      <p:pic>
        <p:nvPicPr>
          <p:cNvPr id="7" name="Attēls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080" y="2930973"/>
            <a:ext cx="433298" cy="433298"/>
          </a:xfrm>
          <a:prstGeom prst="rect">
            <a:avLst/>
          </a:prstGeom>
        </p:spPr>
      </p:pic>
      <p:pic>
        <p:nvPicPr>
          <p:cNvPr id="8" name="Attēls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080" y="4062181"/>
            <a:ext cx="433298" cy="433298"/>
          </a:xfrm>
          <a:prstGeom prst="rect">
            <a:avLst/>
          </a:prstGeom>
        </p:spPr>
      </p:pic>
    </p:spTree>
    <p:extLst>
      <p:ext uri="{BB962C8B-B14F-4D97-AF65-F5344CB8AC3E}">
        <p14:creationId xmlns:p14="http://schemas.microsoft.com/office/powerpoint/2010/main" val="88053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97209953"/>
              </p:ext>
            </p:extLst>
          </p:nvPr>
        </p:nvGraphicFramePr>
        <p:xfrm>
          <a:off x="1959811" y="3707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8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atura vietturis 7"/>
          <p:cNvSpPr>
            <a:spLocks noGrp="1"/>
          </p:cNvSpPr>
          <p:nvPr>
            <p:ph sz="half" idx="4294967295"/>
          </p:nvPr>
        </p:nvSpPr>
        <p:spPr>
          <a:xfrm>
            <a:off x="105555" y="985455"/>
            <a:ext cx="12028780" cy="6403888"/>
          </a:xfrm>
          <a:prstGeom prst="rect">
            <a:avLst/>
          </a:prstGeom>
        </p:spPr>
        <p:txBody>
          <a:bodyPr>
            <a:normAutofit/>
          </a:bodyPr>
          <a:lstStyle/>
          <a:p>
            <a:pPr marL="0" indent="0" algn="ctr">
              <a:buNone/>
            </a:pPr>
            <a:endParaRPr lang="lv-LV" b="1" dirty="0">
              <a:solidFill>
                <a:srgbClr val="721214"/>
              </a:solidFill>
              <a:latin typeface="Segoe UI Semilight" panose="020B0402040204020203" pitchFamily="34" charset="0"/>
              <a:cs typeface="Segoe UI Semilight" panose="020B0402040204020203" pitchFamily="34" charset="0"/>
            </a:endParaRPr>
          </a:p>
          <a:p>
            <a:pPr marL="0" indent="0" algn="ctr">
              <a:buNone/>
            </a:pPr>
            <a:endParaRPr lang="lv-LV" b="1" dirty="0">
              <a:solidFill>
                <a:srgbClr val="721214"/>
              </a:solidFill>
              <a:latin typeface="Segoe UI Semilight" panose="020B0402040204020203" pitchFamily="34" charset="0"/>
              <a:cs typeface="Segoe UI Semilight" panose="020B0402040204020203" pitchFamily="34" charset="0"/>
            </a:endParaRPr>
          </a:p>
          <a:p>
            <a:pPr marL="0" indent="0" algn="ctr">
              <a:buNone/>
            </a:pPr>
            <a:r>
              <a:rPr lang="lv-LV" b="1" dirty="0">
                <a:solidFill>
                  <a:srgbClr val="721214"/>
                </a:solidFill>
                <a:latin typeface="Segoe UI Semilight" panose="020B0402040204020203" pitchFamily="34" charset="0"/>
                <a:cs typeface="Segoe UI Semilight" panose="020B0402040204020203" pitchFamily="34" charset="0"/>
              </a:rPr>
              <a:t>Kontaktinformācija</a:t>
            </a:r>
            <a:endParaRPr lang="lv-LV" sz="1800" dirty="0">
              <a:latin typeface="Segoe UI Semilight" panose="020B0402040204020203" pitchFamily="34" charset="0"/>
              <a:cs typeface="Segoe UI Semilight" panose="020B0402040204020203" pitchFamily="34" charset="0"/>
            </a:endParaRPr>
          </a:p>
        </p:txBody>
      </p:sp>
      <p:graphicFrame>
        <p:nvGraphicFramePr>
          <p:cNvPr id="4" name="Tabula 3"/>
          <p:cNvGraphicFramePr>
            <a:graphicFrameLocks noGrp="1"/>
          </p:cNvGraphicFramePr>
          <p:nvPr>
            <p:extLst>
              <p:ext uri="{D42A27DB-BD31-4B8C-83A1-F6EECF244321}">
                <p14:modId xmlns:p14="http://schemas.microsoft.com/office/powerpoint/2010/main" val="585910587"/>
              </p:ext>
            </p:extLst>
          </p:nvPr>
        </p:nvGraphicFramePr>
        <p:xfrm>
          <a:off x="1260390" y="2887307"/>
          <a:ext cx="10873944" cy="3884168"/>
        </p:xfrm>
        <a:graphic>
          <a:graphicData uri="http://schemas.openxmlformats.org/drawingml/2006/table">
            <a:tbl>
              <a:tblPr firstRow="1" bandRow="1">
                <a:tableStyleId>{5C22544A-7EE6-4342-B048-85BDC9FD1C3A}</a:tableStyleId>
              </a:tblPr>
              <a:tblGrid>
                <a:gridCol w="3624648">
                  <a:extLst>
                    <a:ext uri="{9D8B030D-6E8A-4147-A177-3AD203B41FA5}">
                      <a16:colId xmlns:a16="http://schemas.microsoft.com/office/drawing/2014/main" xmlns="" val="20000"/>
                    </a:ext>
                  </a:extLst>
                </a:gridCol>
                <a:gridCol w="3624648">
                  <a:extLst>
                    <a:ext uri="{9D8B030D-6E8A-4147-A177-3AD203B41FA5}">
                      <a16:colId xmlns:a16="http://schemas.microsoft.com/office/drawing/2014/main" xmlns="" val="20001"/>
                    </a:ext>
                  </a:extLst>
                </a:gridCol>
                <a:gridCol w="3624648">
                  <a:extLst>
                    <a:ext uri="{9D8B030D-6E8A-4147-A177-3AD203B41FA5}">
                      <a16:colId xmlns:a16="http://schemas.microsoft.com/office/drawing/2014/main" xmlns="" val="20002"/>
                    </a:ext>
                  </a:extLst>
                </a:gridCol>
              </a:tblGrid>
              <a:tr h="3686490">
                <a:tc>
                  <a:txBody>
                    <a:bodyPr/>
                    <a:lstStyle/>
                    <a:p>
                      <a:pPr marL="0" indent="0">
                        <a:buNone/>
                      </a:pPr>
                      <a:r>
                        <a:rPr lang="lv-LV" sz="2000" b="1" u="sng" dirty="0">
                          <a:solidFill>
                            <a:schemeClr val="tx1"/>
                          </a:solidFill>
                          <a:latin typeface="Segoe UI Semilight" panose="020B0402040204020203" pitchFamily="34" charset="0"/>
                          <a:cs typeface="Segoe UI Semilight" panose="020B0402040204020203" pitchFamily="34" charset="0"/>
                        </a:rPr>
                        <a:t>Jolanta Vjakse</a:t>
                      </a:r>
                    </a:p>
                    <a:p>
                      <a:pPr marL="0" indent="0" algn="l" defTabSz="914400" rtl="0" eaLnBrk="1" latinLnBrk="0" hangingPunct="1">
                        <a:lnSpc>
                          <a:spcPct val="90000"/>
                        </a:lnSpc>
                        <a:spcBef>
                          <a:spcPts val="1000"/>
                        </a:spcBef>
                        <a:buFont typeface="Arial" panose="020B0604020202020204" pitchFamily="34" charset="0"/>
                        <a:buNone/>
                      </a:pPr>
                      <a:r>
                        <a:rPr lang="lv-LV" sz="1800" kern="1200" dirty="0">
                          <a:solidFill>
                            <a:schemeClr val="tx1"/>
                          </a:solidFill>
                          <a:latin typeface="Segoe UI Semilight" panose="020B0402040204020203" pitchFamily="34" charset="0"/>
                          <a:ea typeface="+mn-ea"/>
                          <a:cs typeface="Segoe UI Semilight" panose="020B0402040204020203" pitchFamily="34" charset="0"/>
                        </a:rPr>
                        <a:t>Projekta vadītāja</a:t>
                      </a:r>
                    </a:p>
                    <a:p>
                      <a:pPr marL="0" indent="0" algn="l" defTabSz="914400" rtl="0" eaLnBrk="1" fontAlgn="base" latinLnBrk="0" hangingPunct="1">
                        <a:lnSpc>
                          <a:spcPct val="90000"/>
                        </a:lnSpc>
                        <a:spcBef>
                          <a:spcPts val="1000"/>
                        </a:spcBef>
                        <a:buFont typeface="Arial" panose="020B0604020202020204" pitchFamily="34" charset="0"/>
                        <a:buNone/>
                      </a:pPr>
                      <a:r>
                        <a:rPr lang="lv-LV" sz="1800" kern="1200" dirty="0">
                          <a:solidFill>
                            <a:schemeClr val="tx1"/>
                          </a:solidFill>
                          <a:latin typeface="Segoe UI Semilight" panose="020B0402040204020203" pitchFamily="34" charset="0"/>
                          <a:ea typeface="+mn-ea"/>
                          <a:cs typeface="Segoe UI Semilight" panose="020B0402040204020203" pitchFamily="34" charset="0"/>
                        </a:rPr>
                        <a:t>     </a:t>
                      </a:r>
                      <a:r>
                        <a:rPr lang="lv-LV" altLang="lv-LV" sz="1800" kern="1200" dirty="0">
                          <a:solidFill>
                            <a:schemeClr val="tx1"/>
                          </a:solidFill>
                          <a:latin typeface="Segoe UI Semilight" panose="020B0402040204020203" pitchFamily="34" charset="0"/>
                          <a:ea typeface="+mn-ea"/>
                          <a:cs typeface="Segoe UI Semilight" panose="020B0402040204020203" pitchFamily="34" charset="0"/>
                        </a:rPr>
                        <a:t>29471150</a:t>
                      </a:r>
                    </a:p>
                    <a:p>
                      <a:pPr marL="0" indent="0" algn="l" defTabSz="914400" rtl="0" eaLnBrk="1" fontAlgn="base" latinLnBrk="0" hangingPunct="1">
                        <a:lnSpc>
                          <a:spcPct val="90000"/>
                        </a:lnSpc>
                        <a:spcBef>
                          <a:spcPts val="1000"/>
                        </a:spcBef>
                        <a:buFont typeface="Arial" panose="020B0604020202020204" pitchFamily="34" charset="0"/>
                        <a:buNone/>
                      </a:pPr>
                      <a:r>
                        <a:rPr lang="lv-LV" sz="1800" kern="1200" dirty="0">
                          <a:solidFill>
                            <a:schemeClr val="tx1"/>
                          </a:solidFill>
                          <a:latin typeface="Segoe UI Semilight" panose="020B0402040204020203" pitchFamily="34" charset="0"/>
                          <a:ea typeface="+mn-ea"/>
                          <a:cs typeface="Segoe UI Semilight" panose="020B0402040204020203" pitchFamily="34" charset="0"/>
                        </a:rPr>
                        <a:t>      </a:t>
                      </a:r>
                      <a:r>
                        <a:rPr lang="lv-LV" sz="1800" kern="1200" dirty="0">
                          <a:solidFill>
                            <a:schemeClr val="tx1"/>
                          </a:solidFill>
                          <a:latin typeface="Segoe UI Semilight" panose="020B0402040204020203" pitchFamily="34" charset="0"/>
                          <a:ea typeface="+mn-ea"/>
                          <a:cs typeface="Segoe UI Semilight" panose="020B0402040204020203" pitchFamily="34" charset="0"/>
                          <a:hlinkClick r:id="rId2"/>
                        </a:rPr>
                        <a:t>jolanta.vjakse@lddk.lv</a:t>
                      </a:r>
                      <a:endParaRPr lang="lv-LV" sz="1800" kern="1200" dirty="0">
                        <a:solidFill>
                          <a:schemeClr val="tx1"/>
                        </a:solidFill>
                        <a:latin typeface="Segoe UI Semilight" panose="020B0402040204020203" pitchFamily="34" charset="0"/>
                        <a:ea typeface="+mn-ea"/>
                        <a:cs typeface="Segoe UI Semilight" panose="020B0402040204020203" pitchFamily="34" charset="0"/>
                      </a:endParaRPr>
                    </a:p>
                    <a:p>
                      <a:pPr marL="0" indent="0" algn="l" defTabSz="914400" rtl="0" eaLnBrk="1" fontAlgn="base" latinLnBrk="0" hangingPunct="1">
                        <a:lnSpc>
                          <a:spcPct val="90000"/>
                        </a:lnSpc>
                        <a:spcBef>
                          <a:spcPts val="1000"/>
                        </a:spcBef>
                        <a:buFont typeface="Arial" panose="020B0604020202020204" pitchFamily="34" charset="0"/>
                        <a:buNone/>
                      </a:pPr>
                      <a:endParaRPr lang="lv-LV" sz="1800" kern="1200" dirty="0">
                        <a:solidFill>
                          <a:schemeClr val="tx1"/>
                        </a:solidFill>
                        <a:latin typeface="Segoe UI Semilight" panose="020B0402040204020203" pitchFamily="34" charset="0"/>
                        <a:ea typeface="+mn-ea"/>
                        <a:cs typeface="Segoe UI Semilight" panose="020B0402040204020203" pitchFamily="34" charset="0"/>
                      </a:endParaRPr>
                    </a:p>
                    <a:p>
                      <a:pPr marL="0" indent="0">
                        <a:buNone/>
                      </a:pPr>
                      <a:r>
                        <a:rPr lang="lv-LV" sz="2000" b="1" u="sng" dirty="0">
                          <a:solidFill>
                            <a:schemeClr val="tx1"/>
                          </a:solidFill>
                          <a:latin typeface="Segoe UI Semilight" panose="020B0402040204020203" pitchFamily="34" charset="0"/>
                          <a:cs typeface="Segoe UI Semilight" panose="020B0402040204020203" pitchFamily="34" charset="0"/>
                        </a:rPr>
                        <a:t>Juris Guntis Vjakse</a:t>
                      </a:r>
                    </a:p>
                    <a:p>
                      <a:pPr marL="0" indent="0" algn="l" defTabSz="914400" rtl="0" eaLnBrk="1" latinLnBrk="0" hangingPunct="1">
                        <a:lnSpc>
                          <a:spcPct val="90000"/>
                        </a:lnSpc>
                        <a:spcBef>
                          <a:spcPts val="1000"/>
                        </a:spcBef>
                        <a:buFont typeface="Arial" panose="020B0604020202020204" pitchFamily="34" charset="0"/>
                        <a:buNone/>
                      </a:pPr>
                      <a:r>
                        <a:rPr lang="lv-LV" sz="1600" kern="1200" dirty="0">
                          <a:solidFill>
                            <a:schemeClr val="tx1"/>
                          </a:solidFill>
                          <a:latin typeface="Segoe UI Semilight" panose="020B0402040204020203" pitchFamily="34" charset="0"/>
                          <a:ea typeface="+mn-ea"/>
                          <a:cs typeface="Segoe UI Semilight" panose="020B0402040204020203" pitchFamily="34" charset="0"/>
                        </a:rPr>
                        <a:t>Projekta Latgales reģionālais</a:t>
                      </a:r>
                      <a:r>
                        <a:rPr lang="lv-LV" sz="1600" kern="1200" baseline="0" dirty="0">
                          <a:solidFill>
                            <a:schemeClr val="tx1"/>
                          </a:solidFill>
                          <a:latin typeface="Segoe UI Semilight" panose="020B0402040204020203" pitchFamily="34" charset="0"/>
                          <a:ea typeface="+mn-ea"/>
                          <a:cs typeface="Segoe UI Semilight" panose="020B0402040204020203" pitchFamily="34" charset="0"/>
                        </a:rPr>
                        <a:t> koordinators</a:t>
                      </a:r>
                      <a:endParaRPr lang="lv-LV" sz="1600" kern="1200" dirty="0">
                        <a:solidFill>
                          <a:schemeClr val="tx1"/>
                        </a:solidFill>
                        <a:latin typeface="Segoe UI Semilight" panose="020B0402040204020203" pitchFamily="34" charset="0"/>
                        <a:ea typeface="+mn-ea"/>
                        <a:cs typeface="Segoe UI Semilight" panose="020B0402040204020203" pitchFamily="34" charset="0"/>
                      </a:endParaRPr>
                    </a:p>
                    <a:p>
                      <a:pPr marL="0" indent="0" algn="l" defTabSz="914400" rtl="0" eaLnBrk="1" fontAlgn="base" latinLnBrk="0" hangingPunct="1">
                        <a:lnSpc>
                          <a:spcPct val="90000"/>
                        </a:lnSpc>
                        <a:spcBef>
                          <a:spcPts val="1000"/>
                        </a:spcBef>
                        <a:buFont typeface="Arial" panose="020B0604020202020204" pitchFamily="34" charset="0"/>
                        <a:buNone/>
                      </a:pPr>
                      <a:r>
                        <a:rPr lang="lv-LV" sz="1800" kern="1200" dirty="0">
                          <a:solidFill>
                            <a:schemeClr val="tx1"/>
                          </a:solidFill>
                          <a:latin typeface="Segoe UI Semilight" panose="020B0402040204020203" pitchFamily="34" charset="0"/>
                          <a:ea typeface="+mn-ea"/>
                          <a:cs typeface="Segoe UI Semilight" panose="020B0402040204020203" pitchFamily="34" charset="0"/>
                        </a:rPr>
                        <a:t> mob.</a:t>
                      </a:r>
                      <a:r>
                        <a:rPr lang="lv-LV" altLang="lv-LV" sz="1800" kern="1200" dirty="0">
                          <a:solidFill>
                            <a:schemeClr val="tx1"/>
                          </a:solidFill>
                          <a:latin typeface="Segoe UI Semilight" panose="020B0402040204020203" pitchFamily="34" charset="0"/>
                          <a:ea typeface="+mn-ea"/>
                          <a:cs typeface="Segoe UI Semilight" panose="020B0402040204020203" pitchFamily="34" charset="0"/>
                        </a:rPr>
                        <a:t>29421087</a:t>
                      </a:r>
                      <a:r>
                        <a:rPr lang="lv-LV" sz="1800" kern="1200" dirty="0">
                          <a:solidFill>
                            <a:schemeClr val="tx1"/>
                          </a:solidFill>
                          <a:latin typeface="Segoe UI Semilight" panose="020B0402040204020203" pitchFamily="34" charset="0"/>
                          <a:ea typeface="+mn-ea"/>
                          <a:cs typeface="Segoe UI Semilight" panose="020B0402040204020203" pitchFamily="34" charset="0"/>
                        </a:rPr>
                        <a:t>     </a:t>
                      </a:r>
                    </a:p>
                    <a:p>
                      <a:pPr marL="0" indent="0" algn="l" defTabSz="914400" rtl="0" eaLnBrk="1" fontAlgn="base" latinLnBrk="0" hangingPunct="1">
                        <a:lnSpc>
                          <a:spcPct val="90000"/>
                        </a:lnSpc>
                        <a:spcBef>
                          <a:spcPts val="1000"/>
                        </a:spcBef>
                        <a:buFont typeface="Arial" panose="020B0604020202020204" pitchFamily="34" charset="0"/>
                        <a:buNone/>
                      </a:pPr>
                      <a:r>
                        <a:rPr lang="lv-LV" sz="1800" kern="1200" dirty="0">
                          <a:solidFill>
                            <a:schemeClr val="tx1"/>
                          </a:solidFill>
                          <a:latin typeface="Segoe UI Semilight" panose="020B0402040204020203" pitchFamily="34" charset="0"/>
                          <a:ea typeface="+mn-ea"/>
                          <a:cs typeface="Segoe UI Semilight" panose="020B0402040204020203" pitchFamily="34" charset="0"/>
                        </a:rPr>
                        <a:t>e-pasts: juris-guntis.vjakse@lddk.lv</a:t>
                      </a:r>
                    </a:p>
                    <a:p>
                      <a:pPr marL="0" indent="0" algn="l" defTabSz="914400" rtl="0" eaLnBrk="1" fontAlgn="base" latinLnBrk="0" hangingPunct="1">
                        <a:lnSpc>
                          <a:spcPct val="90000"/>
                        </a:lnSpc>
                        <a:spcBef>
                          <a:spcPts val="1000"/>
                        </a:spcBef>
                        <a:buFont typeface="Arial" panose="020B0604020202020204" pitchFamily="34" charset="0"/>
                        <a:buNone/>
                      </a:pPr>
                      <a:endParaRPr lang="lv-LV" sz="1800" kern="1200" dirty="0">
                        <a:solidFill>
                          <a:schemeClr val="tx1"/>
                        </a:solidFill>
                        <a:latin typeface="Segoe UI Semilight" panose="020B0402040204020203" pitchFamily="34" charset="0"/>
                        <a:ea typeface="+mn-ea"/>
                        <a:cs typeface="Segoe UI Semilight" panose="020B0402040204020203" pitchFamily="34" charset="0"/>
                      </a:endParaRPr>
                    </a:p>
                  </a:txBody>
                  <a:tcPr>
                    <a:noFill/>
                  </a:tcPr>
                </a:tc>
                <a:tc>
                  <a:txBody>
                    <a:bodyPr/>
                    <a:lstStyle/>
                    <a:p>
                      <a:pPr marL="0" indent="0">
                        <a:buNone/>
                      </a:pPr>
                      <a:r>
                        <a:rPr lang="lv-LV" sz="2000" b="1" u="sng" dirty="0">
                          <a:solidFill>
                            <a:schemeClr val="tx1"/>
                          </a:solidFill>
                          <a:latin typeface="Segoe UI Semilight" panose="020B0402040204020203" pitchFamily="34" charset="0"/>
                          <a:cs typeface="Segoe UI Semilight" panose="020B0402040204020203" pitchFamily="34" charset="0"/>
                        </a:rPr>
                        <a:t>Sanita Bērziņa </a:t>
                      </a:r>
                    </a:p>
                    <a:p>
                      <a:pPr marL="0" indent="0" algn="l" defTabSz="914400" rtl="0" eaLnBrk="1" latinLnBrk="0" hangingPunct="1">
                        <a:lnSpc>
                          <a:spcPct val="90000"/>
                        </a:lnSpc>
                        <a:spcBef>
                          <a:spcPts val="1000"/>
                        </a:spcBef>
                        <a:buFont typeface="Arial" panose="020B0604020202020204" pitchFamily="34" charset="0"/>
                        <a:buNone/>
                      </a:pPr>
                      <a:r>
                        <a:rPr lang="lv-LV" sz="1800" kern="1200" dirty="0">
                          <a:solidFill>
                            <a:schemeClr val="tx1"/>
                          </a:solidFill>
                          <a:latin typeface="Segoe UI Semilight" panose="020B0402040204020203" pitchFamily="34" charset="0"/>
                          <a:ea typeface="+mn-ea"/>
                          <a:cs typeface="Segoe UI Semilight" panose="020B0402040204020203" pitchFamily="34" charset="0"/>
                        </a:rPr>
                        <a:t>Apakšprojekta vadītāja</a:t>
                      </a:r>
                    </a:p>
                    <a:p>
                      <a:pPr marL="0" indent="0" algn="l" defTabSz="914400" rtl="0" eaLnBrk="1" latinLnBrk="0" hangingPunct="1">
                        <a:lnSpc>
                          <a:spcPct val="90000"/>
                        </a:lnSpc>
                        <a:spcBef>
                          <a:spcPts val="1000"/>
                        </a:spcBef>
                        <a:buFont typeface="Arial" panose="020B0604020202020204" pitchFamily="34" charset="0"/>
                        <a:buNone/>
                      </a:pPr>
                      <a:r>
                        <a:rPr lang="lv-LV" sz="1800" kern="1200" dirty="0">
                          <a:solidFill>
                            <a:schemeClr val="tx1"/>
                          </a:solidFill>
                          <a:latin typeface="Segoe UI Semilight" panose="020B0402040204020203" pitchFamily="34" charset="0"/>
                          <a:ea typeface="+mn-ea"/>
                          <a:cs typeface="Segoe UI Semilight" panose="020B0402040204020203" pitchFamily="34" charset="0"/>
                        </a:rPr>
                        <a:t>      22338862</a:t>
                      </a:r>
                    </a:p>
                    <a:p>
                      <a:pPr marL="0" indent="0" algn="l" defTabSz="914400" rtl="0" eaLnBrk="1" latinLnBrk="0" hangingPunct="1">
                        <a:lnSpc>
                          <a:spcPct val="90000"/>
                        </a:lnSpc>
                        <a:spcBef>
                          <a:spcPts val="1000"/>
                        </a:spcBef>
                        <a:buFont typeface="Arial" panose="020B0604020202020204" pitchFamily="34" charset="0"/>
                        <a:buNone/>
                      </a:pPr>
                      <a:r>
                        <a:rPr lang="lv-LV" sz="1800" kern="1200" dirty="0">
                          <a:solidFill>
                            <a:schemeClr val="tx1"/>
                          </a:solidFill>
                          <a:latin typeface="Segoe UI Semilight" panose="020B0402040204020203" pitchFamily="34" charset="0"/>
                          <a:ea typeface="+mn-ea"/>
                          <a:cs typeface="Segoe UI Semilight" panose="020B0402040204020203" pitchFamily="34" charset="0"/>
                        </a:rPr>
                        <a:t>      sanita.berzina@lddk.lv</a:t>
                      </a:r>
                    </a:p>
                    <a:p>
                      <a:endParaRPr lang="lv-LV" dirty="0">
                        <a:solidFill>
                          <a:schemeClr val="tx1"/>
                        </a:solidFill>
                      </a:endParaRPr>
                    </a:p>
                  </a:txBody>
                  <a:tcPr>
                    <a:noFill/>
                  </a:tcPr>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sz="2000" u="sng" kern="1200" dirty="0">
                          <a:solidFill>
                            <a:schemeClr val="tx1"/>
                          </a:solidFill>
                          <a:latin typeface="Segoe UI Semilight" panose="020B0402040204020203" pitchFamily="34" charset="0"/>
                          <a:ea typeface="+mn-ea"/>
                          <a:cs typeface="Segoe UI Semilight" panose="020B0402040204020203" pitchFamily="34" charset="0"/>
                        </a:rPr>
                        <a:t>Andrejs Bušenko</a:t>
                      </a:r>
                    </a:p>
                    <a:p>
                      <a:pPr marL="0" indent="0" algn="l" defTabSz="914400" rtl="0" eaLnBrk="1" latinLnBrk="0" hangingPunct="1">
                        <a:lnSpc>
                          <a:spcPct val="90000"/>
                        </a:lnSpc>
                        <a:spcBef>
                          <a:spcPts val="1000"/>
                        </a:spcBef>
                        <a:buFont typeface="Arial" panose="020B0604020202020204" pitchFamily="34" charset="0"/>
                        <a:buNone/>
                      </a:pPr>
                      <a:r>
                        <a:rPr lang="lv-LV" sz="1800" kern="1200" dirty="0">
                          <a:solidFill>
                            <a:schemeClr val="tx1"/>
                          </a:solidFill>
                          <a:latin typeface="Segoe UI Semilight" panose="020B0402040204020203" pitchFamily="34" charset="0"/>
                          <a:ea typeface="+mn-ea"/>
                          <a:cs typeface="Segoe UI Semilight" panose="020B0402040204020203" pitchFamily="34" charset="0"/>
                        </a:rPr>
                        <a:t>Apakšprojekta vadītājs</a:t>
                      </a:r>
                    </a:p>
                    <a:p>
                      <a:pPr marL="0" indent="0" algn="l" defTabSz="914400" rtl="0" eaLnBrk="1" latinLnBrk="0" hangingPunct="1">
                        <a:lnSpc>
                          <a:spcPct val="90000"/>
                        </a:lnSpc>
                        <a:spcBef>
                          <a:spcPts val="1000"/>
                        </a:spcBef>
                        <a:buFont typeface="Arial" panose="020B0604020202020204" pitchFamily="34" charset="0"/>
                        <a:buNone/>
                      </a:pPr>
                      <a:r>
                        <a:rPr lang="lv-LV" sz="1800" kern="1200" dirty="0">
                          <a:solidFill>
                            <a:schemeClr val="tx1"/>
                          </a:solidFill>
                          <a:latin typeface="Segoe UI Semilight" panose="020B0402040204020203" pitchFamily="34" charset="0"/>
                          <a:ea typeface="+mn-ea"/>
                          <a:cs typeface="Segoe UI Semilight" panose="020B0402040204020203" pitchFamily="34" charset="0"/>
                        </a:rPr>
                        <a:t>      28347877</a:t>
                      </a:r>
                    </a:p>
                    <a:p>
                      <a:pPr marL="0" indent="0" algn="l" defTabSz="914400" rtl="0" eaLnBrk="1" latinLnBrk="0" hangingPunct="1">
                        <a:lnSpc>
                          <a:spcPct val="90000"/>
                        </a:lnSpc>
                        <a:spcBef>
                          <a:spcPts val="1000"/>
                        </a:spcBef>
                        <a:buFont typeface="Arial" panose="020B0604020202020204" pitchFamily="34" charset="0"/>
                        <a:buNone/>
                      </a:pPr>
                      <a:r>
                        <a:rPr lang="lv-LV" sz="1800" kern="1200" dirty="0">
                          <a:solidFill>
                            <a:schemeClr val="tx1"/>
                          </a:solidFill>
                          <a:latin typeface="Segoe UI Semilight" panose="020B0402040204020203" pitchFamily="34" charset="0"/>
                          <a:ea typeface="+mn-ea"/>
                          <a:cs typeface="Segoe UI Semilight" panose="020B0402040204020203" pitchFamily="34" charset="0"/>
                        </a:rPr>
                        <a:t>      </a:t>
                      </a:r>
                      <a:r>
                        <a:rPr lang="lv-LV" sz="1800" kern="1200" dirty="0">
                          <a:solidFill>
                            <a:schemeClr val="tx1"/>
                          </a:solidFill>
                          <a:latin typeface="Segoe UI Semilight" panose="020B0402040204020203" pitchFamily="34" charset="0"/>
                          <a:ea typeface="+mn-ea"/>
                          <a:cs typeface="Segoe UI Semilight" panose="020B0402040204020203" pitchFamily="34" charset="0"/>
                          <a:hlinkClick r:id="rId3"/>
                        </a:rPr>
                        <a:t>andrejs.busenko@lddk.lv</a:t>
                      </a:r>
                      <a:endParaRPr lang="lv-LV" sz="1800" kern="1200" dirty="0">
                        <a:solidFill>
                          <a:schemeClr val="tx1"/>
                        </a:solidFill>
                        <a:latin typeface="Segoe UI Semilight" panose="020B0402040204020203" pitchFamily="34" charset="0"/>
                        <a:ea typeface="+mn-ea"/>
                        <a:cs typeface="Segoe UI Semilight" panose="020B0402040204020203" pitchFamily="34" charset="0"/>
                      </a:endParaRPr>
                    </a:p>
                    <a:p>
                      <a:pPr marL="0" indent="0" algn="l" defTabSz="914400" rtl="0" eaLnBrk="1" latinLnBrk="0" hangingPunct="1">
                        <a:lnSpc>
                          <a:spcPct val="90000"/>
                        </a:lnSpc>
                        <a:spcBef>
                          <a:spcPts val="1000"/>
                        </a:spcBef>
                        <a:buFont typeface="Arial" panose="020B0604020202020204" pitchFamily="34" charset="0"/>
                        <a:buNone/>
                      </a:pPr>
                      <a:endParaRPr lang="lv-LV" sz="1800" kern="1200" dirty="0">
                        <a:solidFill>
                          <a:schemeClr val="tx1"/>
                        </a:solidFill>
                        <a:latin typeface="Segoe UI Semilight" panose="020B0402040204020203" pitchFamily="34" charset="0"/>
                        <a:ea typeface="+mn-ea"/>
                        <a:cs typeface="Segoe UI Semilight" panose="020B0402040204020203" pitchFamily="34" charset="0"/>
                      </a:endParaRPr>
                    </a:p>
                    <a:p>
                      <a:pPr marL="0" indent="0" algn="l" defTabSz="914400" rtl="0" eaLnBrk="1" latinLnBrk="0" hangingPunct="1">
                        <a:lnSpc>
                          <a:spcPct val="90000"/>
                        </a:lnSpc>
                        <a:spcBef>
                          <a:spcPts val="1000"/>
                        </a:spcBef>
                        <a:buFont typeface="Arial" panose="020B0604020202020204" pitchFamily="34" charset="0"/>
                        <a:buNone/>
                      </a:pPr>
                      <a:endParaRPr lang="lv-LV" sz="1800" kern="1200" dirty="0">
                        <a:solidFill>
                          <a:schemeClr val="tx1"/>
                        </a:solidFill>
                        <a:latin typeface="Segoe UI Semilight" panose="020B0402040204020203" pitchFamily="34" charset="0"/>
                        <a:ea typeface="+mn-ea"/>
                        <a:cs typeface="Segoe UI Semilight" panose="020B0402040204020203" pitchFamily="34" charset="0"/>
                      </a:endParaRPr>
                    </a:p>
                    <a:p>
                      <a:pPr marL="0" indent="0" algn="l" defTabSz="914400" rtl="0" eaLnBrk="1" latinLnBrk="0" hangingPunct="1">
                        <a:lnSpc>
                          <a:spcPct val="90000"/>
                        </a:lnSpc>
                        <a:spcBef>
                          <a:spcPts val="1000"/>
                        </a:spcBef>
                        <a:buFont typeface="Arial" panose="020B0604020202020204" pitchFamily="34" charset="0"/>
                        <a:buNone/>
                      </a:pPr>
                      <a:endParaRPr lang="lv-LV" sz="1800" kern="1200" dirty="0">
                        <a:solidFill>
                          <a:schemeClr val="tx1"/>
                        </a:solidFill>
                        <a:latin typeface="Segoe UI Semilight" panose="020B0402040204020203" pitchFamily="34" charset="0"/>
                        <a:ea typeface="+mn-ea"/>
                        <a:cs typeface="Segoe UI Semilight" panose="020B0402040204020203" pitchFamily="34" charset="0"/>
                      </a:endParaRPr>
                    </a:p>
                  </a:txBody>
                  <a:tcPr>
                    <a:noFill/>
                  </a:tcPr>
                </a:tc>
                <a:extLst>
                  <a:ext uri="{0D108BD9-81ED-4DB2-BD59-A6C34878D82A}">
                    <a16:rowId xmlns:a16="http://schemas.microsoft.com/office/drawing/2014/main" xmlns="" val="10000"/>
                  </a:ext>
                </a:extLst>
              </a:tr>
            </a:tbl>
          </a:graphicData>
        </a:graphic>
      </p:graphicFrame>
      <p:grpSp>
        <p:nvGrpSpPr>
          <p:cNvPr id="6" name="Grupa 5"/>
          <p:cNvGrpSpPr/>
          <p:nvPr/>
        </p:nvGrpSpPr>
        <p:grpSpPr>
          <a:xfrm>
            <a:off x="1369545" y="3691759"/>
            <a:ext cx="6945026" cy="682650"/>
            <a:chOff x="1369545" y="3205725"/>
            <a:chExt cx="6945026" cy="682650"/>
          </a:xfrm>
        </p:grpSpPr>
        <p:pic>
          <p:nvPicPr>
            <p:cNvPr id="9" name="Attēls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9545" y="3231042"/>
              <a:ext cx="261197" cy="261198"/>
            </a:xfrm>
            <a:prstGeom prst="rect">
              <a:avLst/>
            </a:prstGeom>
          </p:spPr>
        </p:pic>
        <p:pic>
          <p:nvPicPr>
            <p:cNvPr id="10" name="Attēls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0724" y="3627177"/>
              <a:ext cx="261197" cy="261198"/>
            </a:xfrm>
            <a:prstGeom prst="rect">
              <a:avLst/>
            </a:prstGeom>
          </p:spPr>
        </p:pic>
        <p:pic>
          <p:nvPicPr>
            <p:cNvPr id="11" name="Attēls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870" y="3231042"/>
              <a:ext cx="261197" cy="261198"/>
            </a:xfrm>
            <a:prstGeom prst="rect">
              <a:avLst/>
            </a:prstGeom>
          </p:spPr>
        </p:pic>
        <p:pic>
          <p:nvPicPr>
            <p:cNvPr id="12" name="Attēls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7049" y="3627177"/>
              <a:ext cx="261197" cy="261198"/>
            </a:xfrm>
            <a:prstGeom prst="rect">
              <a:avLst/>
            </a:prstGeom>
          </p:spPr>
        </p:pic>
        <p:pic>
          <p:nvPicPr>
            <p:cNvPr id="13" name="Attēls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2195" y="3205725"/>
              <a:ext cx="261197" cy="261198"/>
            </a:xfrm>
            <a:prstGeom prst="rect">
              <a:avLst/>
            </a:prstGeom>
          </p:spPr>
        </p:pic>
        <p:pic>
          <p:nvPicPr>
            <p:cNvPr id="14" name="Attēls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3374" y="3601860"/>
              <a:ext cx="261197" cy="261198"/>
            </a:xfrm>
            <a:prstGeom prst="rect">
              <a:avLst/>
            </a:prstGeom>
          </p:spPr>
        </p:pic>
      </p:grpSp>
      <p:pic>
        <p:nvPicPr>
          <p:cNvPr id="15" name="Attēls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8929" y="76565"/>
            <a:ext cx="8044249" cy="1390257"/>
          </a:xfrm>
          <a:prstGeom prst="rect">
            <a:avLst/>
          </a:prstGeom>
        </p:spPr>
      </p:pic>
    </p:spTree>
    <p:extLst>
      <p:ext uri="{BB962C8B-B14F-4D97-AF65-F5344CB8AC3E}">
        <p14:creationId xmlns:p14="http://schemas.microsoft.com/office/powerpoint/2010/main" val="52497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p:cNvSpPr>
            <a:spLocks noGrp="1"/>
          </p:cNvSpPr>
          <p:nvPr>
            <p:ph type="ctrTitle"/>
          </p:nvPr>
        </p:nvSpPr>
        <p:spPr>
          <a:xfrm>
            <a:off x="1512487" y="1060295"/>
            <a:ext cx="9144000" cy="1293985"/>
          </a:xfrm>
        </p:spPr>
        <p:txBody>
          <a:bodyPr>
            <a:normAutofit/>
          </a:bodyPr>
          <a:lstStyle/>
          <a:p>
            <a:r>
              <a:rPr lang="lv-LV" sz="4000" b="1" dirty="0">
                <a:solidFill>
                  <a:schemeClr val="tx1">
                    <a:lumMod val="75000"/>
                    <a:lumOff val="25000"/>
                  </a:schemeClr>
                </a:solidFill>
                <a:latin typeface="Segoe UI Semilight" panose="020B0402040204020203" pitchFamily="34" charset="0"/>
                <a:cs typeface="Segoe UI Semilight" panose="020B0402040204020203" pitchFamily="34" charset="0"/>
              </a:rPr>
              <a:t>PALDIES!</a:t>
            </a:r>
          </a:p>
        </p:txBody>
      </p:sp>
      <p:grpSp>
        <p:nvGrpSpPr>
          <p:cNvPr id="2" name="Grupa 1"/>
          <p:cNvGrpSpPr/>
          <p:nvPr/>
        </p:nvGrpSpPr>
        <p:grpSpPr>
          <a:xfrm>
            <a:off x="426637" y="2407029"/>
            <a:ext cx="7559843" cy="4115541"/>
            <a:chOff x="426637" y="2580027"/>
            <a:chExt cx="7559843" cy="4115541"/>
          </a:xfrm>
        </p:grpSpPr>
        <p:sp>
          <p:nvSpPr>
            <p:cNvPr id="6" name="TextBox 5"/>
            <p:cNvSpPr txBox="1"/>
            <p:nvPr/>
          </p:nvSpPr>
          <p:spPr>
            <a:xfrm>
              <a:off x="426637" y="5864571"/>
              <a:ext cx="2171700" cy="830997"/>
            </a:xfrm>
            <a:prstGeom prst="rect">
              <a:avLst/>
            </a:prstGeom>
            <a:noFill/>
          </p:spPr>
          <p:txBody>
            <a:bodyPr wrap="square" rtlCol="0">
              <a:spAutoFit/>
            </a:bodyPr>
            <a:lstStyle/>
            <a:p>
              <a:r>
                <a:rPr lang="lv-LV" sz="2400" dirty="0">
                  <a:latin typeface="Segoe UI Semilight" panose="020B0402040204020203" pitchFamily="34" charset="0"/>
                  <a:cs typeface="Segoe UI Semilight" panose="020B0402040204020203" pitchFamily="34" charset="0"/>
                </a:rPr>
                <a:t>www.lddk.lv</a:t>
              </a:r>
            </a:p>
            <a:p>
              <a:endParaRPr lang="lv-LV" sz="2400" dirty="0">
                <a:latin typeface="Segoe UI Semilight" panose="020B0402040204020203" pitchFamily="34" charset="0"/>
                <a:cs typeface="Segoe UI Semilight" panose="020B0402040204020203" pitchFamily="34" charset="0"/>
              </a:endParaRPr>
            </a:p>
          </p:txBody>
        </p:sp>
        <p:sp>
          <p:nvSpPr>
            <p:cNvPr id="7" name="TextBox 6"/>
            <p:cNvSpPr txBox="1"/>
            <p:nvPr/>
          </p:nvSpPr>
          <p:spPr>
            <a:xfrm>
              <a:off x="1184822" y="2580027"/>
              <a:ext cx="2171700" cy="461665"/>
            </a:xfrm>
            <a:prstGeom prst="rect">
              <a:avLst/>
            </a:prstGeom>
            <a:noFill/>
          </p:spPr>
          <p:txBody>
            <a:bodyPr wrap="square" rtlCol="0">
              <a:spAutoFit/>
            </a:bodyPr>
            <a:lstStyle/>
            <a:p>
              <a:r>
                <a:rPr lang="lv-LV" sz="2400" dirty="0">
                  <a:latin typeface="Segoe UI Semilight" panose="020B0402040204020203" pitchFamily="34" charset="0"/>
                  <a:cs typeface="Segoe UI Semilight" panose="020B0402040204020203" pitchFamily="34" charset="0"/>
                </a:rPr>
                <a:t>@</a:t>
              </a:r>
              <a:r>
                <a:rPr lang="lv-LV" sz="2400" dirty="0" err="1">
                  <a:latin typeface="Segoe UI Semilight" panose="020B0402040204020203" pitchFamily="34" charset="0"/>
                  <a:cs typeface="Segoe UI Semilight" panose="020B0402040204020203" pitchFamily="34" charset="0"/>
                </a:rPr>
                <a:t>darbadeveji</a:t>
              </a:r>
              <a:endParaRPr lang="lv-LV" sz="2400" dirty="0">
                <a:latin typeface="Segoe UI Semilight" panose="020B0402040204020203" pitchFamily="34" charset="0"/>
                <a:cs typeface="Segoe UI Semilight" panose="020B0402040204020203" pitchFamily="34" charset="0"/>
              </a:endParaRPr>
            </a:p>
          </p:txBody>
        </p:sp>
        <p:sp>
          <p:nvSpPr>
            <p:cNvPr id="8" name="TextBox 7"/>
            <p:cNvSpPr txBox="1"/>
            <p:nvPr/>
          </p:nvSpPr>
          <p:spPr>
            <a:xfrm>
              <a:off x="1184822" y="3280774"/>
              <a:ext cx="6801658" cy="461665"/>
            </a:xfrm>
            <a:prstGeom prst="rect">
              <a:avLst/>
            </a:prstGeom>
            <a:noFill/>
          </p:spPr>
          <p:txBody>
            <a:bodyPr wrap="square" rtlCol="0">
              <a:spAutoFit/>
            </a:bodyPr>
            <a:lstStyle/>
            <a:p>
              <a:r>
                <a:rPr lang="lv-LV" sz="2400" dirty="0">
                  <a:latin typeface="Segoe UI Semilight" panose="020B0402040204020203" pitchFamily="34" charset="0"/>
                  <a:cs typeface="Segoe UI Semilight" panose="020B0402040204020203" pitchFamily="34" charset="0"/>
                </a:rPr>
                <a:t>Latvijas Darba devēju konfederācija</a:t>
              </a:r>
            </a:p>
          </p:txBody>
        </p:sp>
        <p:sp>
          <p:nvSpPr>
            <p:cNvPr id="12" name="TextBox 11"/>
            <p:cNvSpPr txBox="1"/>
            <p:nvPr/>
          </p:nvSpPr>
          <p:spPr>
            <a:xfrm>
              <a:off x="1184822" y="4011728"/>
              <a:ext cx="6801658" cy="461665"/>
            </a:xfrm>
            <a:prstGeom prst="rect">
              <a:avLst/>
            </a:prstGeom>
            <a:noFill/>
          </p:spPr>
          <p:txBody>
            <a:bodyPr wrap="square" rtlCol="0">
              <a:spAutoFit/>
            </a:bodyPr>
            <a:lstStyle/>
            <a:p>
              <a:r>
                <a:rPr lang="lv-LV" sz="2400" dirty="0" err="1">
                  <a:latin typeface="Segoe UI Semilight" panose="020B0402040204020203" pitchFamily="34" charset="0"/>
                  <a:cs typeface="Segoe UI Semilight" panose="020B0402040204020203" pitchFamily="34" charset="0"/>
                </a:rPr>
                <a:t>darbadevejukonfederacija</a:t>
              </a:r>
              <a:r>
                <a:rPr lang="lv-LV" sz="2400" dirty="0"/>
                <a:t> </a:t>
              </a:r>
            </a:p>
          </p:txBody>
        </p:sp>
        <p:pic>
          <p:nvPicPr>
            <p:cNvPr id="13" name="Attēls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275" y="2580027"/>
              <a:ext cx="512692" cy="512692"/>
            </a:xfrm>
            <a:prstGeom prst="rect">
              <a:avLst/>
            </a:prstGeom>
          </p:spPr>
        </p:pic>
        <p:pic>
          <p:nvPicPr>
            <p:cNvPr id="14" name="Attēls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75" y="3298474"/>
              <a:ext cx="512692" cy="512692"/>
            </a:xfrm>
            <a:prstGeom prst="rect">
              <a:avLst/>
            </a:prstGeom>
          </p:spPr>
        </p:pic>
        <p:pic>
          <p:nvPicPr>
            <p:cNvPr id="15" name="Attēls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793" y="3984474"/>
              <a:ext cx="516174" cy="516174"/>
            </a:xfrm>
            <a:prstGeom prst="rect">
              <a:avLst/>
            </a:prstGeom>
          </p:spPr>
        </p:pic>
        <p:pic>
          <p:nvPicPr>
            <p:cNvPr id="16" name="Attēls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591" y="4673956"/>
              <a:ext cx="514041" cy="514041"/>
            </a:xfrm>
            <a:prstGeom prst="rect">
              <a:avLst/>
            </a:prstGeom>
          </p:spPr>
        </p:pic>
        <p:sp>
          <p:nvSpPr>
            <p:cNvPr id="17" name="TextBox 16"/>
            <p:cNvSpPr txBox="1"/>
            <p:nvPr/>
          </p:nvSpPr>
          <p:spPr>
            <a:xfrm>
              <a:off x="1184822" y="4673956"/>
              <a:ext cx="2171700" cy="461665"/>
            </a:xfrm>
            <a:prstGeom prst="rect">
              <a:avLst/>
            </a:prstGeom>
            <a:noFill/>
          </p:spPr>
          <p:txBody>
            <a:bodyPr wrap="square" rtlCol="0">
              <a:spAutoFit/>
            </a:bodyPr>
            <a:lstStyle/>
            <a:p>
              <a:r>
                <a:rPr lang="lv-LV" sz="2400" dirty="0">
                  <a:latin typeface="Segoe UI Semilight" panose="020B0402040204020203" pitchFamily="34" charset="0"/>
                  <a:cs typeface="Segoe UI Semilight" panose="020B0402040204020203" pitchFamily="34" charset="0"/>
                </a:rPr>
                <a:t>LDDK</a:t>
              </a:r>
            </a:p>
          </p:txBody>
        </p:sp>
        <p:pic>
          <p:nvPicPr>
            <p:cNvPr id="18" name="Attēls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591" y="5315281"/>
              <a:ext cx="518984" cy="518984"/>
            </a:xfrm>
            <a:prstGeom prst="rect">
              <a:avLst/>
            </a:prstGeom>
          </p:spPr>
        </p:pic>
        <p:sp>
          <p:nvSpPr>
            <p:cNvPr id="19" name="TextBox 18"/>
            <p:cNvSpPr txBox="1"/>
            <p:nvPr/>
          </p:nvSpPr>
          <p:spPr>
            <a:xfrm>
              <a:off x="1184822" y="5322942"/>
              <a:ext cx="6801658" cy="461665"/>
            </a:xfrm>
            <a:prstGeom prst="rect">
              <a:avLst/>
            </a:prstGeom>
            <a:noFill/>
          </p:spPr>
          <p:txBody>
            <a:bodyPr wrap="square" rtlCol="0">
              <a:spAutoFit/>
            </a:bodyPr>
            <a:lstStyle/>
            <a:p>
              <a:r>
                <a:rPr lang="lv-LV" sz="2400" dirty="0">
                  <a:latin typeface="Segoe UI Semilight" panose="020B0402040204020203" pitchFamily="34" charset="0"/>
                  <a:cs typeface="Segoe UI Semilight" panose="020B0402040204020203" pitchFamily="34" charset="0"/>
                </a:rPr>
                <a:t>Latvijas Darba devēju konfederācija</a:t>
              </a:r>
            </a:p>
          </p:txBody>
        </p:sp>
      </p:grpSp>
    </p:spTree>
    <p:extLst>
      <p:ext uri="{BB962C8B-B14F-4D97-AF65-F5344CB8AC3E}">
        <p14:creationId xmlns:p14="http://schemas.microsoft.com/office/powerpoint/2010/main" val="44013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5373" y="389839"/>
            <a:ext cx="11681254" cy="1757290"/>
          </a:xfrm>
        </p:spPr>
        <p:txBody>
          <a:bodyPr>
            <a:noAutofit/>
          </a:bodyPr>
          <a:lstStyle/>
          <a:p>
            <a:pPr algn="ctr"/>
            <a:r>
              <a:rPr lang="lv-LV" sz="3900" b="1" cap="all" dirty="0">
                <a:solidFill>
                  <a:schemeClr val="tx1">
                    <a:lumMod val="75000"/>
                    <a:lumOff val="25000"/>
                  </a:schemeClr>
                </a:solidFill>
                <a:latin typeface="Segoe UI Semilight" panose="020B0402040204020203" pitchFamily="34" charset="0"/>
                <a:cs typeface="Segoe UI Semilight" panose="020B0402040204020203" pitchFamily="34" charset="0"/>
              </a:rPr>
              <a:t>ESF projekts «Profesionālo izglītības iestāžu audzēkņu dalība darba vidē balstītās mācībās un mācību praksēs uzņēmumos»</a:t>
            </a:r>
            <a:endParaRPr lang="lv-LV" altLang="lv-LV" sz="3900" b="1" cap="all" dirty="0">
              <a:solidFill>
                <a:schemeClr val="tx1">
                  <a:lumMod val="75000"/>
                  <a:lumOff val="25000"/>
                </a:schemeClr>
              </a:solidFill>
              <a:latin typeface="Segoe UI Semilight" panose="020B0402040204020203" pitchFamily="34" charset="0"/>
              <a:cs typeface="Segoe UI Semilight" panose="020B0402040204020203" pitchFamily="34" charset="0"/>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lv-LV" sz="2400" dirty="0">
              <a:latin typeface="Arial Narrow" panose="020B0606020202030204" pitchFamily="34" charset="0"/>
              <a:cs typeface="Arial" panose="020B0604020202020204" pitchFamily="34" charset="0"/>
            </a:endParaRPr>
          </a:p>
          <a:p>
            <a:pPr marL="0" indent="0" fontAlgn="auto">
              <a:spcAft>
                <a:spcPts val="0"/>
              </a:spcAft>
              <a:buNone/>
              <a:defRPr/>
            </a:pPr>
            <a:r>
              <a:rPr lang="lv-LV" b="1" dirty="0">
                <a:solidFill>
                  <a:srgbClr val="721214"/>
                </a:solidFill>
                <a:latin typeface="Segoe UI Semilight" panose="020B0402040204020203" pitchFamily="34" charset="0"/>
                <a:cs typeface="Segoe UI Semilight" panose="020B0402040204020203" pitchFamily="34" charset="0"/>
              </a:rPr>
              <a:t>Īstenošanas termiņš: </a:t>
            </a:r>
          </a:p>
          <a:p>
            <a:pPr marL="0" indent="0" fontAlgn="auto">
              <a:spcAft>
                <a:spcPts val="0"/>
              </a:spcAft>
              <a:buNone/>
              <a:defRPr/>
            </a:pPr>
            <a:r>
              <a:rPr lang="lv-LV" sz="2400" dirty="0">
                <a:latin typeface="Segoe UI Semilight" panose="020B0402040204020203" pitchFamily="34" charset="0"/>
                <a:cs typeface="Segoe UI Semilight" panose="020B0402040204020203" pitchFamily="34" charset="0"/>
              </a:rPr>
              <a:t>2017.gada 27.janvāris – 2023.gada 31.augusts</a:t>
            </a:r>
          </a:p>
          <a:p>
            <a:pPr marL="0" indent="0">
              <a:buNone/>
              <a:defRPr/>
            </a:pPr>
            <a:r>
              <a:rPr lang="lv-LV" b="1" dirty="0">
                <a:solidFill>
                  <a:srgbClr val="721214"/>
                </a:solidFill>
                <a:latin typeface="Segoe UI Semilight" panose="020B0402040204020203" pitchFamily="34" charset="0"/>
                <a:cs typeface="Segoe UI Semilight" panose="020B0402040204020203" pitchFamily="34" charset="0"/>
              </a:rPr>
              <a:t>Mērķis:</a:t>
            </a:r>
          </a:p>
          <a:p>
            <a:pPr marL="0" indent="0">
              <a:buNone/>
              <a:defRPr/>
            </a:pPr>
            <a:r>
              <a:rPr lang="lv-LV" sz="2400" dirty="0">
                <a:latin typeface="Segoe UI Semilight" panose="020B0402040204020203" pitchFamily="34" charset="0"/>
                <a:cs typeface="Segoe UI Semilight" panose="020B0402040204020203" pitchFamily="34" charset="0"/>
              </a:rPr>
              <a:t>palielināt kvalificētu profesionālās izglītības iestāžu audzēkņu skaitu pēc to dalības darba vidē balstītās mācībās vai darba devēja vadītās praktiskās mācībās un mācību praksēs</a:t>
            </a:r>
          </a:p>
          <a:p>
            <a:pPr marL="0" indent="0" eaLnBrk="1" fontAlgn="auto" hangingPunct="1">
              <a:spcAft>
                <a:spcPts val="0"/>
              </a:spcAft>
              <a:buFont typeface="Arial" panose="020B0604020202020204" pitchFamily="34" charset="0"/>
              <a:buNone/>
              <a:defRPr/>
            </a:pPr>
            <a:endParaRPr lang="lv-LV" sz="2400" dirty="0">
              <a:latin typeface="Arial Narrow" panose="020B0606020202030204" pitchFamily="34" charset="0"/>
              <a:cs typeface="Arial" panose="020B0604020202020204" pitchFamily="34" charset="0"/>
            </a:endParaRPr>
          </a:p>
        </p:txBody>
      </p:sp>
      <p:pic>
        <p:nvPicPr>
          <p:cNvPr id="2" name="Attēls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292" y="4745822"/>
            <a:ext cx="8044249" cy="1390257"/>
          </a:xfrm>
          <a:prstGeom prst="rect">
            <a:avLst/>
          </a:prstGeom>
        </p:spPr>
      </p:pic>
    </p:spTree>
    <p:extLst>
      <p:ext uri="{BB962C8B-B14F-4D97-AF65-F5344CB8AC3E}">
        <p14:creationId xmlns:p14="http://schemas.microsoft.com/office/powerpoint/2010/main" val="276546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67780" y="348649"/>
            <a:ext cx="11856440" cy="1623066"/>
          </a:xfrm>
        </p:spPr>
        <p:txBody>
          <a:bodyPr>
            <a:normAutofit fontScale="90000"/>
          </a:bodyPr>
          <a:lstStyle/>
          <a:p>
            <a:pPr algn="ctr"/>
            <a:r>
              <a:rPr lang="lv-LV" b="1" cap="all" dirty="0">
                <a:solidFill>
                  <a:schemeClr val="tx1">
                    <a:lumMod val="75000"/>
                    <a:lumOff val="25000"/>
                  </a:schemeClr>
                </a:solidFill>
                <a:latin typeface="Segoe UI Semilight" panose="020B0402040204020203" pitchFamily="34" charset="0"/>
                <a:cs typeface="Segoe UI Semilight" panose="020B0402040204020203" pitchFamily="34" charset="0"/>
              </a:rPr>
              <a:t>Profesionālo izglītības iestāžu audzēkņu dalība darba vidē balstītās mācībās un mācību praksēs uzņēmumos</a:t>
            </a:r>
            <a:endParaRPr lang="lv-LV" altLang="lv-LV" dirty="0"/>
          </a:p>
        </p:txBody>
      </p:sp>
      <p:sp>
        <p:nvSpPr>
          <p:cNvPr id="24579" name="Content Placeholder 2"/>
          <p:cNvSpPr>
            <a:spLocks noGrp="1"/>
          </p:cNvSpPr>
          <p:nvPr>
            <p:ph idx="1"/>
          </p:nvPr>
        </p:nvSpPr>
        <p:spPr/>
        <p:txBody>
          <a:bodyPr/>
          <a:lstStyle/>
          <a:p>
            <a:pPr marL="0" indent="0">
              <a:buFont typeface="Arial" panose="020B0604020202020204" pitchFamily="34" charset="0"/>
              <a:buNone/>
            </a:pPr>
            <a:endParaRPr lang="lv-LV" altLang="lv-LV" dirty="0"/>
          </a:p>
          <a:p>
            <a:pPr marL="0" indent="0" algn="just">
              <a:spcAft>
                <a:spcPts val="1200"/>
              </a:spcAft>
              <a:buFont typeface="Arial" panose="020B0604020202020204" pitchFamily="34" charset="0"/>
              <a:buNone/>
            </a:pPr>
            <a:r>
              <a:rPr lang="lv-LV" altLang="lv-LV" b="1" dirty="0">
                <a:solidFill>
                  <a:srgbClr val="721214"/>
                </a:solidFill>
                <a:latin typeface="Segoe UI Semilight" panose="020B0402040204020203" pitchFamily="34" charset="0"/>
                <a:cs typeface="Segoe UI Semilight" panose="020B0402040204020203" pitchFamily="34" charset="0"/>
              </a:rPr>
              <a:t>Projekta īstenotājs: </a:t>
            </a:r>
            <a:r>
              <a:rPr lang="lv-LV" altLang="lv-LV" b="1" dirty="0">
                <a:latin typeface="Segoe UI Semilight" panose="020B0402040204020203" pitchFamily="34" charset="0"/>
                <a:cs typeface="Segoe UI Semilight" panose="020B0402040204020203" pitchFamily="34" charset="0"/>
              </a:rPr>
              <a:t>Latvijas Darba devēju konfederācija</a:t>
            </a:r>
          </a:p>
          <a:p>
            <a:pPr marL="0" indent="0" algn="just">
              <a:spcAft>
                <a:spcPts val="1200"/>
              </a:spcAft>
              <a:buFont typeface="Arial" panose="020B0604020202020204" pitchFamily="34" charset="0"/>
              <a:buNone/>
            </a:pPr>
            <a:r>
              <a:rPr lang="lv-LV" altLang="lv-LV" b="1" dirty="0">
                <a:solidFill>
                  <a:srgbClr val="721214"/>
                </a:solidFill>
                <a:latin typeface="Segoe UI Semilight" panose="020B0402040204020203" pitchFamily="34" charset="0"/>
                <a:cs typeface="Segoe UI Semilight" panose="020B0402040204020203" pitchFamily="34" charset="0"/>
              </a:rPr>
              <a:t>Projekta sadarbības partneri: </a:t>
            </a:r>
            <a:r>
              <a:rPr lang="lv-LV" altLang="lv-LV" dirty="0">
                <a:latin typeface="Segoe UI Semilight" panose="020B0402040204020203" pitchFamily="34" charset="0"/>
                <a:cs typeface="Segoe UI Semilight" panose="020B0402040204020203" pitchFamily="34" charset="0"/>
              </a:rPr>
              <a:t>profesionālās izglītības iestādes un uzņēmēji </a:t>
            </a:r>
          </a:p>
          <a:p>
            <a:pPr marL="0" indent="0" algn="just">
              <a:spcAft>
                <a:spcPts val="1200"/>
              </a:spcAft>
              <a:buFont typeface="Arial" panose="020B0604020202020204" pitchFamily="34" charset="0"/>
              <a:buNone/>
            </a:pPr>
            <a:r>
              <a:rPr lang="lv-LV" altLang="lv-LV" b="1" dirty="0">
                <a:solidFill>
                  <a:srgbClr val="721214"/>
                </a:solidFill>
                <a:latin typeface="Segoe UI Semilight" panose="020B0402040204020203" pitchFamily="34" charset="0"/>
                <a:cs typeface="Segoe UI Semilight" panose="020B0402040204020203" pitchFamily="34" charset="0"/>
              </a:rPr>
              <a:t>Atbalsta mērķa grupa – </a:t>
            </a:r>
            <a:r>
              <a:rPr lang="lv-LV" altLang="lv-LV" dirty="0">
                <a:latin typeface="Segoe UI Semilight" panose="020B0402040204020203" pitchFamily="34" charset="0"/>
                <a:cs typeface="Segoe UI Semilight" panose="020B0402040204020203" pitchFamily="34" charset="0"/>
              </a:rPr>
              <a:t>izglītības iestāžu izglītojamie, kas mācās profesionālās vidējās izglītības un arodizglītības programmās</a:t>
            </a:r>
          </a:p>
        </p:txBody>
      </p:sp>
    </p:spTree>
    <p:extLst>
      <p:ext uri="{BB962C8B-B14F-4D97-AF65-F5344CB8AC3E}">
        <p14:creationId xmlns:p14="http://schemas.microsoft.com/office/powerpoint/2010/main" val="2469944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a:t>Darba vidē balstītas mācības (DVB) -kas tās ir?</a:t>
            </a:r>
          </a:p>
        </p:txBody>
      </p:sp>
      <p:sp>
        <p:nvSpPr>
          <p:cNvPr id="3" name="Subtitle 2"/>
          <p:cNvSpPr>
            <a:spLocks noGrp="1"/>
          </p:cNvSpPr>
          <p:nvPr>
            <p:ph type="subTitle" idx="1"/>
          </p:nvPr>
        </p:nvSpPr>
        <p:spPr/>
        <p:txBody>
          <a:bodyPr>
            <a:normAutofit fontScale="85000" lnSpcReduction="20000"/>
          </a:bodyPr>
          <a:lstStyle/>
          <a:p>
            <a:endParaRPr lang="lv-LV" dirty="0"/>
          </a:p>
          <a:p>
            <a:r>
              <a:rPr lang="lv-LV" dirty="0"/>
              <a:t>Kuri no jums ir iepazinušies ar Ministru kabineta noteikumiem Nr. 484 </a:t>
            </a:r>
          </a:p>
          <a:p>
            <a:r>
              <a:rPr lang="lv-LV" dirty="0"/>
              <a:t>apstiprinātiem Rīgā 2016. gada 15. jūlijā (prot. Nr. 36 42. §)</a:t>
            </a:r>
          </a:p>
          <a:p>
            <a:r>
              <a:rPr lang="lv-LV" dirty="0"/>
              <a:t>«Kārtība, kādā organizē un īsteno darba vidē balstītas mācības (DVB)» un ar DVB vadlīnijām?</a:t>
            </a:r>
          </a:p>
        </p:txBody>
      </p:sp>
    </p:spTree>
    <p:extLst>
      <p:ext uri="{BB962C8B-B14F-4D97-AF65-F5344CB8AC3E}">
        <p14:creationId xmlns:p14="http://schemas.microsoft.com/office/powerpoint/2010/main" val="289268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DVB ir (teorija):</a:t>
            </a:r>
          </a:p>
        </p:txBody>
      </p:sp>
      <p:sp>
        <p:nvSpPr>
          <p:cNvPr id="3" name="Content Placeholder 2"/>
          <p:cNvSpPr>
            <a:spLocks noGrp="1"/>
          </p:cNvSpPr>
          <p:nvPr>
            <p:ph idx="1"/>
          </p:nvPr>
        </p:nvSpPr>
        <p:spPr/>
        <p:txBody>
          <a:bodyPr>
            <a:normAutofit fontScale="85000" lnSpcReduction="10000"/>
          </a:bodyPr>
          <a:lstStyle/>
          <a:p>
            <a:pPr marL="0" indent="0" algn="just">
              <a:buNone/>
            </a:pPr>
            <a:r>
              <a:rPr lang="lv-LV" dirty="0"/>
              <a:t>Izglītojamais (profesionālās izglītības iestādes audzēknis) darba vidē balstītu mācību ietvaros apgūst izglītības programmas profesionālā satura teoriju un praksi izglītības iestādē un uzņēmumā atbilstoši individuālajam plānam, ievērojot atbilstošas izglītības programmas īstenošanas plānu.</a:t>
            </a:r>
          </a:p>
          <a:p>
            <a:pPr marL="0" indent="0" algn="just">
              <a:buNone/>
            </a:pPr>
            <a:r>
              <a:rPr lang="lv-LV" dirty="0"/>
              <a:t>Profesionālās izglītības iestāde (PII) organizē un īsteno darba vidē balstītas mācības izglītojamam, kurš pie komersanta, iestādē, biedrībā, nodibinājumā, pie fiziskas personas, kura reģistrēta kā saimnieciskās darbības veicēja, pašnodarbinātais vai individuālais (ģimenes) uzņēmums, tai skaitā zemnieku vai zvejnieku saimniecība, kā arī pie citiem subjektiem, kas nodarbojas ar saimniecisko (ekonomisko) darbību, tai skaitā pie publiskas atvasinātās personas (turpmāk – uzņēmums) īsteno individuālu darba vidē balstītu mācību plānu (turpmāk – individuālais plāns) atbilstoši licencētai profesionālās izglītības programmai, kuras apguves rezultātā iegūstama profesionālā kvalifikācija, izņemot ceturto un piekto profesionālās kvalifikācijas līmeni (turpmāk – izglītības programma).</a:t>
            </a:r>
          </a:p>
        </p:txBody>
      </p:sp>
    </p:spTree>
    <p:extLst>
      <p:ext uri="{BB962C8B-B14F-4D97-AF65-F5344CB8AC3E}">
        <p14:creationId xmlns:p14="http://schemas.microsoft.com/office/powerpoint/2010/main" val="27143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DVB ir («iz dzīves»)</a:t>
            </a:r>
          </a:p>
        </p:txBody>
      </p:sp>
      <p:sp>
        <p:nvSpPr>
          <p:cNvPr id="3" name="Content Placeholder 2"/>
          <p:cNvSpPr>
            <a:spLocks noGrp="1"/>
          </p:cNvSpPr>
          <p:nvPr>
            <p:ph idx="1"/>
          </p:nvPr>
        </p:nvSpPr>
        <p:spPr/>
        <p:txBody>
          <a:bodyPr/>
          <a:lstStyle/>
          <a:p>
            <a:pPr marL="0" indent="0" algn="just">
              <a:buNone/>
            </a:pPr>
            <a:r>
              <a:rPr lang="lv-LV" dirty="0"/>
              <a:t>Uzņēmējam nepieciešami tādi darbinieki, kuri ir apguvuši prasmes atbilstoši darba videi, ekonomiskajai situācijai, atbilstoši klientu pieprasījumam.</a:t>
            </a:r>
          </a:p>
          <a:p>
            <a:pPr marL="0" indent="0" algn="just">
              <a:buNone/>
            </a:pPr>
            <a:r>
              <a:rPr lang="lv-LV" dirty="0"/>
              <a:t>Lai uzņēmēji saņemtu šādus darbiniekus, uzņēmēji ir gatavi iesaistīties profesionālās izglītības procesā, mācot PII audzēknim prasmes darba vidē atbilstoši PII izstrādātajai, akreditētajai un licencētajai programmai.</a:t>
            </a:r>
          </a:p>
          <a:p>
            <a:pPr marL="0" indent="0" algn="just">
              <a:buNone/>
            </a:pPr>
            <a:r>
              <a:rPr lang="lv-LV" b="1" dirty="0"/>
              <a:t>Uzņēmēji un PII tikai savstarpēji sadarbojoties var īstenot DVB.</a:t>
            </a:r>
          </a:p>
        </p:txBody>
      </p:sp>
    </p:spTree>
    <p:extLst>
      <p:ext uri="{BB962C8B-B14F-4D97-AF65-F5344CB8AC3E}">
        <p14:creationId xmlns:p14="http://schemas.microsoft.com/office/powerpoint/2010/main" val="289748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128588"/>
            <a:ext cx="10515600" cy="1252537"/>
          </a:xfrm>
        </p:spPr>
        <p:txBody>
          <a:bodyPr>
            <a:normAutofit/>
          </a:bodyPr>
          <a:lstStyle/>
          <a:p>
            <a:pPr algn="ctr"/>
            <a:r>
              <a:rPr lang="lv-LV" altLang="lv-LV" sz="4000" b="1" cap="all" dirty="0">
                <a:solidFill>
                  <a:schemeClr val="tx1">
                    <a:lumMod val="75000"/>
                    <a:lumOff val="25000"/>
                  </a:schemeClr>
                </a:solidFill>
                <a:latin typeface="Segoe UI Semilight" panose="020B0402040204020203" pitchFamily="34" charset="0"/>
                <a:cs typeface="Segoe UI Semilight" panose="020B0402040204020203" pitchFamily="34" charset="0"/>
              </a:rPr>
              <a:t>DVB organizācija un īstenošana</a:t>
            </a:r>
          </a:p>
        </p:txBody>
      </p:sp>
      <p:sp>
        <p:nvSpPr>
          <p:cNvPr id="3" name="Content Placeholder 2"/>
          <p:cNvSpPr>
            <a:spLocks noGrp="1"/>
          </p:cNvSpPr>
          <p:nvPr>
            <p:ph idx="1"/>
          </p:nvPr>
        </p:nvSpPr>
        <p:spPr>
          <a:xfrm>
            <a:off x="838200" y="927279"/>
            <a:ext cx="10515600" cy="5722759"/>
          </a:xfrm>
        </p:spPr>
        <p:txBody>
          <a:bodyPr>
            <a:normAutofit/>
          </a:bodyPr>
          <a:lstStyle/>
          <a:p>
            <a:pPr marL="0" indent="0" algn="just">
              <a:buFont typeface="Arial" panose="020B0604020202020204" pitchFamily="34" charset="0"/>
              <a:buNone/>
              <a:defRPr/>
            </a:pPr>
            <a:r>
              <a:rPr lang="lv-LV" sz="2400" dirty="0">
                <a:latin typeface="Segoe UI Semilight" panose="020B0402040204020203" pitchFamily="34" charset="0"/>
                <a:cs typeface="Segoe UI Semilight" panose="020B0402040204020203" pitchFamily="34" charset="0"/>
              </a:rPr>
              <a:t>Saskaņā ar MK Nr. 484 un </a:t>
            </a:r>
            <a:r>
              <a:rPr lang="lv-LV" sz="2400" b="1" dirty="0">
                <a:latin typeface="Segoe UI Semilight" panose="020B0402040204020203" pitchFamily="34" charset="0"/>
                <a:cs typeface="Segoe UI Semilight" panose="020B0402040204020203" pitchFamily="34" charset="0"/>
              </a:rPr>
              <a:t>atbilstoši licencētai profesionālās izglītības programmai</a:t>
            </a:r>
            <a:r>
              <a:rPr lang="lv-LV" sz="2400" dirty="0">
                <a:latin typeface="Segoe UI Semilight" panose="020B0402040204020203" pitchFamily="34" charset="0"/>
                <a:cs typeface="Segoe UI Semilight" panose="020B0402040204020203" pitchFamily="34" charset="0"/>
              </a:rPr>
              <a:t>, kuras apguves rezultātā iegūstama profesionālā kvalifikācija, izņemot ceturto un piekto profesionālās kvalifikācijas līmeni.</a:t>
            </a:r>
          </a:p>
          <a:p>
            <a:pPr marL="0" indent="0" algn="just">
              <a:buFont typeface="Arial" panose="020B0604020202020204" pitchFamily="34" charset="0"/>
              <a:buNone/>
              <a:defRPr/>
            </a:pPr>
            <a:r>
              <a:rPr lang="lv-LV" sz="2400" b="1" dirty="0">
                <a:solidFill>
                  <a:srgbClr val="721214"/>
                </a:solidFill>
                <a:latin typeface="Segoe UI Semilight" panose="020B0402040204020203" pitchFamily="34" charset="0"/>
                <a:cs typeface="Segoe UI Semilight" panose="020B0402040204020203" pitchFamily="34" charset="0"/>
              </a:rPr>
              <a:t>Nepieciešamie dokumenti </a:t>
            </a:r>
            <a:r>
              <a:rPr lang="lv-LV" sz="2400" dirty="0">
                <a:latin typeface="Segoe UI Semilight" panose="020B0402040204020203" pitchFamily="34" charset="0"/>
                <a:cs typeface="Segoe UI Semilight" panose="020B0402040204020203" pitchFamily="34" charset="0"/>
              </a:rPr>
              <a:t>(atbilstoši 06.03.2007. MK Nr.165):</a:t>
            </a:r>
          </a:p>
          <a:p>
            <a:pPr marL="514350" indent="-514350">
              <a:buFont typeface="Arial" panose="020B0604020202020204" pitchFamily="34" charset="0"/>
              <a:buAutoNum type="arabicPeriod"/>
              <a:defRPr/>
            </a:pPr>
            <a:r>
              <a:rPr lang="lv-LV" sz="2400" dirty="0">
                <a:latin typeface="Segoe UI Semilight" panose="020B0402040204020203" pitchFamily="34" charset="0"/>
                <a:cs typeface="Segoe UI Semilight" panose="020B0402040204020203" pitchFamily="34" charset="0"/>
              </a:rPr>
              <a:t>PII rīkojums par profesionālās izglītības programmu aktualizāciju DVB mācību īstenošanai;</a:t>
            </a:r>
          </a:p>
          <a:p>
            <a:pPr marL="514350" indent="-514350">
              <a:buFont typeface="Arial" panose="020B0604020202020204" pitchFamily="34" charset="0"/>
              <a:buAutoNum type="arabicPeriod"/>
              <a:defRPr/>
            </a:pPr>
            <a:r>
              <a:rPr lang="lv-LV" sz="2400" dirty="0">
                <a:latin typeface="Segoe UI Semilight" panose="020B0402040204020203" pitchFamily="34" charset="0"/>
                <a:cs typeface="Segoe UI Semilight" panose="020B0402040204020203" pitchFamily="34" charset="0"/>
              </a:rPr>
              <a:t>Īstenošanas plāns (mācību plāns, kurā norāda ned.sk. DVB + mācību procesa grafiks);</a:t>
            </a:r>
          </a:p>
          <a:p>
            <a:pPr marL="514350" indent="-514350">
              <a:buFont typeface="Arial" panose="020B0604020202020204" pitchFamily="34" charset="0"/>
              <a:buAutoNum type="arabicPeriod"/>
              <a:defRPr/>
            </a:pPr>
            <a:r>
              <a:rPr lang="lv-LV" sz="2400" dirty="0">
                <a:latin typeface="Segoe UI Semilight" panose="020B0402040204020203" pitchFamily="34" charset="0"/>
                <a:cs typeface="Segoe UI Semilight" panose="020B0402040204020203" pitchFamily="34" charset="0"/>
              </a:rPr>
              <a:t>Individuālais plāns;</a:t>
            </a:r>
          </a:p>
          <a:p>
            <a:pPr marL="514350" indent="-514350">
              <a:buFont typeface="Arial" panose="020B0604020202020204" pitchFamily="34" charset="0"/>
              <a:buAutoNum type="arabicPeriod"/>
              <a:defRPr/>
            </a:pPr>
            <a:r>
              <a:rPr lang="lv-LV" sz="2400" dirty="0">
                <a:latin typeface="Segoe UI Semilight" panose="020B0402040204020203" pitchFamily="34" charset="0"/>
                <a:cs typeface="Segoe UI Semilight" panose="020B0402040204020203" pitchFamily="34" charset="0"/>
              </a:rPr>
              <a:t>Mācību līgums – PII – UZŅĒMUMS - AUDZĒKNIS (ne mazāk kā uz vienu semestri); divpusēja vienošanās starp audzēkni un uzņēmumu par stipendijas izmaksu vai darba līgums (NAV NOTEIKTS SAMAKSAS APJOMS). Līgums par izglītojamā apdrošināšanu;</a:t>
            </a:r>
          </a:p>
          <a:p>
            <a:pPr marL="514350" indent="-514350">
              <a:buFont typeface="Arial" panose="020B0604020202020204" pitchFamily="34" charset="0"/>
              <a:buAutoNum type="arabicPeriod"/>
              <a:defRPr/>
            </a:pPr>
            <a:r>
              <a:rPr lang="lv-LV" sz="2400" dirty="0">
                <a:latin typeface="Segoe UI Semilight" panose="020B0402040204020203" pitchFamily="34" charset="0"/>
                <a:cs typeface="Segoe UI Semilight" panose="020B0402040204020203" pitchFamily="34" charset="0"/>
              </a:rPr>
              <a:t>Nodarbību uzskaites žurnāls.</a:t>
            </a:r>
          </a:p>
        </p:txBody>
      </p:sp>
    </p:spTree>
    <p:extLst>
      <p:ext uri="{BB962C8B-B14F-4D97-AF65-F5344CB8AC3E}">
        <p14:creationId xmlns:p14="http://schemas.microsoft.com/office/powerpoint/2010/main" val="392644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algn="ctr"/>
            <a:r>
              <a:rPr lang="lv-LV" altLang="lv-LV" sz="4000" b="1" cap="all" dirty="0">
                <a:solidFill>
                  <a:schemeClr val="tx1">
                    <a:lumMod val="75000"/>
                    <a:lumOff val="25000"/>
                  </a:schemeClr>
                </a:solidFill>
                <a:latin typeface="Segoe UI Semilight" panose="020B0402040204020203" pitchFamily="34" charset="0"/>
                <a:cs typeface="Segoe UI Semilight" panose="020B0402040204020203" pitchFamily="34" charset="0"/>
              </a:rPr>
              <a:t>Mācību prakšu organizācija</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lv-LV" dirty="0">
                <a:latin typeface="Segoe UI Semilight" panose="020B0402040204020203" pitchFamily="34" charset="0"/>
                <a:cs typeface="Segoe UI Semilight" panose="020B0402040204020203" pitchFamily="34" charset="0"/>
              </a:rPr>
              <a:t>Atbilstoši MK Nr.785 »Mācību prakses organizācijas un izglītojamo apdrošināšanas kārtība»</a:t>
            </a:r>
          </a:p>
          <a:p>
            <a:pPr marL="0" indent="0">
              <a:buFont typeface="Arial" panose="020B0604020202020204" pitchFamily="34" charset="0"/>
              <a:buNone/>
              <a:defRPr/>
            </a:pPr>
            <a:r>
              <a:rPr lang="lv-LV" b="1" dirty="0">
                <a:solidFill>
                  <a:srgbClr val="721214"/>
                </a:solidFill>
                <a:latin typeface="Segoe UI Semilight" panose="020B0402040204020203" pitchFamily="34" charset="0"/>
                <a:cs typeface="Segoe UI Semilight" panose="020B0402040204020203" pitchFamily="34" charset="0"/>
              </a:rPr>
              <a:t>Nepieciešamie dokumenti:</a:t>
            </a:r>
          </a:p>
          <a:p>
            <a:pPr marL="514350" indent="-514350">
              <a:buFont typeface="Arial" panose="020B0604020202020204" pitchFamily="34" charset="0"/>
              <a:buAutoNum type="arabicPeriod"/>
              <a:defRPr/>
            </a:pPr>
            <a:r>
              <a:rPr lang="lv-LV" dirty="0">
                <a:latin typeface="Segoe UI Semilight" panose="020B0402040204020203" pitchFamily="34" charset="0"/>
                <a:cs typeface="Segoe UI Semilight" panose="020B0402040204020203" pitchFamily="34" charset="0"/>
              </a:rPr>
              <a:t>Mācību līgums PII – UZŅĒMUMS – AUDZĒKNIS;</a:t>
            </a:r>
          </a:p>
          <a:p>
            <a:pPr marL="514350" indent="-514350">
              <a:buFont typeface="Arial" panose="020B0604020202020204" pitchFamily="34" charset="0"/>
              <a:buAutoNum type="arabicPeriod"/>
              <a:defRPr/>
            </a:pPr>
            <a:r>
              <a:rPr lang="lv-LV" dirty="0">
                <a:latin typeface="Segoe UI Semilight" panose="020B0402040204020203" pitchFamily="34" charset="0"/>
                <a:cs typeface="Segoe UI Semilight" panose="020B0402040204020203" pitchFamily="34" charset="0"/>
              </a:rPr>
              <a:t>Prakses programma;</a:t>
            </a:r>
          </a:p>
          <a:p>
            <a:pPr marL="514350" indent="-514350">
              <a:buFont typeface="Arial" panose="020B0604020202020204" pitchFamily="34" charset="0"/>
              <a:buAutoNum type="arabicPeriod"/>
              <a:defRPr/>
            </a:pPr>
            <a:r>
              <a:rPr lang="lv-LV" dirty="0">
                <a:latin typeface="Segoe UI Semilight" panose="020B0402040204020203" pitchFamily="34" charset="0"/>
                <a:cs typeface="Segoe UI Semilight" panose="020B0402040204020203" pitchFamily="34" charset="0"/>
              </a:rPr>
              <a:t>Prakses dienasgrāmata;</a:t>
            </a:r>
          </a:p>
          <a:p>
            <a:pPr marL="514350" indent="-514350">
              <a:buFont typeface="Arial" panose="020B0604020202020204" pitchFamily="34" charset="0"/>
              <a:buAutoNum type="arabicPeriod"/>
              <a:defRPr/>
            </a:pPr>
            <a:r>
              <a:rPr lang="lv-LV" dirty="0">
                <a:latin typeface="Segoe UI Semilight" panose="020B0402040204020203" pitchFamily="34" charset="0"/>
                <a:cs typeface="Segoe UI Semilight" panose="020B0402040204020203" pitchFamily="34" charset="0"/>
              </a:rPr>
              <a:t>Līgums par izglītojamā apdrošināšanu.</a:t>
            </a:r>
          </a:p>
          <a:p>
            <a:pPr marL="514350" indent="-514350">
              <a:buFont typeface="Arial" panose="020B0604020202020204" pitchFamily="34" charset="0"/>
              <a:buAutoNum type="arabicPeriod"/>
              <a:defRPr/>
            </a:pPr>
            <a:endParaRPr lang="lv-LV" dirty="0"/>
          </a:p>
        </p:txBody>
      </p:sp>
    </p:spTree>
    <p:extLst>
      <p:ext uri="{BB962C8B-B14F-4D97-AF65-F5344CB8AC3E}">
        <p14:creationId xmlns:p14="http://schemas.microsoft.com/office/powerpoint/2010/main" val="180751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89838"/>
            <a:ext cx="11353800" cy="1735524"/>
          </a:xfrm>
        </p:spPr>
        <p:txBody>
          <a:bodyPr>
            <a:noAutofit/>
          </a:bodyPr>
          <a:lstStyle/>
          <a:p>
            <a:pPr algn="ctr">
              <a:defRPr/>
            </a:pPr>
            <a:r>
              <a:rPr lang="lv-LV" sz="4000" b="1" cap="all" dirty="0">
                <a:solidFill>
                  <a:schemeClr val="tx1">
                    <a:lumMod val="75000"/>
                    <a:lumOff val="25000"/>
                  </a:schemeClr>
                </a:solidFill>
                <a:latin typeface="Segoe UI Semilight" panose="020B0402040204020203" pitchFamily="34" charset="0"/>
                <a:cs typeface="Segoe UI Semilight" panose="020B0402040204020203" pitchFamily="34" charset="0"/>
              </a:rPr>
              <a:t>IZMAKSAS </a:t>
            </a:r>
            <a:br>
              <a:rPr lang="lv-LV" sz="4000" b="1" cap="all" dirty="0">
                <a:solidFill>
                  <a:schemeClr val="tx1">
                    <a:lumMod val="75000"/>
                    <a:lumOff val="25000"/>
                  </a:schemeClr>
                </a:solidFill>
                <a:latin typeface="Segoe UI Semilight" panose="020B0402040204020203" pitchFamily="34" charset="0"/>
                <a:cs typeface="Segoe UI Semilight" panose="020B0402040204020203" pitchFamily="34" charset="0"/>
              </a:rPr>
            </a:br>
            <a:r>
              <a:rPr lang="lv-LV" sz="4000" b="1" cap="all" dirty="0">
                <a:solidFill>
                  <a:schemeClr val="tx1">
                    <a:lumMod val="75000"/>
                    <a:lumOff val="25000"/>
                  </a:schemeClr>
                </a:solidFill>
                <a:latin typeface="Segoe UI Semilight" panose="020B0402040204020203" pitchFamily="34" charset="0"/>
                <a:cs typeface="Segoe UI Semilight" panose="020B0402040204020203" pitchFamily="34" charset="0"/>
              </a:rPr>
              <a:t>DVB mācību un mācību prakšu īstenošanai</a:t>
            </a:r>
          </a:p>
        </p:txBody>
      </p:sp>
      <p:sp>
        <p:nvSpPr>
          <p:cNvPr id="28675" name="Content Placeholder 2"/>
          <p:cNvSpPr>
            <a:spLocks noGrp="1"/>
          </p:cNvSpPr>
          <p:nvPr>
            <p:ph idx="1"/>
          </p:nvPr>
        </p:nvSpPr>
        <p:spPr/>
        <p:txBody>
          <a:bodyPr/>
          <a:lstStyle/>
          <a:p>
            <a:endParaRPr lang="lv-LV" altLang="lv-LV" dirty="0">
              <a:latin typeface="Segoe UI Semilight" panose="020B0402040204020203" pitchFamily="34" charset="0"/>
              <a:cs typeface="Segoe UI Semilight" panose="020B0402040204020203" pitchFamily="34" charset="0"/>
            </a:endParaRPr>
          </a:p>
          <a:p>
            <a:pPr marL="0" indent="0">
              <a:buNone/>
            </a:pPr>
            <a:r>
              <a:rPr lang="lv-LV" altLang="lv-LV" sz="2800" dirty="0">
                <a:latin typeface="Segoe UI Semilight" panose="020B0402040204020203" pitchFamily="34" charset="0"/>
                <a:cs typeface="Segoe UI Semilight" panose="020B0402040204020203" pitchFamily="34" charset="0"/>
              </a:rPr>
              <a:t>Saskaņā ar MK Nr.483 līdz vienas vienības izmaksu metodikas izstrādei, šobrīd tiek attiecinātas šādas izmaksas projekta ietvaros:</a:t>
            </a:r>
          </a:p>
        </p:txBody>
      </p:sp>
    </p:spTree>
    <p:extLst>
      <p:ext uri="{BB962C8B-B14F-4D97-AF65-F5344CB8AC3E}">
        <p14:creationId xmlns:p14="http://schemas.microsoft.com/office/powerpoint/2010/main" val="2757908836"/>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2756</TotalTime>
  <Words>1183</Words>
  <Application>Microsoft Office PowerPoint</Application>
  <PresentationFormat>Widescreen</PresentationFormat>
  <Paragraphs>164</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Calibri Light</vt:lpstr>
      <vt:lpstr>Segoe UI Semilight</vt:lpstr>
      <vt:lpstr>Office dizains</vt:lpstr>
      <vt:lpstr>Latvijas Darba devēju konfederācija</vt:lpstr>
      <vt:lpstr>ESF projekts «Profesionālo izglītības iestāžu audzēkņu dalība darba vidē balstītās mācībās un mācību praksēs uzņēmumos»</vt:lpstr>
      <vt:lpstr>Profesionālo izglītības iestāžu audzēkņu dalība darba vidē balstītās mācībās un mācību praksēs uzņēmumos</vt:lpstr>
      <vt:lpstr>Darba vidē balstītas mācības (DVB) -kas tās ir?</vt:lpstr>
      <vt:lpstr>DVB ir (teorija):</vt:lpstr>
      <vt:lpstr>DVB ir («iz dzīves»)</vt:lpstr>
      <vt:lpstr>DVB organizācija un īstenošana</vt:lpstr>
      <vt:lpstr>Mācību prakšu organizācija</vt:lpstr>
      <vt:lpstr>IZMAKSAS  DVB mācību un mācību prakšu īstenošanai</vt:lpstr>
      <vt:lpstr>PowerPoint Presentation</vt:lpstr>
      <vt:lpstr>PowerPoint Presentation</vt:lpstr>
      <vt:lpstr>   3 SOĻI uzņēmumam līdz dalībai PROJEKTĀ</vt:lpstr>
      <vt:lpstr>PowerPoint Presentation</vt:lpstr>
      <vt:lpstr>PowerPoint Presentation</vt:lpstr>
      <vt:lpstr>PALDIES!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Viktorija Buraka</dc:creator>
  <cp:lastModifiedBy>Juris</cp:lastModifiedBy>
  <cp:revision>188</cp:revision>
  <cp:lastPrinted>2017-07-18T11:51:59Z</cp:lastPrinted>
  <dcterms:created xsi:type="dcterms:W3CDTF">2017-06-22T07:54:37Z</dcterms:created>
  <dcterms:modified xsi:type="dcterms:W3CDTF">2019-03-07T09:45:52Z</dcterms:modified>
</cp:coreProperties>
</file>