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79" r:id="rId2"/>
    <p:sldId id="277" r:id="rId3"/>
    <p:sldId id="278" r:id="rId4"/>
    <p:sldId id="305" r:id="rId5"/>
    <p:sldId id="306" r:id="rId6"/>
    <p:sldId id="307" r:id="rId7"/>
    <p:sldId id="308" r:id="rId8"/>
    <p:sldId id="326" r:id="rId9"/>
    <p:sldId id="327" r:id="rId10"/>
    <p:sldId id="309" r:id="rId11"/>
    <p:sldId id="311" r:id="rId12"/>
    <p:sldId id="319" r:id="rId13"/>
    <p:sldId id="271" r:id="rId14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lv-LV"/>
              <a:t>2019.gada 6.marts</a:t>
            </a: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  <p:sldLayoutId id="2147483658" r:id="rId9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4107" y="2130424"/>
            <a:ext cx="8528539" cy="2432783"/>
          </a:xfrm>
        </p:spPr>
        <p:txBody>
          <a:bodyPr/>
          <a:lstStyle/>
          <a:p>
            <a:r>
              <a:rPr lang="lv-LV" dirty="0">
                <a:solidFill>
                  <a:schemeClr val="bg2">
                    <a:lumMod val="75000"/>
                  </a:schemeClr>
                </a:solidFill>
              </a:rPr>
              <a:t>RĒZEKNES TEHNOLOĢIJU AKADĒMIJA</a:t>
            </a:r>
            <a:endParaRPr lang="lv-LV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18747" y="4563208"/>
            <a:ext cx="8343900" cy="1752600"/>
          </a:xfrm>
        </p:spPr>
        <p:txBody>
          <a:bodyPr/>
          <a:lstStyle/>
          <a:p>
            <a:pPr marL="0" indent="0" algn="r">
              <a:lnSpc>
                <a:spcPct val="90000"/>
              </a:lnSpc>
              <a:spcBef>
                <a:spcPts val="0"/>
              </a:spcBef>
              <a:buClr>
                <a:srgbClr val="D9D9D9"/>
              </a:buClr>
              <a:buSzPts val="3000"/>
            </a:pPr>
            <a:r>
              <a:rPr lang="lv-LV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Projektu pārvaldības un tehnoloģiju </a:t>
            </a:r>
            <a:r>
              <a:rPr lang="lv-LV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pārneses</a:t>
            </a:r>
            <a:r>
              <a:rPr lang="lv-LV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kontaktpunkta vadītāja Dr.oec. </a:t>
            </a:r>
            <a:r>
              <a:rPr lang="lv-LV" dirty="0">
                <a:solidFill>
                  <a:schemeClr val="bg2">
                    <a:lumMod val="75000"/>
                  </a:schemeClr>
                </a:solidFill>
              </a:rPr>
              <a:t>Lienīte Litavniece 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75" y="208085"/>
            <a:ext cx="3771900" cy="12192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6368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12" y="606028"/>
            <a:ext cx="7903790" cy="994172"/>
          </a:xfrm>
        </p:spPr>
        <p:txBody>
          <a:bodyPr>
            <a:normAutofit fontScale="90000"/>
          </a:bodyPr>
          <a:lstStyle/>
          <a:p>
            <a:r>
              <a:rPr lang="lv-LV" b="1" dirty="0"/>
              <a:t>BIZNESA UN SABIEDRĪBAS PROCESU PĒTNIECĪBAS INSTITŪTS</a:t>
            </a:r>
            <a:br>
              <a:rPr lang="lv-LV" b="1" dirty="0"/>
            </a:b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0731"/>
            <a:ext cx="8229600" cy="4675431"/>
          </a:xfrm>
        </p:spPr>
        <p:txBody>
          <a:bodyPr>
            <a:normAutofit/>
          </a:bodyPr>
          <a:lstStyle/>
          <a:p>
            <a:r>
              <a:rPr lang="en-GB" sz="2500" dirty="0" err="1"/>
              <a:t>Zīmola</a:t>
            </a:r>
            <a:r>
              <a:rPr lang="en-GB" sz="2500" dirty="0"/>
              <a:t> </a:t>
            </a:r>
            <a:r>
              <a:rPr lang="en-GB" sz="2500" dirty="0" err="1"/>
              <a:t>tēla</a:t>
            </a:r>
            <a:r>
              <a:rPr lang="en-GB" sz="2500" dirty="0"/>
              <a:t> </a:t>
            </a:r>
            <a:r>
              <a:rPr lang="en-GB" sz="2500" dirty="0" err="1"/>
              <a:t>novērtēšana</a:t>
            </a:r>
            <a:endParaRPr lang="lv-LV" sz="2500" dirty="0"/>
          </a:p>
          <a:p>
            <a:r>
              <a:rPr lang="en-GB" sz="2500" dirty="0" err="1"/>
              <a:t>Mediju</a:t>
            </a:r>
            <a:r>
              <a:rPr lang="en-GB" sz="2500" dirty="0"/>
              <a:t> </a:t>
            </a:r>
            <a:r>
              <a:rPr lang="en-GB" sz="2500" dirty="0" err="1"/>
              <a:t>satura</a:t>
            </a:r>
            <a:r>
              <a:rPr lang="en-GB" sz="2500" dirty="0"/>
              <a:t> </a:t>
            </a:r>
            <a:r>
              <a:rPr lang="en-GB" sz="2500" dirty="0" err="1"/>
              <a:t>veidošana</a:t>
            </a:r>
            <a:r>
              <a:rPr lang="lv-LV" sz="2500" dirty="0"/>
              <a:t>, monitorings un publicitātes analīze</a:t>
            </a:r>
          </a:p>
          <a:p>
            <a:r>
              <a:rPr lang="en-GB" sz="2500" dirty="0" err="1"/>
              <a:t>Komunikācijas</a:t>
            </a:r>
            <a:r>
              <a:rPr lang="en-GB" sz="2500" dirty="0"/>
              <a:t> </a:t>
            </a:r>
            <a:r>
              <a:rPr lang="en-GB" sz="2500" dirty="0" err="1"/>
              <a:t>plāna</a:t>
            </a:r>
            <a:r>
              <a:rPr lang="en-GB" sz="2500" dirty="0"/>
              <a:t> </a:t>
            </a:r>
            <a:r>
              <a:rPr lang="en-GB" sz="2500" dirty="0" err="1"/>
              <a:t>izstrādes</a:t>
            </a:r>
            <a:r>
              <a:rPr lang="en-GB" sz="2500" dirty="0"/>
              <a:t> </a:t>
            </a:r>
            <a:r>
              <a:rPr lang="en-GB" sz="2500" dirty="0" err="1"/>
              <a:t>apmācības</a:t>
            </a:r>
            <a:endParaRPr lang="lv-LV" sz="2500" dirty="0"/>
          </a:p>
          <a:p>
            <a:r>
              <a:rPr lang="lv-LV" sz="2500" dirty="0"/>
              <a:t>Konkurentu un to produktu piedāvājuma izpēte</a:t>
            </a:r>
          </a:p>
          <a:p>
            <a:r>
              <a:rPr lang="lv-LV" sz="2500" dirty="0"/>
              <a:t>Starptautiskā tirgus monitorings</a:t>
            </a:r>
          </a:p>
          <a:p>
            <a:endParaRPr lang="lv-LV" sz="2000" dirty="0"/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40" y="4298701"/>
            <a:ext cx="3820160" cy="25592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</p:spTree>
    <p:extLst>
      <p:ext uri="{BB962C8B-B14F-4D97-AF65-F5344CB8AC3E}">
        <p14:creationId xmlns:p14="http://schemas.microsoft.com/office/powerpoint/2010/main" val="29974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dirty="0"/>
              <a:t>REĢIONĀLISTIKAS ZINĀTNISKAIS INSTITŪTS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711" y="1417637"/>
            <a:ext cx="8484577" cy="4525962"/>
          </a:xfrm>
        </p:spPr>
        <p:txBody>
          <a:bodyPr/>
          <a:lstStyle/>
          <a:p>
            <a:r>
              <a:rPr lang="lv-LV" sz="2400" dirty="0"/>
              <a:t>Pētījumi </a:t>
            </a:r>
            <a:r>
              <a:rPr lang="lv-LV" sz="2400" dirty="0" err="1"/>
              <a:t>patērētājizglītības</a:t>
            </a:r>
            <a:r>
              <a:rPr lang="lv-LV" sz="2400" dirty="0"/>
              <a:t> kompetenču un satura ieviešanai vispārizglītojošā skolā.</a:t>
            </a:r>
          </a:p>
          <a:p>
            <a:r>
              <a:rPr lang="lv-LV" sz="2400" dirty="0"/>
              <a:t>Lingvistiskās daudzveidības un kultūru mijiedarbības izpēte </a:t>
            </a:r>
          </a:p>
          <a:p>
            <a:r>
              <a:rPr lang="lv-LV" sz="2400" dirty="0"/>
              <a:t>Dizaina jomas izglītības aktualitāšu pētījumi; Grafiskais dizains (</a:t>
            </a:r>
            <a:r>
              <a:rPr lang="lv-LV" sz="2400" dirty="0" err="1"/>
              <a:t>Infografiku</a:t>
            </a:r>
            <a:r>
              <a:rPr lang="lv-LV" sz="2400" dirty="0"/>
              <a:t> izstrāde).</a:t>
            </a:r>
          </a:p>
          <a:p>
            <a:r>
              <a:rPr lang="lv-LV" sz="2400" dirty="0"/>
              <a:t>Sociālā pedagoģija un sociālā rehabilitācija, sociālās rehabilitācijas programmu izstrāde, konsultācijas individuālo programmu izstrādē </a:t>
            </a:r>
          </a:p>
          <a:p>
            <a:r>
              <a:rPr lang="lv-LV" sz="2400" dirty="0" err="1"/>
              <a:t>Posturālā</a:t>
            </a:r>
            <a:r>
              <a:rPr lang="lv-LV" sz="2400" dirty="0"/>
              <a:t> līdzsvara parametru reģistrēšanai ar datorizētu iekārtu</a:t>
            </a:r>
          </a:p>
          <a:p>
            <a:r>
              <a:rPr lang="lv-LV" sz="2400" dirty="0"/>
              <a:t>Muskuļu spēka parametru noteikšana ar datorizētu iekārtu).</a:t>
            </a:r>
          </a:p>
          <a:p>
            <a:r>
              <a:rPr lang="lv-LV" sz="2400" dirty="0"/>
              <a:t>Valodas politikas plānošana pašvaldībās un citās institūcijās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</p:spTree>
    <p:extLst>
      <p:ext uri="{BB962C8B-B14F-4D97-AF65-F5344CB8AC3E}">
        <p14:creationId xmlns:p14="http://schemas.microsoft.com/office/powerpoint/2010/main" val="395451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9A79-E248-4FC5-B704-32B4FD8D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SADARBĪBA AR Z/S KOTIŅI  </a:t>
            </a:r>
            <a:br>
              <a:rPr lang="lv-LV" dirty="0"/>
            </a:br>
            <a:r>
              <a:rPr lang="lv-LV" dirty="0"/>
              <a:t>(VIĻAKAS NOVADS)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6721-1D0F-45C7-B8B6-6262072AF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="1" dirty="0"/>
              <a:t>Buklets</a:t>
            </a:r>
          </a:p>
          <a:p>
            <a:endParaRPr lang="lv-LV" b="1" dirty="0"/>
          </a:p>
          <a:p>
            <a:pPr marL="25400" indent="0">
              <a:buNone/>
            </a:pPr>
            <a:endParaRPr lang="lv-LV" b="1" dirty="0"/>
          </a:p>
          <a:p>
            <a:endParaRPr lang="lv-LV" b="1" dirty="0"/>
          </a:p>
          <a:p>
            <a:endParaRPr lang="lv-LV" b="1" dirty="0"/>
          </a:p>
          <a:p>
            <a:endParaRPr lang="lv-LV" b="1" dirty="0"/>
          </a:p>
          <a:p>
            <a:endParaRPr lang="lv-LV" b="1" dirty="0"/>
          </a:p>
          <a:p>
            <a:pPr marL="25400" indent="0">
              <a:buNone/>
            </a:pPr>
            <a:endParaRPr lang="lv-LV" b="1" dirty="0"/>
          </a:p>
          <a:p>
            <a:pPr marL="25400" indent="0">
              <a:buNone/>
            </a:pPr>
            <a:r>
              <a:rPr lang="lv-LV" sz="1200" b="1" dirty="0"/>
              <a:t>Foto: </a:t>
            </a:r>
            <a:r>
              <a:rPr lang="lv-LV" sz="1200" b="1" dirty="0" err="1"/>
              <a:t>I.Silicka</a:t>
            </a:r>
            <a:endParaRPr lang="lv-LV" sz="1200" b="1" dirty="0"/>
          </a:p>
          <a:p>
            <a:pPr marL="25400" indent="0">
              <a:buNone/>
            </a:pPr>
            <a:endParaRPr lang="lv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19D2F-A2B1-42F5-ACDF-00BE4C9392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62919-AD61-468E-B198-9606C410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645" y="5034562"/>
            <a:ext cx="2382626" cy="1823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CB5A9-9973-4C64-A637-62509E9D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89" y="2234247"/>
            <a:ext cx="6242756" cy="3511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816BC-935C-4E84-A06D-17872D1B1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645" y="2234247"/>
            <a:ext cx="2467751" cy="1388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E09156-80B5-4E77-B101-02D53F9D1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082" y="3622357"/>
            <a:ext cx="2467752" cy="138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>
            <a:spLocks noGrp="1"/>
          </p:cNvSpPr>
          <p:nvPr>
            <p:ph type="title"/>
          </p:nvPr>
        </p:nvSpPr>
        <p:spPr>
          <a:xfrm>
            <a:off x="559752" y="174021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Paldies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par </a:t>
            </a:r>
            <a:r>
              <a:rPr lang="en-US" sz="4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uzmanību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998" y="3056071"/>
            <a:ext cx="517984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Clr>
                <a:srgbClr val="D9D9D9"/>
              </a:buClr>
              <a:buSzPts val="3000"/>
            </a:pPr>
            <a:r>
              <a:rPr lang="lv-LV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Projektu pārvaldības un tehnoloģiju </a:t>
            </a:r>
            <a:r>
              <a:rPr lang="lv-LV" sz="1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pārneses</a:t>
            </a:r>
            <a:r>
              <a:rPr lang="lv-LV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kontaktpunkta vadītāja Dr.oec. Lienīte Litavniece</a:t>
            </a:r>
          </a:p>
          <a:p>
            <a:pPr algn="r">
              <a:lnSpc>
                <a:spcPct val="90000"/>
              </a:lnSpc>
              <a:buClr>
                <a:srgbClr val="D9D9D9"/>
              </a:buClr>
              <a:buSzPts val="3000"/>
            </a:pPr>
            <a:r>
              <a:rPr lang="lv-LV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E-pasts: </a:t>
            </a:r>
            <a:r>
              <a:rPr lang="lv-LV" sz="1800" u="sng" dirty="0">
                <a:solidFill>
                  <a:schemeClr val="bg1"/>
                </a:solidFill>
              </a:rPr>
              <a:t>Lienite.Litavniece@rta.lv</a:t>
            </a:r>
            <a:r>
              <a:rPr lang="lv-LV" sz="1800" dirty="0">
                <a:solidFill>
                  <a:schemeClr val="bg1"/>
                </a:solidFill>
              </a:rPr>
              <a:t> </a:t>
            </a:r>
          </a:p>
          <a:p>
            <a:pPr algn="r">
              <a:lnSpc>
                <a:spcPct val="90000"/>
              </a:lnSpc>
              <a:buClr>
                <a:srgbClr val="D9D9D9"/>
              </a:buClr>
              <a:buSzPts val="3000"/>
            </a:pPr>
            <a:r>
              <a:rPr lang="lv-LV" sz="1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Mob</a:t>
            </a:r>
            <a:r>
              <a:rPr lang="lv-LV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 +371-29298800</a:t>
            </a:r>
          </a:p>
          <a:p>
            <a:pPr algn="r">
              <a:lnSpc>
                <a:spcPct val="90000"/>
              </a:lnSpc>
              <a:buClr>
                <a:srgbClr val="D9D9D9"/>
              </a:buClr>
              <a:buSzPts val="3000"/>
            </a:pPr>
            <a:r>
              <a:rPr lang="lv-LV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Atbrīvošanas aleja 115, </a:t>
            </a:r>
          </a:p>
          <a:p>
            <a:pPr algn="r">
              <a:lnSpc>
                <a:spcPct val="90000"/>
              </a:lnSpc>
              <a:buClr>
                <a:srgbClr val="D9D9D9"/>
              </a:buClr>
              <a:buSzPts val="3000"/>
            </a:pPr>
            <a:r>
              <a:rPr lang="lv-LV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k/4 (Inženieru fakultāte) 208.kab. </a:t>
            </a:r>
            <a:endParaRPr 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357188"/>
            <a:ext cx="7620000" cy="768350"/>
          </a:xfrm>
        </p:spPr>
        <p:txBody>
          <a:bodyPr>
            <a:normAutofit/>
          </a:bodyPr>
          <a:lstStyle/>
          <a:p>
            <a:pPr algn="l" eaLnBrk="1" hangingPunct="1"/>
            <a:r>
              <a:rPr lang="lv-LV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 </a:t>
            </a:r>
            <a:endParaRPr lang="en-GB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5" name="Rectangle 7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461375" cy="4967287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90000"/>
              </a:lnSpc>
              <a:buSzPct val="80000"/>
              <a:buFont typeface="Wingdings" pitchFamily="2" charset="2"/>
              <a:buChar char="Ø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stud</a:t>
            </a:r>
            <a:r>
              <a:rPr lang="lv-LV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iju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</a:t>
            </a:r>
            <a:r>
              <a:rPr lang="lv-LV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30275" lvl="1" indent="-609600" eaLnBrk="1" hangingPunct="1">
              <a:lnSpc>
                <a:spcPct val="90000"/>
              </a:lnSpc>
              <a:buSzPct val="80000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pamatstudiju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30275" lvl="1" indent="-609600" eaLnBrk="1" hangingPunct="1">
              <a:lnSpc>
                <a:spcPct val="90000"/>
              </a:lnSpc>
              <a:buSzPct val="80000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maģistra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30275" lvl="1" indent="-609600" eaLnBrk="1" hangingPunct="1">
              <a:lnSpc>
                <a:spcPct val="90000"/>
              </a:lnSpc>
              <a:buSzPct val="80000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3 do</a:t>
            </a:r>
            <a:r>
              <a:rPr lang="lv-LV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ktora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SzPct val="80000"/>
              <a:buFont typeface="Wingdings" pitchFamily="2" charset="2"/>
              <a:buChar char="Ø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&gt; 1800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student</a:t>
            </a: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lv-LV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SzPct val="80000"/>
              <a:buFont typeface="Wingdings" pitchFamily="2" charset="2"/>
              <a:buChar char="Ø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9 % ārzemju studenti	</a:t>
            </a:r>
          </a:p>
          <a:p>
            <a:pPr marL="609600" indent="-609600" eaLnBrk="1" hangingPunct="1">
              <a:lnSpc>
                <a:spcPct val="90000"/>
              </a:lnSpc>
              <a:buSzPct val="80000"/>
              <a:buFont typeface="Wingdings" pitchFamily="2" charset="2"/>
              <a:buChar char="Ø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10637 absolventi</a:t>
            </a:r>
          </a:p>
          <a:p>
            <a:pPr marL="609600" indent="-609600" eaLnBrk="1" hangingPunct="1">
              <a:lnSpc>
                <a:spcPct val="90000"/>
              </a:lnSpc>
              <a:buSzPct val="80000"/>
              <a:buFont typeface="Wingdings" pitchFamily="2" charset="2"/>
              <a:buChar char="Ø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Akadēmiskais personāls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lv-LV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SzPct val="80000"/>
              <a:buNone/>
            </a:pPr>
            <a:r>
              <a:rPr lang="lv-LV" sz="2400" dirty="0">
                <a:latin typeface="Calibri" panose="020F0502020204030204" pitchFamily="34" charset="0"/>
                <a:cs typeface="Calibri" panose="020F0502020204030204" pitchFamily="34" charset="0"/>
              </a:rPr>
              <a:t>65% ar doktora zinātnisko grādu</a:t>
            </a:r>
          </a:p>
          <a:p>
            <a:pPr marL="457200" lvl="2" indent="0">
              <a:buNone/>
            </a:pPr>
            <a:endParaRPr lang="lv-LV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SzPct val="80000"/>
              <a:buFont typeface="Wingdings" pitchFamily="2" charset="2"/>
              <a:buNone/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SzPct val="80000"/>
            </a:pPr>
            <a:endParaRPr lang="lv-LV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IMG_9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1914" y="1125538"/>
            <a:ext cx="3739880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3" descr="2012-03-21 10.58.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6496" y="3789040"/>
            <a:ext cx="378529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338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024687" cy="85496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lv-LV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SITUĀCIJAS APRAKSTS</a:t>
            </a:r>
            <a:endParaRPr lang="lv-LV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51520" y="1061879"/>
            <a:ext cx="8640960" cy="4495800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fa</a:t>
            </a:r>
            <a:r>
              <a:rPr lang="lv-LV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kultātes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lv-LV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Inženieru</a:t>
            </a:r>
          </a:p>
          <a:p>
            <a:pPr lvl="1"/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Ekonomikas un pārvaldības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Izglītības, valodu un dizaina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filiāles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Madon</a:t>
            </a: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ā un Līvānos)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3 zinātniskie institūti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Projektu pārvaldības un tehnoloģiju </a:t>
            </a:r>
            <a:r>
              <a:rPr lang="lv-LV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pārneses</a:t>
            </a: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 kontaktpunkts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lv-LV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Austrumlatvijas</a:t>
            </a:r>
            <a:r>
              <a:rPr lang="lv-LV" sz="2800" dirty="0">
                <a:latin typeface="Calibri" panose="020F0502020204030204" pitchFamily="34" charset="0"/>
                <a:cs typeface="Calibri" panose="020F0502020204030204" pitchFamily="34" charset="0"/>
              </a:rPr>
              <a:t> Tehnoloģiju vidusskola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3" descr="2012-03-21 10.55.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453" y="1036148"/>
            <a:ext cx="3779912" cy="227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</p:spTree>
    <p:extLst>
      <p:ext uri="{BB962C8B-B14F-4D97-AF65-F5344CB8AC3E}">
        <p14:creationId xmlns:p14="http://schemas.microsoft.com/office/powerpoint/2010/main" val="123350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66" y="470269"/>
            <a:ext cx="7821426" cy="798491"/>
          </a:xfrm>
        </p:spPr>
        <p:txBody>
          <a:bodyPr>
            <a:noAutofit/>
          </a:bodyPr>
          <a:lstStyle/>
          <a:p>
            <a:r>
              <a:rPr lang="lv-LV" sz="2625" b="1" dirty="0"/>
              <a:t>INŽENIERZINĀTŅU INSTITŪTS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271" y="1412776"/>
            <a:ext cx="8705244" cy="3473097"/>
          </a:xfrm>
        </p:spPr>
        <p:txBody>
          <a:bodyPr>
            <a:normAutofit/>
          </a:bodyPr>
          <a:lstStyle/>
          <a:p>
            <a:r>
              <a:rPr lang="lv-LV" dirty="0"/>
              <a:t>Dažādu materiālu (metāls, koks, polimērmateriāli, tekstils) </a:t>
            </a:r>
            <a:r>
              <a:rPr lang="lv-LV" b="1" dirty="0" err="1"/>
              <a:t>lāzerapstrāde</a:t>
            </a:r>
            <a:r>
              <a:rPr lang="lv-LV" dirty="0"/>
              <a:t> (marķēšana, gravēšana, griešana, urbšana) pēc individuāla pasūtījuma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655"/>
            <a:ext cx="2146762" cy="1797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798" y="4653136"/>
            <a:ext cx="1578107" cy="1947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916562"/>
            <a:ext cx="2822171" cy="1881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691" y="4797818"/>
            <a:ext cx="1443497" cy="20001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</p:spTree>
    <p:extLst>
      <p:ext uri="{BB962C8B-B14F-4D97-AF65-F5344CB8AC3E}">
        <p14:creationId xmlns:p14="http://schemas.microsoft.com/office/powerpoint/2010/main" val="3437653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344816" cy="994172"/>
          </a:xfrm>
        </p:spPr>
        <p:txBody>
          <a:bodyPr>
            <a:normAutofit/>
          </a:bodyPr>
          <a:lstStyle/>
          <a:p>
            <a:r>
              <a:rPr lang="lv-LV" b="1" dirty="0"/>
              <a:t>INŽENIERZINĀTŅU INSTITŪTS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lv-LV" sz="3000" b="1" dirty="0"/>
              <a:t>Kurināmā kvalitātes izpēte </a:t>
            </a:r>
            <a:r>
              <a:rPr lang="lv-LV" sz="3000" dirty="0"/>
              <a:t>(mitrums, </a:t>
            </a:r>
            <a:r>
              <a:rPr lang="lv-LV" sz="3000" dirty="0" err="1"/>
              <a:t>pelnainība</a:t>
            </a:r>
            <a:r>
              <a:rPr lang="lv-LV" sz="3000" dirty="0"/>
              <a:t>, siltumietilpība, blīvums), rezultātu apstrāde, interpretācija, rekomendāciju sagatavošana 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296" y="4437112"/>
            <a:ext cx="3409359" cy="230425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</p:spTree>
    <p:extLst>
      <p:ext uri="{BB962C8B-B14F-4D97-AF65-F5344CB8AC3E}">
        <p14:creationId xmlns:p14="http://schemas.microsoft.com/office/powerpoint/2010/main" val="90953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075240" cy="1267544"/>
          </a:xfrm>
        </p:spPr>
        <p:txBody>
          <a:bodyPr>
            <a:normAutofit/>
          </a:bodyPr>
          <a:lstStyle/>
          <a:p>
            <a:r>
              <a:rPr lang="lv-LV" sz="3200" b="1" dirty="0"/>
              <a:t>INŽENIERZINĀTŅU INSTITŪTS</a:t>
            </a:r>
            <a:endParaRPr lang="lv-LV" sz="285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lv-LV" dirty="0"/>
              <a:t>Materiālu un izstrādājumu mehānisko īpašību testēšana (Stiepes, spiedes, lieces, cietības u.c. pārbaudes)</a:t>
            </a:r>
          </a:p>
          <a:p>
            <a:r>
              <a:rPr lang="lv-LV" dirty="0"/>
              <a:t>Metāla detaļu prototipu izgatavošana, izmantojot CNC darbagaldus.</a:t>
            </a:r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3176"/>
            <a:ext cx="2747680" cy="182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5013176"/>
            <a:ext cx="2738902" cy="1844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4102315"/>
            <a:ext cx="1807838" cy="272418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</p:spTree>
    <p:extLst>
      <p:ext uri="{BB962C8B-B14F-4D97-AF65-F5344CB8AC3E}">
        <p14:creationId xmlns:p14="http://schemas.microsoft.com/office/powerpoint/2010/main" val="400184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776864" cy="1080120"/>
          </a:xfrm>
        </p:spPr>
        <p:txBody>
          <a:bodyPr>
            <a:normAutofit/>
          </a:bodyPr>
          <a:lstStyle/>
          <a:p>
            <a:r>
              <a:rPr lang="lv-LV" sz="3200" b="1" dirty="0"/>
              <a:t>INŽENIERZINĀTŅU INSTITŪTS</a:t>
            </a:r>
            <a:endParaRPr lang="lv-LV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032"/>
            <a:ext cx="8229600" cy="4561132"/>
          </a:xfrm>
        </p:spPr>
        <p:txBody>
          <a:bodyPr/>
          <a:lstStyle/>
          <a:p>
            <a:r>
              <a:rPr lang="lv-LV" dirty="0" err="1"/>
              <a:t>Aerolāzerskenēšanas</a:t>
            </a:r>
            <a:r>
              <a:rPr lang="lv-LV" dirty="0"/>
              <a:t> datu apstrāde būvju kadastra aktualizācijai</a:t>
            </a:r>
          </a:p>
          <a:p>
            <a:r>
              <a:rPr lang="lv-LV" dirty="0" err="1"/>
              <a:t>Programnodrošinājuma</a:t>
            </a:r>
            <a:r>
              <a:rPr lang="lv-LV" dirty="0"/>
              <a:t> izstrāde </a:t>
            </a:r>
          </a:p>
          <a:p>
            <a:endParaRPr lang="lv-LV" dirty="0"/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385172"/>
            <a:ext cx="5969966" cy="32907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</p:spTree>
    <p:extLst>
      <p:ext uri="{BB962C8B-B14F-4D97-AF65-F5344CB8AC3E}">
        <p14:creationId xmlns:p14="http://schemas.microsoft.com/office/powerpoint/2010/main" val="307418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B72C-3100-464C-80EE-29250C11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INŽENIERZINĀTŅU INSTITŪTS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08468-BAAA-46DD-BCEA-ECA9D7C77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Pārtikas jomā (receptūru un tehnoloģiju izstrāde; ēdienkartes izveidošana; meistarklašu organizēšana)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AB016-8003-4516-AE69-6DE1EF95E9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62E20-BED9-43E2-A428-F5AED6727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308" y="3677920"/>
            <a:ext cx="4148002" cy="2766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D2FF0-246E-4F37-B820-2717BC530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90" y="3677285"/>
            <a:ext cx="4635489" cy="260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B72C-3100-464C-80EE-29250C11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INŽENIERZINĀTŅU INSTITŪTS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08468-BAAA-46DD-BCEA-ECA9D7C77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Apģērbu dizaina un tehnoloģiju jomā (izstrādāt uzņēmuma vajadzībām atbilstošu apģērbu dizainu darbiniekiem, izstrādāt jaunas tehnoloģijas tekstila apstrādē un dizainā)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AB016-8003-4516-AE69-6DE1EF95E9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lv-LV"/>
              <a:t>2019.gada 6.marts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BF65E-6F61-45DA-8B05-34F1C5BD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755" y="4836160"/>
            <a:ext cx="3220378" cy="1811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F67C9-5506-409D-A871-8122AFB95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520" y="4405308"/>
            <a:ext cx="2895600" cy="1938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34693-BA71-4DE7-B9DA-183DC0F7A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80" y="5190947"/>
            <a:ext cx="2003503" cy="15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6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371</Words>
  <Application>Microsoft Office PowerPoint</Application>
  <PresentationFormat>On-screen Show (4:3)</PresentationFormat>
  <Paragraphs>80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RĒZEKNES TEHNOLOĢIJU AKADĒMIJA</vt:lpstr>
      <vt:lpstr>Statistika </vt:lpstr>
      <vt:lpstr>SITUĀCIJAS APRAKSTS</vt:lpstr>
      <vt:lpstr>INŽENIERZINĀTŅU INSTITŪTS</vt:lpstr>
      <vt:lpstr>INŽENIERZINĀTŅU INSTITŪTS</vt:lpstr>
      <vt:lpstr>INŽENIERZINĀTŅU INSTITŪTS</vt:lpstr>
      <vt:lpstr>INŽENIERZINĀTŅU INSTITŪTS</vt:lpstr>
      <vt:lpstr>INŽENIERZINĀTŅU INSTITŪTS</vt:lpstr>
      <vt:lpstr>INŽENIERZINĀTŅU INSTITŪTS</vt:lpstr>
      <vt:lpstr>BIZNESA UN SABIEDRĪBAS PROCESU PĒTNIECĪBAS INSTITŪTS </vt:lpstr>
      <vt:lpstr>REĢIONĀLISTIKAS ZINĀTNISKAIS INSTITŪTS</vt:lpstr>
      <vt:lpstr>SADARBĪBA AR Z/S KOTIŅI   (VIĻAKAS NOVADS)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Stratēģiskā partnerība pētniecībā studiju kvalitātes paaugstināšanai: reģionālās augstskolas pieredze</dc:title>
  <dc:creator>Ērika Teirumnieka</dc:creator>
  <cp:lastModifiedBy>Lienite</cp:lastModifiedBy>
  <cp:revision>53</cp:revision>
  <dcterms:modified xsi:type="dcterms:W3CDTF">2019-02-27T08:37:04Z</dcterms:modified>
</cp:coreProperties>
</file>