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7" r:id="rId2"/>
    <p:sldId id="298" r:id="rId3"/>
    <p:sldId id="320" r:id="rId4"/>
    <p:sldId id="327" r:id="rId5"/>
    <p:sldId id="299" r:id="rId6"/>
    <p:sldId id="300" r:id="rId7"/>
    <p:sldId id="301" r:id="rId8"/>
    <p:sldId id="330" r:id="rId9"/>
    <p:sldId id="314" r:id="rId10"/>
    <p:sldId id="284" r:id="rId11"/>
    <p:sldId id="328" r:id="rId12"/>
    <p:sldId id="329" r:id="rId13"/>
    <p:sldId id="318" r:id="rId14"/>
    <p:sldId id="272" r:id="rId15"/>
  </p:sldIdLst>
  <p:sldSz cx="10826750" cy="8120063" type="B4ISO"/>
  <p:notesSz cx="6742113" cy="9872663"/>
  <p:defaultTextStyle>
    <a:defPPr>
      <a:defRPr lang="lv-LV"/>
    </a:defPPr>
    <a:lvl1pPr marL="0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6727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3455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0182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6910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3637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00365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7092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33820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8">
          <p15:clr>
            <a:srgbClr val="A4A3A4"/>
          </p15:clr>
        </p15:guide>
        <p15:guide id="2" pos="34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7424" autoAdjust="0"/>
  </p:normalViewPr>
  <p:slideViewPr>
    <p:cSldViewPr snapToGrid="0">
      <p:cViewPr varScale="1">
        <p:scale>
          <a:sx n="86" d="100"/>
          <a:sy n="86" d="100"/>
        </p:scale>
        <p:origin x="-1746" y="-84"/>
      </p:cViewPr>
      <p:guideLst>
        <p:guide orient="horz" pos="2558"/>
        <p:guide pos="34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97925-9E03-42E5-A6D5-97EB31D17B14}" type="datetimeFigureOut">
              <a:rPr lang="lv-LV" smtClean="0"/>
              <a:t>2018.04.25.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B7A48-BFDD-4595-95F9-2F0471BBAA4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921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5F907-D658-4DF8-A7C6-00017BB265A4}" type="datetimeFigureOut">
              <a:rPr lang="lv-LV" smtClean="0"/>
              <a:t>2018.04.25.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5CEE7-D1EC-4D6E-9E62-7916C313F8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900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 hasCustomPrompt="1"/>
          </p:nvPr>
        </p:nvSpPr>
        <p:spPr>
          <a:xfrm>
            <a:off x="1353344" y="1328911"/>
            <a:ext cx="8120063" cy="1844960"/>
          </a:xfrm>
        </p:spPr>
        <p:txBody>
          <a:bodyPr anchor="b"/>
          <a:lstStyle>
            <a:lvl1pPr algn="ctr">
              <a:defRPr sz="6800" b="1" i="0" baseline="0">
                <a:latin typeface="Cambria" panose="02040503050406030204" pitchFamily="18" charset="0"/>
              </a:defRPr>
            </a:lvl1pPr>
          </a:lstStyle>
          <a:p>
            <a:r>
              <a:rPr lang="lv-LV" dirty="0" smtClean="0"/>
              <a:t>Virsraksts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 hasCustomPrompt="1"/>
          </p:nvPr>
        </p:nvSpPr>
        <p:spPr>
          <a:xfrm>
            <a:off x="1353344" y="3226736"/>
            <a:ext cx="8120063" cy="42173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Cambria" panose="02040503050406030204" pitchFamily="18" charset="0"/>
              </a:defRPr>
            </a:lvl1pPr>
            <a:lvl2pPr marL="516727" indent="0" algn="ctr">
              <a:buNone/>
              <a:defRPr sz="2300"/>
            </a:lvl2pPr>
            <a:lvl3pPr marL="1033455" indent="0" algn="ctr">
              <a:buNone/>
              <a:defRPr sz="2000"/>
            </a:lvl3pPr>
            <a:lvl4pPr marL="1550182" indent="0" algn="ctr">
              <a:buNone/>
              <a:defRPr sz="1800"/>
            </a:lvl4pPr>
            <a:lvl5pPr marL="2066910" indent="0" algn="ctr">
              <a:buNone/>
              <a:defRPr sz="1800"/>
            </a:lvl5pPr>
            <a:lvl6pPr marL="2583637" indent="0" algn="ctr">
              <a:buNone/>
              <a:defRPr sz="1800"/>
            </a:lvl6pPr>
            <a:lvl7pPr marL="3100365" indent="0" algn="ctr">
              <a:buNone/>
              <a:defRPr sz="1800"/>
            </a:lvl7pPr>
            <a:lvl8pPr marL="3617092" indent="0" algn="ctr">
              <a:buNone/>
              <a:defRPr sz="1800"/>
            </a:lvl8pPr>
            <a:lvl9pPr marL="4133820" indent="0" algn="ctr">
              <a:buNone/>
              <a:defRPr sz="1800"/>
            </a:lvl9pPr>
          </a:lstStyle>
          <a:p>
            <a:r>
              <a:rPr lang="lv-LV" dirty="0" smtClean="0"/>
              <a:t>Datums, vieta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3685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lv-LV" dirty="0" smtClean="0"/>
              <a:t>Rediģēt šablona virsraksta stilu</a:t>
            </a:r>
            <a:endParaRPr lang="lv-LV" dirty="0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dirty="0" smtClean="0"/>
              <a:t>Rediģēt šablona teksta stilus</a:t>
            </a:r>
          </a:p>
          <a:p>
            <a:pPr lvl="1"/>
            <a:r>
              <a:rPr lang="lv-LV" dirty="0" smtClean="0"/>
              <a:t>Otrais līmenis</a:t>
            </a:r>
          </a:p>
          <a:p>
            <a:pPr lvl="2"/>
            <a:r>
              <a:rPr lang="lv-LV" dirty="0" smtClean="0"/>
              <a:t>Trešais līmenis</a:t>
            </a:r>
          </a:p>
          <a:p>
            <a:pPr lvl="3"/>
            <a:r>
              <a:rPr lang="lv-LV" dirty="0" smtClean="0"/>
              <a:t>Ceturtais līmenis</a:t>
            </a:r>
          </a:p>
          <a:p>
            <a:pPr lvl="4"/>
            <a:r>
              <a:rPr lang="lv-LV" dirty="0" smtClean="0"/>
              <a:t>Piektais līmenis</a:t>
            </a:r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2018.04.25.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159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7747893" y="432318"/>
            <a:ext cx="2334518" cy="6256581"/>
          </a:xfrm>
        </p:spPr>
        <p:txBody>
          <a:bodyPr vert="eaVert">
            <a:normAutofit/>
          </a:bodyPr>
          <a:lstStyle>
            <a:lvl1pPr algn="ctr">
              <a:defRPr sz="4500" b="1"/>
            </a:lvl1pPr>
          </a:lstStyle>
          <a:p>
            <a:r>
              <a:rPr lang="lv-LV" dirty="0" smtClean="0"/>
              <a:t>Rediģēt šablona virsraksta stilu</a:t>
            </a:r>
            <a:endParaRPr lang="lv-LV" dirty="0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744339" y="432318"/>
            <a:ext cx="6868220" cy="6219003"/>
          </a:xfrm>
        </p:spPr>
        <p:txBody>
          <a:bodyPr vert="eaVert"/>
          <a:lstStyle/>
          <a:p>
            <a:pPr lvl="0"/>
            <a:r>
              <a:rPr lang="lv-LV" dirty="0" smtClean="0"/>
              <a:t>Rediģēt šablona teksta stilus</a:t>
            </a:r>
          </a:p>
          <a:p>
            <a:pPr lvl="1"/>
            <a:r>
              <a:rPr lang="lv-LV" dirty="0" smtClean="0"/>
              <a:t>Otrais līmenis</a:t>
            </a:r>
          </a:p>
          <a:p>
            <a:pPr lvl="2"/>
            <a:r>
              <a:rPr lang="lv-LV" dirty="0" smtClean="0"/>
              <a:t>Trešais līmenis</a:t>
            </a:r>
          </a:p>
          <a:p>
            <a:pPr lvl="3"/>
            <a:r>
              <a:rPr lang="lv-LV" dirty="0" smtClean="0"/>
              <a:t>Ceturtais līmenis</a:t>
            </a:r>
          </a:p>
          <a:p>
            <a:pPr lvl="4"/>
            <a:r>
              <a:rPr lang="lv-LV" dirty="0" smtClean="0"/>
              <a:t>Piektais līmenis</a:t>
            </a:r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2018.04.25.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154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55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lv-LV" dirty="0" smtClean="0"/>
              <a:t>Rediģēt šablona virsraksta stilu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 smtClean="0"/>
              <a:t>Rediģēt šablona teksta stilus</a:t>
            </a:r>
          </a:p>
          <a:p>
            <a:pPr lvl="1"/>
            <a:r>
              <a:rPr lang="lv-LV" dirty="0" smtClean="0"/>
              <a:t>Otrais līmenis</a:t>
            </a:r>
          </a:p>
          <a:p>
            <a:pPr lvl="2"/>
            <a:r>
              <a:rPr lang="lv-LV" dirty="0" smtClean="0"/>
              <a:t>Trešais līmenis</a:t>
            </a:r>
          </a:p>
          <a:p>
            <a:pPr lvl="3"/>
            <a:r>
              <a:rPr lang="lv-LV" dirty="0" smtClean="0"/>
              <a:t>Ceturtais līmenis</a:t>
            </a:r>
          </a:p>
          <a:p>
            <a:pPr lvl="4"/>
            <a:r>
              <a:rPr lang="lv-LV" dirty="0" smtClean="0"/>
              <a:t>Piektais līmenis</a:t>
            </a:r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2018.04.25.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9132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38700" y="2024379"/>
            <a:ext cx="9338072" cy="3377720"/>
          </a:xfrm>
        </p:spPr>
        <p:txBody>
          <a:bodyPr anchor="b"/>
          <a:lstStyle>
            <a:lvl1pPr>
              <a:defRPr sz="6800" baseline="0"/>
            </a:lvl1pPr>
          </a:lstStyle>
          <a:p>
            <a:r>
              <a:rPr lang="lv-LV" dirty="0" smtClean="0"/>
              <a:t>Rediģēt šablona virsraksta stilu</a:t>
            </a:r>
            <a:endParaRPr lang="lv-LV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38700" y="5434054"/>
            <a:ext cx="9338072" cy="1242319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67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334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50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669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836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1003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1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338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2018.04.25.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963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500" b="1"/>
            </a:lvl1pPr>
          </a:lstStyle>
          <a:p>
            <a:r>
              <a:rPr lang="lv-LV" dirty="0" smtClean="0"/>
              <a:t>Rediģēt šablona virsraksta stilu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744339" y="2161592"/>
            <a:ext cx="4601369" cy="4502256"/>
          </a:xfrm>
        </p:spPr>
        <p:txBody>
          <a:bodyPr/>
          <a:lstStyle/>
          <a:p>
            <a:pPr lvl="0"/>
            <a:r>
              <a:rPr lang="lv-LV" dirty="0" smtClean="0"/>
              <a:t>Rediģēt šablona teksta stilus</a:t>
            </a:r>
          </a:p>
          <a:p>
            <a:pPr lvl="1"/>
            <a:r>
              <a:rPr lang="lv-LV" dirty="0" smtClean="0"/>
              <a:t>Otrais līmenis</a:t>
            </a:r>
          </a:p>
          <a:p>
            <a:pPr lvl="2"/>
            <a:r>
              <a:rPr lang="lv-LV" dirty="0" smtClean="0"/>
              <a:t>Trešais līmenis</a:t>
            </a:r>
          </a:p>
          <a:p>
            <a:pPr lvl="3"/>
            <a:r>
              <a:rPr lang="lv-LV" dirty="0" smtClean="0"/>
              <a:t>Ceturtais līmenis</a:t>
            </a:r>
          </a:p>
          <a:p>
            <a:pPr lvl="4"/>
            <a:r>
              <a:rPr lang="lv-LV" dirty="0" smtClean="0"/>
              <a:t>Piektais līmenis</a:t>
            </a:r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5481043" y="2161592"/>
            <a:ext cx="4601369" cy="4514782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2018.04.25.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571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45750" y="432320"/>
            <a:ext cx="9338072" cy="1569504"/>
          </a:xfrm>
        </p:spPr>
        <p:txBody>
          <a:bodyPr>
            <a:normAutofit/>
          </a:bodyPr>
          <a:lstStyle>
            <a:lvl1pPr algn="ctr">
              <a:defRPr sz="4500" b="1" baseline="0"/>
            </a:lvl1pPr>
          </a:lstStyle>
          <a:p>
            <a:r>
              <a:rPr lang="lv-LV" dirty="0" smtClean="0"/>
              <a:t>Rediģēt šablona virsraksta stilu</a:t>
            </a:r>
            <a:endParaRPr lang="lv-LV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45750" y="1990544"/>
            <a:ext cx="4580222" cy="9755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727" indent="0">
              <a:buNone/>
              <a:defRPr sz="2300" b="1"/>
            </a:lvl2pPr>
            <a:lvl3pPr marL="1033455" indent="0">
              <a:buNone/>
              <a:defRPr sz="2000" b="1"/>
            </a:lvl3pPr>
            <a:lvl4pPr marL="1550182" indent="0">
              <a:buNone/>
              <a:defRPr sz="1800" b="1"/>
            </a:lvl4pPr>
            <a:lvl5pPr marL="2066910" indent="0">
              <a:buNone/>
              <a:defRPr sz="1800" b="1"/>
            </a:lvl5pPr>
            <a:lvl6pPr marL="2583637" indent="0">
              <a:buNone/>
              <a:defRPr sz="1800" b="1"/>
            </a:lvl6pPr>
            <a:lvl7pPr marL="3100365" indent="0">
              <a:buNone/>
              <a:defRPr sz="1800" b="1"/>
            </a:lvl7pPr>
            <a:lvl8pPr marL="3617092" indent="0">
              <a:buNone/>
              <a:defRPr sz="1800" b="1"/>
            </a:lvl8pPr>
            <a:lvl9pPr marL="4133820" indent="0">
              <a:buNone/>
              <a:defRPr sz="18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745750" y="2966078"/>
            <a:ext cx="4580222" cy="3735347"/>
          </a:xfrm>
        </p:spPr>
        <p:txBody>
          <a:bodyPr/>
          <a:lstStyle/>
          <a:p>
            <a:pPr lvl="0"/>
            <a:r>
              <a:rPr lang="lv-LV" dirty="0" smtClean="0"/>
              <a:t>Rediģēt šablona teksta stilus</a:t>
            </a:r>
          </a:p>
          <a:p>
            <a:pPr lvl="1"/>
            <a:r>
              <a:rPr lang="lv-LV" dirty="0" smtClean="0"/>
              <a:t>Otrais līmenis</a:t>
            </a:r>
          </a:p>
          <a:p>
            <a:pPr lvl="2"/>
            <a:r>
              <a:rPr lang="lv-LV" dirty="0" smtClean="0"/>
              <a:t>Trešais līmenis</a:t>
            </a:r>
          </a:p>
          <a:p>
            <a:pPr lvl="3"/>
            <a:r>
              <a:rPr lang="lv-LV" dirty="0" smtClean="0"/>
              <a:t>Ceturtais līmenis</a:t>
            </a:r>
          </a:p>
          <a:p>
            <a:pPr lvl="4"/>
            <a:r>
              <a:rPr lang="lv-LV" dirty="0" smtClean="0"/>
              <a:t>Piektais līmenis</a:t>
            </a:r>
            <a:endParaRPr lang="lv-LV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5481043" y="1990544"/>
            <a:ext cx="4602779" cy="9755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727" indent="0">
              <a:buNone/>
              <a:defRPr sz="2300" b="1"/>
            </a:lvl2pPr>
            <a:lvl3pPr marL="1033455" indent="0">
              <a:buNone/>
              <a:defRPr sz="2000" b="1"/>
            </a:lvl3pPr>
            <a:lvl4pPr marL="1550182" indent="0">
              <a:buNone/>
              <a:defRPr sz="1800" b="1"/>
            </a:lvl4pPr>
            <a:lvl5pPr marL="2066910" indent="0">
              <a:buNone/>
              <a:defRPr sz="1800" b="1"/>
            </a:lvl5pPr>
            <a:lvl6pPr marL="2583637" indent="0">
              <a:buNone/>
              <a:defRPr sz="1800" b="1"/>
            </a:lvl6pPr>
            <a:lvl7pPr marL="3100365" indent="0">
              <a:buNone/>
              <a:defRPr sz="1800" b="1"/>
            </a:lvl7pPr>
            <a:lvl8pPr marL="3617092" indent="0">
              <a:buNone/>
              <a:defRPr sz="1800" b="1"/>
            </a:lvl8pPr>
            <a:lvl9pPr marL="4133820" indent="0">
              <a:buNone/>
              <a:defRPr sz="18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5481043" y="2966078"/>
            <a:ext cx="4602779" cy="3735347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2018.04.25.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741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500" b="1" baseline="0"/>
            </a:lvl1pPr>
          </a:lstStyle>
          <a:p>
            <a:r>
              <a:rPr lang="lv-LV" dirty="0" smtClean="0"/>
              <a:t>Rediģēt šablona virsraksta stilu</a:t>
            </a:r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2018.04.25.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526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2018.04.25.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8756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45750" y="541338"/>
            <a:ext cx="3491909" cy="1894681"/>
          </a:xfrm>
        </p:spPr>
        <p:txBody>
          <a:bodyPr anchor="b"/>
          <a:lstStyle>
            <a:lvl1pPr>
              <a:defRPr sz="3600" baseline="0"/>
            </a:lvl1pPr>
          </a:lstStyle>
          <a:p>
            <a:r>
              <a:rPr lang="lv-LV" dirty="0" smtClean="0"/>
              <a:t>Rediģēt šablona virsraksta stilu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602779" y="1169140"/>
            <a:ext cx="5481043" cy="5557337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lv-LV" dirty="0" smtClean="0"/>
              <a:t>Rediģēt šablona teksta stilus</a:t>
            </a:r>
          </a:p>
          <a:p>
            <a:pPr lvl="1"/>
            <a:r>
              <a:rPr lang="lv-LV" dirty="0" smtClean="0"/>
              <a:t>Otrais līmenis</a:t>
            </a:r>
          </a:p>
          <a:p>
            <a:pPr lvl="2"/>
            <a:r>
              <a:rPr lang="lv-LV" dirty="0" smtClean="0"/>
              <a:t>Trešais līmenis</a:t>
            </a:r>
          </a:p>
          <a:p>
            <a:pPr lvl="3"/>
            <a:r>
              <a:rPr lang="lv-LV" dirty="0" smtClean="0"/>
              <a:t>Ceturtais līmenis</a:t>
            </a:r>
          </a:p>
          <a:p>
            <a:pPr lvl="4"/>
            <a:r>
              <a:rPr lang="lv-LV" dirty="0" smtClean="0"/>
              <a:t>Piektais līmenis</a:t>
            </a:r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745750" y="2436019"/>
            <a:ext cx="3491909" cy="4277932"/>
          </a:xfrm>
        </p:spPr>
        <p:txBody>
          <a:bodyPr/>
          <a:lstStyle>
            <a:lvl1pPr marL="0" indent="0">
              <a:buNone/>
              <a:defRPr sz="1800"/>
            </a:lvl1pPr>
            <a:lvl2pPr marL="516727" indent="0">
              <a:buNone/>
              <a:defRPr sz="1600"/>
            </a:lvl2pPr>
            <a:lvl3pPr marL="1033455" indent="0">
              <a:buNone/>
              <a:defRPr sz="1400"/>
            </a:lvl3pPr>
            <a:lvl4pPr marL="1550182" indent="0">
              <a:buNone/>
              <a:defRPr sz="1100"/>
            </a:lvl4pPr>
            <a:lvl5pPr marL="2066910" indent="0">
              <a:buNone/>
              <a:defRPr sz="1100"/>
            </a:lvl5pPr>
            <a:lvl6pPr marL="2583637" indent="0">
              <a:buNone/>
              <a:defRPr sz="1100"/>
            </a:lvl6pPr>
            <a:lvl7pPr marL="3100365" indent="0">
              <a:buNone/>
              <a:defRPr sz="1100"/>
            </a:lvl7pPr>
            <a:lvl8pPr marL="3617092" indent="0">
              <a:buNone/>
              <a:defRPr sz="1100"/>
            </a:lvl8pPr>
            <a:lvl9pPr marL="4133820" indent="0">
              <a:buNone/>
              <a:defRPr sz="11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2018.04.25.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998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45750" y="541338"/>
            <a:ext cx="3491909" cy="1894681"/>
          </a:xfrm>
        </p:spPr>
        <p:txBody>
          <a:bodyPr anchor="b"/>
          <a:lstStyle>
            <a:lvl1pPr>
              <a:defRPr sz="3600" baseline="0"/>
            </a:lvl1pPr>
          </a:lstStyle>
          <a:p>
            <a:r>
              <a:rPr lang="lv-LV" dirty="0" smtClean="0"/>
              <a:t>Rediģēt šablona virsraksta stilu</a:t>
            </a:r>
            <a:endParaRPr lang="lv-LV" dirty="0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4602779" y="1169140"/>
            <a:ext cx="5481043" cy="5519759"/>
          </a:xfrm>
        </p:spPr>
        <p:txBody>
          <a:bodyPr/>
          <a:lstStyle>
            <a:lvl1pPr marL="0" indent="0">
              <a:buNone/>
              <a:defRPr sz="3600"/>
            </a:lvl1pPr>
            <a:lvl2pPr marL="516727" indent="0">
              <a:buNone/>
              <a:defRPr sz="3200"/>
            </a:lvl2pPr>
            <a:lvl3pPr marL="1033455" indent="0">
              <a:buNone/>
              <a:defRPr sz="2700"/>
            </a:lvl3pPr>
            <a:lvl4pPr marL="1550182" indent="0">
              <a:buNone/>
              <a:defRPr sz="2300"/>
            </a:lvl4pPr>
            <a:lvl5pPr marL="2066910" indent="0">
              <a:buNone/>
              <a:defRPr sz="2300"/>
            </a:lvl5pPr>
            <a:lvl6pPr marL="2583637" indent="0">
              <a:buNone/>
              <a:defRPr sz="2300"/>
            </a:lvl6pPr>
            <a:lvl7pPr marL="3100365" indent="0">
              <a:buNone/>
              <a:defRPr sz="2300"/>
            </a:lvl7pPr>
            <a:lvl8pPr marL="3617092" indent="0">
              <a:buNone/>
              <a:defRPr sz="2300"/>
            </a:lvl8pPr>
            <a:lvl9pPr marL="4133820" indent="0">
              <a:buNone/>
              <a:defRPr sz="23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745750" y="2436019"/>
            <a:ext cx="3491909" cy="4240354"/>
          </a:xfrm>
        </p:spPr>
        <p:txBody>
          <a:bodyPr/>
          <a:lstStyle>
            <a:lvl1pPr marL="0" indent="0">
              <a:buNone/>
              <a:defRPr sz="1800"/>
            </a:lvl1pPr>
            <a:lvl2pPr marL="516727" indent="0">
              <a:buNone/>
              <a:defRPr sz="1600"/>
            </a:lvl2pPr>
            <a:lvl3pPr marL="1033455" indent="0">
              <a:buNone/>
              <a:defRPr sz="1400"/>
            </a:lvl3pPr>
            <a:lvl4pPr marL="1550182" indent="0">
              <a:buNone/>
              <a:defRPr sz="1100"/>
            </a:lvl4pPr>
            <a:lvl5pPr marL="2066910" indent="0">
              <a:buNone/>
              <a:defRPr sz="1100"/>
            </a:lvl5pPr>
            <a:lvl6pPr marL="2583637" indent="0">
              <a:buNone/>
              <a:defRPr sz="1100"/>
            </a:lvl6pPr>
            <a:lvl7pPr marL="3100365" indent="0">
              <a:buNone/>
              <a:defRPr sz="1100"/>
            </a:lvl7pPr>
            <a:lvl8pPr marL="3617092" indent="0">
              <a:buNone/>
              <a:defRPr sz="1100"/>
            </a:lvl8pPr>
            <a:lvl9pPr marL="4133820" indent="0">
              <a:buNone/>
              <a:defRPr sz="11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t>2018.04.25.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519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744340" y="432320"/>
            <a:ext cx="9338072" cy="1569504"/>
          </a:xfrm>
          <a:prstGeom prst="rect">
            <a:avLst/>
          </a:prstGeom>
        </p:spPr>
        <p:txBody>
          <a:bodyPr vert="horz" lIns="103345" tIns="51673" rIns="103345" bIns="51673" rtlCol="0" anchor="ctr">
            <a:normAutofit/>
          </a:bodyPr>
          <a:lstStyle/>
          <a:p>
            <a:r>
              <a:rPr lang="lv-LV" dirty="0" smtClean="0"/>
              <a:t>Rediģēt šablona virsraksta stilu</a:t>
            </a:r>
            <a:endParaRPr lang="lv-LV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44340" y="2161592"/>
            <a:ext cx="9338072" cy="4527308"/>
          </a:xfrm>
          <a:prstGeom prst="rect">
            <a:avLst/>
          </a:prstGeom>
        </p:spPr>
        <p:txBody>
          <a:bodyPr vert="horz" lIns="103345" tIns="51673" rIns="103345" bIns="51673" rtlCol="0">
            <a:normAutofit/>
          </a:bodyPr>
          <a:lstStyle/>
          <a:p>
            <a:pPr lvl="0"/>
            <a:r>
              <a:rPr lang="lv-LV" dirty="0" smtClean="0"/>
              <a:t>Rediģēt šablona teksta stilus</a:t>
            </a:r>
          </a:p>
          <a:p>
            <a:pPr lvl="1"/>
            <a:r>
              <a:rPr lang="lv-LV" dirty="0" smtClean="0"/>
              <a:t>Otrais līmenis</a:t>
            </a:r>
          </a:p>
          <a:p>
            <a:pPr lvl="2"/>
            <a:r>
              <a:rPr lang="lv-LV" dirty="0" smtClean="0"/>
              <a:t>Trešais līmenis</a:t>
            </a:r>
          </a:p>
          <a:p>
            <a:pPr lvl="3"/>
            <a:r>
              <a:rPr lang="lv-LV" dirty="0" smtClean="0"/>
              <a:t>Ceturtais līmenis</a:t>
            </a:r>
          </a:p>
          <a:p>
            <a:pPr lvl="4"/>
            <a:r>
              <a:rPr lang="lv-LV" dirty="0" smtClean="0"/>
              <a:t>Piektais līmenis</a:t>
            </a:r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744339" y="7526097"/>
            <a:ext cx="2436019" cy="432318"/>
          </a:xfrm>
          <a:prstGeom prst="rect">
            <a:avLst/>
          </a:prstGeom>
        </p:spPr>
        <p:txBody>
          <a:bodyPr vert="horz" lIns="103345" tIns="51673" rIns="103345" bIns="5167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554EC-403A-443A-B614-0597EB32E604}" type="datetimeFigureOut">
              <a:rPr lang="lv-LV" smtClean="0"/>
              <a:t>2018.04.25.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586362" y="7526097"/>
            <a:ext cx="3654028" cy="432318"/>
          </a:xfrm>
          <a:prstGeom prst="rect">
            <a:avLst/>
          </a:prstGeom>
        </p:spPr>
        <p:txBody>
          <a:bodyPr vert="horz" lIns="103345" tIns="51673" rIns="103345" bIns="5167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7646393" y="7526097"/>
            <a:ext cx="2436019" cy="432318"/>
          </a:xfrm>
          <a:prstGeom prst="rect">
            <a:avLst/>
          </a:prstGeom>
        </p:spPr>
        <p:txBody>
          <a:bodyPr vert="horz" lIns="103345" tIns="51673" rIns="103345" bIns="5167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30505-77B1-4571-8227-A780514CF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006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1033455" rtl="0" eaLnBrk="1" latinLnBrk="0" hangingPunct="1">
        <a:lnSpc>
          <a:spcPct val="90000"/>
        </a:lnSpc>
        <a:spcBef>
          <a:spcPct val="0"/>
        </a:spcBef>
        <a:buNone/>
        <a:defRPr sz="4500" b="1" kern="1200" baseline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58364" indent="-258364" algn="l" defTabSz="1033455" rtl="0" eaLnBrk="1" latinLnBrk="0" hangingPunct="1">
        <a:lnSpc>
          <a:spcPct val="90000"/>
        </a:lnSpc>
        <a:spcBef>
          <a:spcPts val="113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75091" indent="-258364" algn="l" defTabSz="1033455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700" kern="1200" baseline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291819" indent="-258364" algn="l" defTabSz="1033455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300" kern="1200" baseline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808546" indent="-258364" algn="l" defTabSz="1033455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325273" indent="-258364" algn="l" defTabSz="1033455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842001" indent="-258364" algn="l" defTabSz="1033455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58728" indent="-258364" algn="l" defTabSz="1033455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75456" indent="-258364" algn="l" defTabSz="1033455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92183" indent="-258364" algn="l" defTabSz="1033455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727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3455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0182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6910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637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0365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7092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3820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pr.gov.l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pr.gov.l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skars.zugickis@lpr.gov.lv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lpr.gov.l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46" y="2513332"/>
            <a:ext cx="8267514" cy="3094253"/>
          </a:xfrm>
        </p:spPr>
        <p:txBody>
          <a:bodyPr>
            <a:normAutofit fontScale="90000"/>
          </a:bodyPr>
          <a:lstStyle/>
          <a:p>
            <a:r>
              <a:rPr lang="lv-LV" sz="2800" dirty="0" smtClean="0">
                <a:solidFill>
                  <a:srgbClr val="002060"/>
                </a:solidFill>
              </a:rPr>
              <a:t/>
            </a:r>
            <a:br>
              <a:rPr lang="lv-LV" sz="2800" dirty="0" smtClean="0">
                <a:solidFill>
                  <a:srgbClr val="002060"/>
                </a:solidFill>
              </a:rPr>
            </a:br>
            <a:r>
              <a:rPr lang="lv-LV" sz="2800" dirty="0">
                <a:solidFill>
                  <a:srgbClr val="002060"/>
                </a:solidFill>
              </a:rPr>
              <a:t/>
            </a:r>
            <a:br>
              <a:rPr lang="lv-LV" sz="2800" dirty="0">
                <a:solidFill>
                  <a:srgbClr val="002060"/>
                </a:solidFill>
              </a:rPr>
            </a:br>
            <a:r>
              <a:rPr lang="lv-LV" sz="2800" dirty="0" smtClean="0">
                <a:solidFill>
                  <a:srgbClr val="002060"/>
                </a:solidFill>
              </a:rPr>
              <a:t/>
            </a:r>
            <a:br>
              <a:rPr lang="lv-LV" sz="2800" dirty="0" smtClean="0">
                <a:solidFill>
                  <a:srgbClr val="002060"/>
                </a:solidFill>
              </a:rPr>
            </a:br>
            <a:r>
              <a:rPr lang="lv-LV" sz="2800" dirty="0">
                <a:solidFill>
                  <a:srgbClr val="002060"/>
                </a:solidFill>
              </a:rPr>
              <a:t/>
            </a:r>
            <a:br>
              <a:rPr lang="lv-LV" sz="2800" dirty="0">
                <a:solidFill>
                  <a:srgbClr val="002060"/>
                </a:solidFill>
              </a:rPr>
            </a:br>
            <a:r>
              <a:rPr lang="lv-LV" sz="2800" dirty="0" smtClean="0">
                <a:solidFill>
                  <a:srgbClr val="002060"/>
                </a:solidFill>
              </a:rPr>
              <a:t/>
            </a:r>
            <a:br>
              <a:rPr lang="lv-LV" sz="2800" dirty="0" smtClean="0">
                <a:solidFill>
                  <a:srgbClr val="002060"/>
                </a:solidFill>
              </a:rPr>
            </a:br>
            <a:r>
              <a:rPr lang="lv-LV" sz="2800" dirty="0">
                <a:solidFill>
                  <a:srgbClr val="002060"/>
                </a:solidFill>
              </a:rPr>
              <a:t/>
            </a:r>
            <a:br>
              <a:rPr lang="lv-LV" sz="2800" dirty="0">
                <a:solidFill>
                  <a:srgbClr val="002060"/>
                </a:solidFill>
              </a:rPr>
            </a:br>
            <a:r>
              <a:rPr lang="lv-LV" sz="3100" dirty="0" smtClean="0">
                <a:solidFill>
                  <a:srgbClr val="002060"/>
                </a:solidFill>
              </a:rPr>
              <a:t/>
            </a:r>
            <a:br>
              <a:rPr lang="lv-LV" sz="3100" dirty="0" smtClean="0">
                <a:solidFill>
                  <a:srgbClr val="002060"/>
                </a:solidFill>
              </a:rPr>
            </a:br>
            <a:r>
              <a:rPr lang="lv-LV" sz="3100" dirty="0" smtClean="0">
                <a:solidFill>
                  <a:srgbClr val="002060"/>
                </a:solidFill>
              </a:rPr>
              <a:t>Publicitātes progresa pārskats par </a:t>
            </a:r>
            <a:r>
              <a:rPr lang="lv-LV" sz="3100" dirty="0">
                <a:solidFill>
                  <a:srgbClr val="002060"/>
                </a:solidFill>
              </a:rPr>
              <a:t>projekta</a:t>
            </a:r>
            <a:r>
              <a:rPr lang="lv-LV" sz="3600" dirty="0" smtClean="0">
                <a:solidFill>
                  <a:srgbClr val="002060"/>
                </a:solidFill>
              </a:rPr>
              <a:t/>
            </a:r>
            <a:br>
              <a:rPr lang="lv-LV" sz="3600" dirty="0" smtClean="0">
                <a:solidFill>
                  <a:srgbClr val="002060"/>
                </a:solidFill>
              </a:rPr>
            </a:br>
            <a:r>
              <a:rPr lang="lv-LV" sz="3600" i="1" dirty="0" smtClean="0">
                <a:solidFill>
                  <a:srgbClr val="002060"/>
                </a:solidFill>
              </a:rPr>
              <a:t>«Deinstitucionalizācijas pasākumu īstenošana Latgales reģionā» </a:t>
            </a:r>
            <a:r>
              <a:rPr lang="lv-LV" sz="3600" dirty="0" smtClean="0">
                <a:solidFill>
                  <a:srgbClr val="002060"/>
                </a:solidFill>
              </a:rPr>
              <a:t/>
            </a:r>
            <a:br>
              <a:rPr lang="lv-LV" sz="3600" dirty="0" smtClean="0">
                <a:solidFill>
                  <a:srgbClr val="002060"/>
                </a:solidFill>
              </a:rPr>
            </a:br>
            <a:r>
              <a:rPr lang="lv-LV" sz="3600" dirty="0" smtClean="0">
                <a:solidFill>
                  <a:srgbClr val="002060"/>
                </a:solidFill>
              </a:rPr>
              <a:t> </a:t>
            </a:r>
            <a:r>
              <a:rPr lang="lv-LV" sz="3100" dirty="0" smtClean="0">
                <a:solidFill>
                  <a:srgbClr val="002060"/>
                </a:solidFill>
              </a:rPr>
              <a:t>ieviešanu un</a:t>
            </a:r>
            <a:r>
              <a:rPr lang="en-US" sz="3100" b="0" dirty="0" smtClean="0">
                <a:solidFill>
                  <a:srgbClr val="002060"/>
                </a:solidFill>
              </a:rPr>
              <a:t> </a:t>
            </a:r>
            <a:r>
              <a:rPr lang="en-US" sz="3100" dirty="0">
                <a:solidFill>
                  <a:srgbClr val="002060"/>
                </a:solidFill>
              </a:rPr>
              <a:t>2018. </a:t>
            </a:r>
            <a:r>
              <a:rPr lang="en-US" sz="3100" dirty="0" err="1">
                <a:solidFill>
                  <a:srgbClr val="002060"/>
                </a:solidFill>
              </a:rPr>
              <a:t>gadā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īstenojamie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komunikācijas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pasākumi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2400" b="0" dirty="0"/>
              <a:t>	</a:t>
            </a:r>
            <a:br>
              <a:rPr lang="en-US" sz="2400" b="0" dirty="0"/>
            </a:br>
            <a:r>
              <a:rPr lang="lv-LV" sz="2800" dirty="0" smtClean="0">
                <a:solidFill>
                  <a:srgbClr val="002060"/>
                </a:solidFill>
              </a:rPr>
              <a:t/>
            </a:r>
            <a:br>
              <a:rPr lang="lv-LV" sz="2800" dirty="0" smtClean="0">
                <a:solidFill>
                  <a:srgbClr val="002060"/>
                </a:solidFill>
              </a:rPr>
            </a:br>
            <a:r>
              <a:rPr lang="lv-LV" sz="2800" dirty="0">
                <a:solidFill>
                  <a:srgbClr val="002060"/>
                </a:solidFill>
              </a:rPr>
              <a:t/>
            </a:r>
            <a:br>
              <a:rPr lang="lv-LV" sz="2800" dirty="0">
                <a:solidFill>
                  <a:srgbClr val="002060"/>
                </a:solidFill>
              </a:rPr>
            </a:br>
            <a:r>
              <a:rPr lang="lv-LV" sz="2800" dirty="0" smtClean="0">
                <a:solidFill>
                  <a:srgbClr val="002060"/>
                </a:solidFill>
              </a:rPr>
              <a:t/>
            </a:r>
            <a:br>
              <a:rPr lang="lv-LV" sz="2800" dirty="0" smtClean="0">
                <a:solidFill>
                  <a:srgbClr val="002060"/>
                </a:solidFill>
              </a:rPr>
            </a:br>
            <a:r>
              <a:rPr lang="lv-LV" sz="2800" dirty="0" smtClean="0">
                <a:solidFill>
                  <a:srgbClr val="002060"/>
                </a:solidFill>
              </a:rPr>
              <a:t/>
            </a:r>
            <a:br>
              <a:rPr lang="lv-LV" sz="2800" dirty="0" smtClean="0">
                <a:solidFill>
                  <a:srgbClr val="002060"/>
                </a:solidFill>
              </a:rPr>
            </a:br>
            <a:r>
              <a:rPr lang="lv-LV" sz="2800" dirty="0">
                <a:solidFill>
                  <a:srgbClr val="002060"/>
                </a:solidFill>
              </a:rPr>
              <a:t/>
            </a:r>
            <a:br>
              <a:rPr lang="lv-LV" sz="2800" dirty="0">
                <a:solidFill>
                  <a:srgbClr val="002060"/>
                </a:solidFill>
              </a:rPr>
            </a:br>
            <a:r>
              <a:rPr lang="lv-LV" sz="2800" dirty="0" smtClean="0">
                <a:solidFill>
                  <a:srgbClr val="002060"/>
                </a:solidFill>
              </a:rPr>
              <a:t/>
            </a:r>
            <a:br>
              <a:rPr lang="lv-LV" sz="2800" dirty="0" smtClean="0">
                <a:solidFill>
                  <a:srgbClr val="002060"/>
                </a:solidFill>
              </a:rPr>
            </a:br>
            <a:r>
              <a:rPr lang="lv-LV" sz="2800" dirty="0">
                <a:solidFill>
                  <a:srgbClr val="002060"/>
                </a:solidFill>
              </a:rPr>
              <a:t/>
            </a:r>
            <a:br>
              <a:rPr lang="lv-LV" sz="2800" dirty="0">
                <a:solidFill>
                  <a:srgbClr val="002060"/>
                </a:solidFill>
              </a:rPr>
            </a:br>
            <a:r>
              <a:rPr lang="lv-LV" sz="2800" dirty="0" smtClean="0">
                <a:solidFill>
                  <a:srgbClr val="002060"/>
                </a:solidFill>
              </a:rPr>
              <a:t/>
            </a:r>
            <a:br>
              <a:rPr lang="lv-LV" sz="2800" dirty="0" smtClean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29" name="Picture 5" descr="C:\Users\Astrīda\Documents\DI\LPR+NAP+ES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21" y="277105"/>
            <a:ext cx="6539161" cy="153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90582" y="6977305"/>
            <a:ext cx="1545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26.04.2018. </a:t>
            </a:r>
            <a:br>
              <a:rPr lang="lv-LV" b="1" i="1" dirty="0">
                <a:solidFill>
                  <a:srgbClr val="002060"/>
                </a:solidFill>
              </a:rPr>
            </a:br>
            <a:r>
              <a:rPr lang="lv-LV" b="1" i="1" dirty="0">
                <a:solidFill>
                  <a:srgbClr val="002060"/>
                </a:solidFill>
              </a:rPr>
              <a:t>Rīga</a:t>
            </a:r>
            <a:endParaRPr lang="en-US" b="1" i="1" dirty="0"/>
          </a:p>
        </p:txBody>
      </p:sp>
      <p:pic>
        <p:nvPicPr>
          <p:cNvPr id="1032" name="Picture 8" descr="https://lpr.gov.lv/wp-content/uploads/2017/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60" y="5034708"/>
            <a:ext cx="1972962" cy="282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15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6974" y="432320"/>
            <a:ext cx="6725437" cy="1569504"/>
          </a:xfrm>
        </p:spPr>
        <p:txBody>
          <a:bodyPr>
            <a:normAutofit/>
          </a:bodyPr>
          <a:lstStyle/>
          <a:p>
            <a:r>
              <a:rPr lang="lv-LV" sz="2800" dirty="0" smtClean="0">
                <a:solidFill>
                  <a:srgbClr val="002060"/>
                </a:solidFill>
              </a:rPr>
              <a:t>9. Darbība</a:t>
            </a:r>
            <a:r>
              <a:rPr lang="lv-LV" sz="2800" dirty="0">
                <a:solidFill>
                  <a:srgbClr val="002060"/>
                </a:solidFill>
              </a:rPr>
              <a:t> </a:t>
            </a:r>
            <a:r>
              <a:rPr lang="lv-LV" sz="2800" dirty="0" smtClean="0">
                <a:solidFill>
                  <a:srgbClr val="002060"/>
                </a:solidFill>
              </a:rPr>
              <a:t>«Projekta </a:t>
            </a:r>
            <a:r>
              <a:rPr lang="lv-LV" sz="2800" dirty="0">
                <a:solidFill>
                  <a:srgbClr val="002060"/>
                </a:solidFill>
              </a:rPr>
              <a:t>publicitātes </a:t>
            </a:r>
            <a:r>
              <a:rPr lang="lv-LV" sz="2800" dirty="0" smtClean="0">
                <a:solidFill>
                  <a:srgbClr val="002060"/>
                </a:solidFill>
              </a:rPr>
              <a:t>pasākumi»</a:t>
            </a:r>
            <a:endParaRPr lang="lv-LV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just">
              <a:lnSpc>
                <a:spcPct val="100000"/>
              </a:lnSpc>
              <a:spcBef>
                <a:spcPts val="0"/>
              </a:spcBef>
              <a:buClr>
                <a:srgbClr val="0066FF"/>
              </a:buClr>
              <a:buSzPct val="120000"/>
              <a:buNone/>
            </a:pPr>
            <a:endParaRPr lang="lv-LV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lv-LV" sz="2600" dirty="0">
                <a:solidFill>
                  <a:srgbClr val="002060"/>
                </a:solidFill>
              </a:rPr>
              <a:t>Lai nodrošinātu sabiedrības informētību, par </a:t>
            </a:r>
            <a:r>
              <a:rPr lang="lv-LV" sz="2600" dirty="0" smtClean="0">
                <a:solidFill>
                  <a:srgbClr val="002060"/>
                </a:solidFill>
              </a:rPr>
              <a:t>projekta ieviešanas </a:t>
            </a:r>
            <a:r>
              <a:rPr lang="lv-LV" sz="2600" dirty="0">
                <a:solidFill>
                  <a:srgbClr val="002060"/>
                </a:solidFill>
              </a:rPr>
              <a:t>gaitu un sasniegtajiem rezultātiem, projekta ietvaros saskaņā ar publicitātes vadlīnijām plānots:</a:t>
            </a:r>
          </a:p>
          <a:p>
            <a:pPr marL="0" indent="0">
              <a:buNone/>
            </a:pPr>
            <a:r>
              <a:rPr lang="lv-LV" sz="2600" dirty="0">
                <a:solidFill>
                  <a:srgbClr val="002060"/>
                </a:solidFill>
              </a:rPr>
              <a:t>•	Visās projekta īstenošanas vietās </a:t>
            </a:r>
            <a:r>
              <a:rPr lang="lv-LV" sz="2600" dirty="0" smtClean="0">
                <a:solidFill>
                  <a:srgbClr val="002060"/>
                </a:solidFill>
              </a:rPr>
              <a:t>izvietoti informatīvie plakāti.</a:t>
            </a:r>
            <a:endParaRPr lang="lv-LV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lv-LV" sz="2600" dirty="0">
                <a:solidFill>
                  <a:srgbClr val="002060"/>
                </a:solidFill>
              </a:rPr>
              <a:t>•	Regulāri </a:t>
            </a:r>
            <a:r>
              <a:rPr lang="lv-LV" sz="2600" dirty="0" smtClean="0">
                <a:solidFill>
                  <a:srgbClr val="002060"/>
                </a:solidFill>
              </a:rPr>
              <a:t>papildināta reģiona </a:t>
            </a:r>
            <a:r>
              <a:rPr lang="lv-LV" sz="2600" dirty="0">
                <a:solidFill>
                  <a:srgbClr val="002060"/>
                </a:solidFill>
              </a:rPr>
              <a:t>mājas </a:t>
            </a:r>
            <a:r>
              <a:rPr lang="lv-LV" sz="2600" dirty="0" smtClean="0">
                <a:solidFill>
                  <a:srgbClr val="002060"/>
                </a:solidFill>
              </a:rPr>
              <a:t>lapa: </a:t>
            </a:r>
            <a:r>
              <a:rPr lang="lv-LV" sz="2600" dirty="0" smtClean="0">
                <a:solidFill>
                  <a:srgbClr val="002060"/>
                </a:solidFill>
                <a:hlinkClick r:id="rId2"/>
              </a:rPr>
              <a:t>www.lpr.gov.lv</a:t>
            </a:r>
            <a:r>
              <a:rPr lang="lv-LV" sz="2600" dirty="0" smtClean="0">
                <a:solidFill>
                  <a:srgbClr val="002060"/>
                </a:solidFill>
              </a:rPr>
              <a:t>  </a:t>
            </a:r>
            <a:r>
              <a:rPr lang="lv-LV" sz="2600" dirty="0">
                <a:solidFill>
                  <a:srgbClr val="002060"/>
                </a:solidFill>
              </a:rPr>
              <a:t>ar informāciju par projekta </a:t>
            </a:r>
            <a:r>
              <a:rPr lang="lv-LV" sz="2600" dirty="0" smtClean="0">
                <a:solidFill>
                  <a:srgbClr val="002060"/>
                </a:solidFill>
              </a:rPr>
              <a:t>aktualitātēm. 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532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lv-LV" sz="4400" dirty="0" smtClean="0">
                <a:solidFill>
                  <a:srgbClr val="002060"/>
                </a:solidFill>
              </a:rPr>
              <a:t>Sagatavoti, iespiesti un izplatīti informatīvie </a:t>
            </a:r>
            <a:r>
              <a:rPr lang="lv-LV" sz="4400" dirty="0">
                <a:solidFill>
                  <a:srgbClr val="002060"/>
                </a:solidFill>
              </a:rPr>
              <a:t>plakāti par DI </a:t>
            </a:r>
            <a:r>
              <a:rPr lang="lv-LV" sz="4400" dirty="0" smtClean="0">
                <a:solidFill>
                  <a:srgbClr val="002060"/>
                </a:solidFill>
              </a:rPr>
              <a:t>projektu</a:t>
            </a:r>
            <a:endParaRPr lang="lv-LV" sz="4400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66" y="1861239"/>
            <a:ext cx="4334637" cy="413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0" y="1938969"/>
            <a:ext cx="4036923" cy="331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16" y="3569121"/>
            <a:ext cx="488632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C:\Users\Astrīda\Documents\DI\Latga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1" y="4791973"/>
            <a:ext cx="3801399" cy="273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0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800" dirty="0">
                <a:solidFill>
                  <a:srgbClr val="002060"/>
                </a:solidFill>
              </a:rPr>
              <a:t>Paveiktais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744340" y="2161592"/>
            <a:ext cx="9338072" cy="5406826"/>
          </a:xfrm>
        </p:spPr>
        <p:txBody>
          <a:bodyPr>
            <a:normAutofit/>
          </a:bodyPr>
          <a:lstStyle/>
          <a:p>
            <a:pPr lvl="0" algn="just"/>
            <a:r>
              <a:rPr lang="lv-LV" sz="3000" dirty="0">
                <a:solidFill>
                  <a:srgbClr val="002060"/>
                </a:solidFill>
              </a:rPr>
              <a:t>Sagatavoti un nosūtīti pašvaldībām apraksti par sabiedrībā balstītiem pakalpojumiem projekta mērķa grupām</a:t>
            </a:r>
            <a:r>
              <a:rPr lang="lv-LV" sz="3000" dirty="0" smtClean="0">
                <a:solidFill>
                  <a:srgbClr val="002060"/>
                </a:solidFill>
              </a:rPr>
              <a:t>.,</a:t>
            </a:r>
          </a:p>
          <a:p>
            <a:pPr lvl="0" algn="just"/>
            <a:r>
              <a:rPr lang="lv-LV" sz="3000" dirty="0" smtClean="0">
                <a:solidFill>
                  <a:srgbClr val="002060"/>
                </a:solidFill>
              </a:rPr>
              <a:t>“infografikas” viegli uztveramā veidā par “Atelpas brīža” un aprūpes pakalpojumiem bērniem ar FT.</a:t>
            </a:r>
          </a:p>
          <a:p>
            <a:pPr lvl="0" algn="just"/>
            <a:r>
              <a:rPr lang="lv-LV" sz="3000" dirty="0" smtClean="0">
                <a:solidFill>
                  <a:srgbClr val="002060"/>
                </a:solidFill>
              </a:rPr>
              <a:t>Reģiona </a:t>
            </a:r>
            <a:r>
              <a:rPr lang="lv-LV" sz="3000" dirty="0">
                <a:solidFill>
                  <a:srgbClr val="002060"/>
                </a:solidFill>
              </a:rPr>
              <a:t>politiskā vadība tiek informēta par DI procesa būtību un virzību.</a:t>
            </a:r>
          </a:p>
          <a:p>
            <a:pPr lvl="0" algn="just"/>
            <a:r>
              <a:rPr lang="lv-LV" sz="3000" dirty="0" smtClean="0">
                <a:solidFill>
                  <a:srgbClr val="002060"/>
                </a:solidFill>
              </a:rPr>
              <a:t>Izveidota </a:t>
            </a:r>
            <a:r>
              <a:rPr lang="lv-LV" sz="3000" dirty="0">
                <a:solidFill>
                  <a:srgbClr val="002060"/>
                </a:solidFill>
              </a:rPr>
              <a:t>DI projekta sadaļa </a:t>
            </a:r>
            <a:r>
              <a:rPr lang="lv-LV" sz="3000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lv-LV" sz="3000" dirty="0" smtClean="0">
                <a:solidFill>
                  <a:srgbClr val="002060"/>
                </a:solidFill>
                <a:hlinkClick r:id="rId2"/>
              </a:rPr>
              <a:t>lpr.gov.lv/</a:t>
            </a:r>
            <a:r>
              <a:rPr lang="lv-LV" sz="3000" dirty="0" smtClean="0">
                <a:solidFill>
                  <a:srgbClr val="002060"/>
                </a:solidFill>
              </a:rPr>
              <a:t> Latgales </a:t>
            </a:r>
            <a:r>
              <a:rPr lang="lv-LV" sz="3000" dirty="0">
                <a:solidFill>
                  <a:srgbClr val="002060"/>
                </a:solidFill>
              </a:rPr>
              <a:t>reģiona mājas lapā.</a:t>
            </a:r>
          </a:p>
          <a:p>
            <a:pPr lvl="0" algn="just"/>
            <a:r>
              <a:rPr lang="lv-LV" sz="3000" dirty="0">
                <a:solidFill>
                  <a:srgbClr val="002060"/>
                </a:solidFill>
              </a:rPr>
              <a:t>Izveidoti sižeti par DI aktualitātēm.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1115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002060"/>
                </a:solidFill>
              </a:rPr>
              <a:t>Turpmākie soļi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340" y="1791222"/>
            <a:ext cx="9338072" cy="4897678"/>
          </a:xfrm>
        </p:spPr>
        <p:txBody>
          <a:bodyPr>
            <a:normAutofit/>
          </a:bodyPr>
          <a:lstStyle/>
          <a:p>
            <a:pPr algn="just"/>
            <a:r>
              <a:rPr lang="lv-LV" sz="2800" dirty="0" smtClean="0">
                <a:solidFill>
                  <a:srgbClr val="002060"/>
                </a:solidFill>
              </a:rPr>
              <a:t>Iepirkumu </a:t>
            </a:r>
            <a:r>
              <a:rPr lang="lv-LV" sz="2800" dirty="0">
                <a:solidFill>
                  <a:srgbClr val="002060"/>
                </a:solidFill>
              </a:rPr>
              <a:t>dokumentācijas </a:t>
            </a:r>
            <a:r>
              <a:rPr lang="lv-LV" sz="2800" dirty="0" smtClean="0">
                <a:solidFill>
                  <a:srgbClr val="002060"/>
                </a:solidFill>
              </a:rPr>
              <a:t>izstrāde, iepirkumu izsludināšana, ligumu slēgšana ar pakalpojuma sniedzējiem .</a:t>
            </a:r>
            <a:endParaRPr lang="lv-LV" sz="2800" dirty="0">
              <a:solidFill>
                <a:srgbClr val="002060"/>
              </a:solidFill>
            </a:endParaRPr>
          </a:p>
          <a:p>
            <a:pPr lvl="0"/>
            <a:r>
              <a:rPr lang="lv-LV" sz="2800" b="1" dirty="0" smtClean="0">
                <a:solidFill>
                  <a:srgbClr val="002060"/>
                </a:solidFill>
              </a:rPr>
              <a:t>Visam </a:t>
            </a:r>
            <a:r>
              <a:rPr lang="lv-LV" sz="2800" b="1" dirty="0">
                <a:solidFill>
                  <a:srgbClr val="002060"/>
                </a:solidFill>
              </a:rPr>
              <a:t>pamatā </a:t>
            </a:r>
            <a:r>
              <a:rPr lang="lv-LV" sz="2800" b="1" dirty="0" smtClean="0">
                <a:solidFill>
                  <a:srgbClr val="002060"/>
                </a:solidFill>
              </a:rPr>
              <a:t>uzsvars uz ciešu sadarbību starp visām iesaistītajām pusēm!</a:t>
            </a:r>
            <a:endParaRPr lang="lv-LV" sz="28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Astrīda\Documents\DI\2Lud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072" y="4153944"/>
            <a:ext cx="2101543" cy="374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365" y="723279"/>
            <a:ext cx="7215478" cy="2008904"/>
          </a:xfrm>
        </p:spPr>
        <p:txBody>
          <a:bodyPr>
            <a:normAutofit/>
          </a:bodyPr>
          <a:lstStyle/>
          <a:p>
            <a:r>
              <a:rPr lang="lv-LV" sz="4000" dirty="0" smtClean="0">
                <a:solidFill>
                  <a:srgbClr val="002060"/>
                </a:solidFill>
              </a:rPr>
              <a:t>Paldies par uzmanību!</a:t>
            </a:r>
            <a:endParaRPr lang="lv-LV" sz="4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Astrīda\Documents\DI\DIrat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1" y="2732183"/>
            <a:ext cx="3504494" cy="49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90365" y="3927351"/>
            <a:ext cx="6764642" cy="2008904"/>
          </a:xfrm>
          <a:prstGeom prst="rect">
            <a:avLst/>
          </a:prstGeom>
        </p:spPr>
        <p:txBody>
          <a:bodyPr vert="horz" lIns="103345" tIns="51673" rIns="103345" bIns="51673" rtlCol="0" anchor="b">
            <a:normAutofit fontScale="70000" lnSpcReduction="20000"/>
          </a:bodyPr>
          <a:lstStyle>
            <a:lvl1pPr algn="ctr" defTabSz="10334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b="1" kern="12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lv-LV" dirty="0" smtClean="0">
                <a:solidFill>
                  <a:srgbClr val="002060"/>
                </a:solidFill>
              </a:rPr>
              <a:t>Oskars Zuģickis</a:t>
            </a:r>
          </a:p>
          <a:p>
            <a:pPr algn="r"/>
            <a:endParaRPr lang="lv-LV" sz="800" dirty="0">
              <a:solidFill>
                <a:srgbClr val="002060"/>
              </a:solidFill>
            </a:endParaRPr>
          </a:p>
          <a:p>
            <a:pPr algn="r"/>
            <a:endParaRPr lang="lv-LV" sz="1300" dirty="0" smtClean="0">
              <a:solidFill>
                <a:srgbClr val="002060"/>
              </a:solidFill>
            </a:endParaRPr>
          </a:p>
          <a:p>
            <a:pPr algn="r"/>
            <a:r>
              <a:rPr lang="lv-LV" sz="4500" b="0" dirty="0" smtClean="0">
                <a:solidFill>
                  <a:srgbClr val="002060"/>
                </a:solidFill>
              </a:rPr>
              <a:t>LPR sabiedrisko attiecību speciālists</a:t>
            </a:r>
          </a:p>
          <a:p>
            <a:pPr algn="r"/>
            <a:r>
              <a:rPr lang="lv-LV" sz="3400" b="0" dirty="0">
                <a:solidFill>
                  <a:srgbClr val="002060"/>
                </a:solidFill>
              </a:rPr>
              <a:t>t</a:t>
            </a:r>
            <a:r>
              <a:rPr lang="lv-LV" sz="3400" b="0" dirty="0" smtClean="0">
                <a:solidFill>
                  <a:srgbClr val="002060"/>
                </a:solidFill>
              </a:rPr>
              <a:t>ālr.: 65423801</a:t>
            </a:r>
            <a:br>
              <a:rPr lang="lv-LV" sz="3400" b="0" dirty="0" smtClean="0">
                <a:solidFill>
                  <a:srgbClr val="002060"/>
                </a:solidFill>
              </a:rPr>
            </a:br>
            <a:r>
              <a:rPr lang="lv-LV" sz="3400" b="0" dirty="0" smtClean="0">
                <a:solidFill>
                  <a:srgbClr val="002060"/>
                </a:solidFill>
              </a:rPr>
              <a:t>e-pasts: </a:t>
            </a:r>
            <a:r>
              <a:rPr lang="lv-LV" sz="3400" b="0" dirty="0" smtClean="0">
                <a:hlinkClick r:id="rId3"/>
              </a:rPr>
              <a:t>oskars.zugickis@lpr.gov.lv</a:t>
            </a:r>
            <a:r>
              <a:rPr lang="lv-LV" sz="3400" b="0" dirty="0" smtClean="0"/>
              <a:t> </a:t>
            </a:r>
            <a:endParaRPr lang="lv-LV" sz="3400" b="0" dirty="0"/>
          </a:p>
        </p:txBody>
      </p:sp>
    </p:spTree>
    <p:extLst>
      <p:ext uri="{BB962C8B-B14F-4D97-AF65-F5344CB8AC3E}">
        <p14:creationId xmlns:p14="http://schemas.microsoft.com/office/powerpoint/2010/main" val="389621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363" y="432320"/>
            <a:ext cx="6929609" cy="1569504"/>
          </a:xfrm>
        </p:spPr>
        <p:txBody>
          <a:bodyPr>
            <a:normAutofit fontScale="90000"/>
          </a:bodyPr>
          <a:lstStyle/>
          <a:p>
            <a:pPr marL="4763" lvl="1" indent="0" algn="r" eaLnBrk="1" hangingPunct="1">
              <a:defRPr/>
            </a:pPr>
            <a:r>
              <a:rPr lang="lv-LV" altLang="lv-LV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Vienotais DI </a:t>
            </a:r>
            <a:r>
              <a:rPr lang="lv-LV" altLang="lv-LV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komunikācijas stratēģijas </a:t>
            </a:r>
            <a:r>
              <a:rPr lang="lv-LV" altLang="lv-LV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pasākumu </a:t>
            </a:r>
            <a:r>
              <a:rPr lang="lv-LV" altLang="lv-LV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plāns ietver </a:t>
            </a:r>
            <a:br>
              <a:rPr lang="lv-LV" altLang="lv-LV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lv-LV" altLang="lv-LV" sz="4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22 pasākumus:</a:t>
            </a:r>
            <a:endParaRPr lang="lv-LV" altLang="lv-LV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Subtitle 4"/>
          <p:cNvSpPr>
            <a:spLocks noGrp="1"/>
          </p:cNvSpPr>
          <p:nvPr>
            <p:ph idx="1"/>
          </p:nvPr>
        </p:nvSpPr>
        <p:spPr>
          <a:xfrm>
            <a:off x="865525" y="2269476"/>
            <a:ext cx="9338072" cy="4197426"/>
          </a:xfrm>
        </p:spPr>
        <p:txBody>
          <a:bodyPr>
            <a:noAutofit/>
          </a:bodyPr>
          <a:lstStyle/>
          <a:p>
            <a:pPr lvl="1" eaLnBrk="1" hangingPunct="1">
              <a:buFont typeface="Arial" charset="0"/>
              <a:buChar char="•"/>
              <a:defRPr/>
            </a:pPr>
            <a:r>
              <a:rPr lang="lv-LV" altLang="lv-LV" sz="2800" b="1" i="1" dirty="0" smtClean="0">
                <a:solidFill>
                  <a:srgbClr val="002060"/>
                </a:solidFill>
              </a:rPr>
              <a:t>5 pasākumu īstenošana ir tieša LPR atbildība (patstāvīga iepirkumu veikšana, īstenošana)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lv-LV" altLang="lv-LV" sz="2800" b="1" i="1" dirty="0" smtClean="0">
                <a:solidFill>
                  <a:srgbClr val="002060"/>
                </a:solidFill>
              </a:rPr>
              <a:t>3 pasākumus īstenošanu finansē LPR, (tos iepērk LM)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lv-LV" altLang="lv-LV" sz="2800" b="1" i="1" dirty="0" smtClean="0">
                <a:solidFill>
                  <a:srgbClr val="002060"/>
                </a:solidFill>
              </a:rPr>
              <a:t>2 pasākumu finansēšanā LPR iesaistās kopīgi ar LM, kur iepirkumu organizē LM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lv-LV" altLang="lv-LV" sz="2800" b="1" i="1" dirty="0" smtClean="0">
                <a:solidFill>
                  <a:srgbClr val="002060"/>
                </a:solidFill>
              </a:rPr>
              <a:t>2 pasākumu īstenošanai nav atsevišķs finansējums, to ieviešana jānodrošina esošā darba laika un algu ietvarā</a:t>
            </a:r>
            <a:endParaRPr lang="lv-LV" altLang="lv-LV" sz="2800" b="1" i="1" dirty="0">
              <a:solidFill>
                <a:srgbClr val="002060"/>
              </a:solidFill>
            </a:endParaRPr>
          </a:p>
        </p:txBody>
      </p:sp>
      <p:pic>
        <p:nvPicPr>
          <p:cNvPr id="5" name="Picture 6" descr="C:\Users\Astrīda\Documents\DI\10903-1024x683-1024x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73" y="5972587"/>
            <a:ext cx="2716308" cy="18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3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lv-LV" dirty="0">
                <a:solidFill>
                  <a:srgbClr val="002060"/>
                </a:solidFill>
              </a:rPr>
              <a:t>L</a:t>
            </a:r>
            <a:r>
              <a:rPr lang="lv-LV" dirty="0" smtClean="0">
                <a:solidFill>
                  <a:srgbClr val="002060"/>
                </a:solidFill>
              </a:rPr>
              <a:t>PR tiešā kompetencē </a:t>
            </a:r>
            <a:br>
              <a:rPr lang="lv-LV" dirty="0" smtClean="0">
                <a:solidFill>
                  <a:srgbClr val="002060"/>
                </a:solidFill>
              </a:rPr>
            </a:br>
            <a:r>
              <a:rPr lang="lv-LV" sz="2700" dirty="0" smtClean="0">
                <a:solidFill>
                  <a:srgbClr val="002060"/>
                </a:solidFill>
              </a:rPr>
              <a:t>(atbildīgs par iepirkumu veikšanu, īstenošanu)</a:t>
            </a:r>
            <a:endParaRPr lang="lv-LV" sz="31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5924" y="2381856"/>
            <a:ext cx="887959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lv-LV" altLang="lv-LV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Pēc laika grafika, līdz šim brīdim (2016-2018) </a:t>
            </a:r>
            <a:r>
              <a:rPr lang="lv-LV" altLang="lv-LV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LPR </a:t>
            </a:r>
            <a:r>
              <a:rPr lang="lv-LV" altLang="lv-LV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tiešā atbildība ir</a:t>
            </a:r>
            <a:r>
              <a:rPr lang="lv-LV" altLang="lv-LV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marL="0" lvl="1">
              <a:defRPr/>
            </a:pPr>
            <a:endParaRPr lang="lv-LV" altLang="lv-LV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973927" lvl="1" indent="-457200">
              <a:buFont typeface="Arial" charset="0"/>
              <a:buChar char="•"/>
              <a:defRPr/>
            </a:pPr>
            <a:r>
              <a:rPr lang="lv-LV" altLang="lv-LV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6 </a:t>
            </a:r>
            <a:r>
              <a:rPr lang="lv-LV" altLang="lv-LV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pasākumu īstenošanā/iepirkumu veikšanā – </a:t>
            </a:r>
            <a:r>
              <a:rPr lang="lv-LV" altLang="lv-LV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pasākumiem </a:t>
            </a:r>
            <a:r>
              <a:rPr lang="lv-LV" altLang="lv-LV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Nr. 1.2.; 1.3.; 2.1.; 3.1.; 3.3;  </a:t>
            </a:r>
            <a:r>
              <a:rPr lang="lv-LV" altLang="lv-LV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3.4.</a:t>
            </a:r>
          </a:p>
          <a:p>
            <a:pPr lvl="1">
              <a:defRPr/>
            </a:pPr>
            <a:endParaRPr lang="lv-LV" altLang="lv-LV" sz="28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973927" lvl="1" indent="-457200">
              <a:buFont typeface="Arial" charset="0"/>
              <a:buChar char="•"/>
              <a:defRPr/>
            </a:pPr>
            <a:r>
              <a:rPr lang="lv-LV" altLang="lv-LV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 </a:t>
            </a:r>
            <a:r>
              <a:rPr lang="lv-LV" altLang="lv-LV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pasākuma īstenošanā, kopīgi ar LM – Nr. 2.3.</a:t>
            </a:r>
          </a:p>
        </p:txBody>
      </p:sp>
      <p:pic>
        <p:nvPicPr>
          <p:cNvPr id="8" name="Picture 5" descr="C:\Users\Astrīda\Documents\DI\LPR+NAP+ES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41" y="6182146"/>
            <a:ext cx="6539161" cy="153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9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800" dirty="0">
                <a:solidFill>
                  <a:srgbClr val="002060"/>
                </a:solidFill>
              </a:rPr>
              <a:t>Paveiktais</a:t>
            </a:r>
            <a:endParaRPr lang="lv-LV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340" y="1703540"/>
            <a:ext cx="9338072" cy="4985360"/>
          </a:xfrm>
        </p:spPr>
        <p:txBody>
          <a:bodyPr>
            <a:no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lv-LV" sz="2400" dirty="0">
                <a:solidFill>
                  <a:srgbClr val="002060"/>
                </a:solidFill>
              </a:rPr>
              <a:t>Izveidota sadarbība starp Labklājības ministriju un visiem reģioniem</a:t>
            </a:r>
            <a:r>
              <a:rPr lang="lv-LV" sz="2400">
                <a:solidFill>
                  <a:srgbClr val="002060"/>
                </a:solidFill>
              </a:rPr>
              <a:t>, </a:t>
            </a:r>
            <a:r>
              <a:rPr lang="lv-LV" sz="2400" smtClean="0">
                <a:solidFill>
                  <a:srgbClr val="002060"/>
                </a:solidFill>
              </a:rPr>
              <a:t>pašvaldībām, lai </a:t>
            </a:r>
            <a:r>
              <a:rPr lang="lv-LV" sz="2400" dirty="0">
                <a:solidFill>
                  <a:srgbClr val="002060"/>
                </a:solidFill>
              </a:rPr>
              <a:t>nodrošinātu DI procesa saskaņotu īstenošanu.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lv-LV" sz="2400" dirty="0" smtClean="0">
                <a:solidFill>
                  <a:srgbClr val="002060"/>
                </a:solidFill>
              </a:rPr>
              <a:t>Izveidota </a:t>
            </a:r>
            <a:r>
              <a:rPr lang="lv-LV" sz="2400" dirty="0">
                <a:solidFill>
                  <a:srgbClr val="002060"/>
                </a:solidFill>
              </a:rPr>
              <a:t>sadarbība un notiek regulāra informācijas apmaiņa un konsultācijas ar reģiona pašvaldībām.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lv-LV" sz="2400" dirty="0">
                <a:solidFill>
                  <a:srgbClr val="002060"/>
                </a:solidFill>
              </a:rPr>
              <a:t>Organizētas </a:t>
            </a:r>
            <a:r>
              <a:rPr lang="lv-LV" sz="2400" dirty="0" smtClean="0">
                <a:solidFill>
                  <a:srgbClr val="002060"/>
                </a:solidFill>
              </a:rPr>
              <a:t>(42) </a:t>
            </a:r>
            <a:r>
              <a:rPr lang="lv-LV" sz="2400" dirty="0">
                <a:solidFill>
                  <a:srgbClr val="002060"/>
                </a:solidFill>
              </a:rPr>
              <a:t>tikšanās ar pašvaldībām reģionos, kurās piedalījās pašvaldības, sociālo dienestu speciālisti, attīstības plānotāji un projektu speciālisti.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lv-LV" sz="2400" dirty="0">
                <a:solidFill>
                  <a:srgbClr val="002060"/>
                </a:solidFill>
              </a:rPr>
              <a:t>Nodrošināta dalība LM, CFLA un SPA organizētajās sanāksmēs, darba grupās un diskusijās par DI aktuālajiem jautājumiem. (&gt;30</a:t>
            </a:r>
            <a:r>
              <a:rPr lang="lv-LV" sz="2400" dirty="0" smtClean="0">
                <a:solidFill>
                  <a:srgbClr val="002060"/>
                </a:solidFill>
              </a:rPr>
              <a:t>), atsevišķas tikšanās ar PR (6).</a:t>
            </a:r>
            <a:endParaRPr lang="lv-LV" sz="2400" dirty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v-LV" sz="2400" dirty="0" smtClean="0">
                <a:solidFill>
                  <a:srgbClr val="002060"/>
                </a:solidFill>
              </a:rPr>
              <a:t>Izstrādes </a:t>
            </a:r>
            <a:r>
              <a:rPr lang="lv-LV" sz="2400" dirty="0">
                <a:solidFill>
                  <a:srgbClr val="002060"/>
                </a:solidFill>
              </a:rPr>
              <a:t>un saskaņošanas procesā ar LM iepirkuma dokumentācija DI plāna un reorganizācijas plānu izstrādei.</a:t>
            </a:r>
          </a:p>
        </p:txBody>
      </p:sp>
    </p:spTree>
    <p:extLst>
      <p:ext uri="{BB962C8B-B14F-4D97-AF65-F5344CB8AC3E}">
        <p14:creationId xmlns:p14="http://schemas.microsoft.com/office/powerpoint/2010/main" val="28029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lv-LV" sz="2800" dirty="0" smtClean="0">
                <a:solidFill>
                  <a:srgbClr val="002060"/>
                </a:solidFill>
              </a:rPr>
              <a:t/>
            </a:r>
            <a:br>
              <a:rPr lang="lv-LV" sz="2800" dirty="0" smtClean="0">
                <a:solidFill>
                  <a:srgbClr val="002060"/>
                </a:solidFill>
              </a:rPr>
            </a:br>
            <a:r>
              <a:rPr lang="lv-LV" sz="2800" dirty="0">
                <a:solidFill>
                  <a:srgbClr val="002060"/>
                </a:solidFill>
              </a:rPr>
              <a:t/>
            </a:r>
            <a:br>
              <a:rPr lang="lv-LV" sz="2800" dirty="0">
                <a:solidFill>
                  <a:srgbClr val="002060"/>
                </a:solidFill>
              </a:rPr>
            </a:br>
            <a:r>
              <a:rPr lang="lv-LV" sz="3600" dirty="0" smtClean="0">
                <a:solidFill>
                  <a:srgbClr val="002060"/>
                </a:solidFill>
              </a:rPr>
              <a:t>LPR masu mediju </a:t>
            </a:r>
            <a:br>
              <a:rPr lang="lv-LV" sz="3600" dirty="0" smtClean="0">
                <a:solidFill>
                  <a:srgbClr val="002060"/>
                </a:solidFill>
              </a:rPr>
            </a:br>
            <a:r>
              <a:rPr lang="lv-LV" sz="3600" dirty="0" smtClean="0">
                <a:solidFill>
                  <a:srgbClr val="002060"/>
                </a:solidFill>
              </a:rPr>
              <a:t>i</a:t>
            </a:r>
            <a:r>
              <a:rPr lang="lv-LV" altLang="lv-LV" sz="3600" dirty="0" smtClean="0">
                <a:solidFill>
                  <a:srgbClr val="002060"/>
                </a:solidFill>
              </a:rPr>
              <a:t>nformēšana </a:t>
            </a:r>
            <a:r>
              <a:rPr lang="lv-LV" altLang="lv-LV" sz="3600" dirty="0">
                <a:solidFill>
                  <a:srgbClr val="002060"/>
                </a:solidFill>
              </a:rPr>
              <a:t>par DI procesu:</a:t>
            </a:r>
            <a:r>
              <a:rPr lang="lv-LV" altLang="lv-LV" sz="3600" dirty="0"/>
              <a:t> </a:t>
            </a:r>
            <a:br>
              <a:rPr lang="lv-LV" altLang="lv-LV" sz="3600" dirty="0"/>
            </a:br>
            <a:r>
              <a:rPr lang="lv-LV" sz="3600" dirty="0">
                <a:solidFill>
                  <a:srgbClr val="002060"/>
                </a:solidFill>
              </a:rPr>
              <a:t/>
            </a:r>
            <a:br>
              <a:rPr lang="lv-LV" sz="3600" dirty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60" y="1753967"/>
            <a:ext cx="9948230" cy="600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altLang="lv-LV" sz="2400" b="1" dirty="0" smtClean="0">
                <a:solidFill>
                  <a:srgbClr val="002060"/>
                </a:solidFill>
              </a:rPr>
              <a:t>Pasākums </a:t>
            </a:r>
            <a:r>
              <a:rPr lang="lv-LV" altLang="lv-LV" sz="2400" b="1" dirty="0">
                <a:solidFill>
                  <a:srgbClr val="002060"/>
                </a:solidFill>
              </a:rPr>
              <a:t>Nr.1.2.  2016-2022</a:t>
            </a:r>
            <a:br>
              <a:rPr lang="lv-LV" altLang="lv-LV" sz="2400" b="1" dirty="0">
                <a:solidFill>
                  <a:srgbClr val="002060"/>
                </a:solidFill>
              </a:rPr>
            </a:br>
            <a:r>
              <a:rPr lang="lv-LV" altLang="lv-LV" sz="2400" dirty="0">
                <a:solidFill>
                  <a:srgbClr val="002060"/>
                </a:solidFill>
              </a:rPr>
              <a:t>Individuālu tikšanos ar reģionāliem un nacionāliem medijiem organizēšana. </a:t>
            </a:r>
            <a:r>
              <a:rPr lang="lv-LV" altLang="lv-LV" sz="2400" dirty="0" smtClean="0">
                <a:solidFill>
                  <a:srgbClr val="002060"/>
                </a:solidFill>
              </a:rPr>
              <a:t> </a:t>
            </a:r>
            <a:r>
              <a:rPr lang="lv-LV" altLang="lv-LV" sz="2800" b="1" i="1" dirty="0" smtClean="0">
                <a:solidFill>
                  <a:srgbClr val="002060"/>
                </a:solidFill>
              </a:rPr>
              <a:t>Notikušas tikšanās Daugavpilī, Rēzeknē, Daugavpils, Preiļu u.c. novados (2016. – 2018.)</a:t>
            </a:r>
          </a:p>
          <a:p>
            <a:pPr marL="0" indent="0">
              <a:buNone/>
            </a:pPr>
            <a:endParaRPr lang="lv-LV" altLang="lv-LV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lv-LV" altLang="lv-LV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lv-LV" altLang="lv-LV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lv-LV" altLang="lv-LV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lv-LV" altLang="lv-LV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lv-LV" altLang="lv-LV" sz="2400" b="1" dirty="0" smtClean="0">
                <a:solidFill>
                  <a:srgbClr val="002060"/>
                </a:solidFill>
              </a:rPr>
              <a:t>Pasākums </a:t>
            </a:r>
            <a:r>
              <a:rPr lang="lv-LV" altLang="lv-LV" sz="2400" b="1" dirty="0">
                <a:solidFill>
                  <a:srgbClr val="002060"/>
                </a:solidFill>
              </a:rPr>
              <a:t>Nr.1.3.  2016-2022</a:t>
            </a:r>
            <a:br>
              <a:rPr lang="lv-LV" altLang="lv-LV" sz="2400" b="1" dirty="0">
                <a:solidFill>
                  <a:srgbClr val="002060"/>
                </a:solidFill>
              </a:rPr>
            </a:br>
            <a:r>
              <a:rPr lang="lv-LV" altLang="lv-LV" sz="2400" dirty="0">
                <a:solidFill>
                  <a:srgbClr val="002060"/>
                </a:solidFill>
              </a:rPr>
              <a:t>Informatīvu semināru organizēšana par DI procesu, iesaistīto institūciju individuālām darbībām projekta īstenošanā un komunikācijas stratēģijas īstenošanā. </a:t>
            </a:r>
            <a:r>
              <a:rPr lang="lv-LV" altLang="lv-LV" sz="2400" b="1" i="1" dirty="0">
                <a:solidFill>
                  <a:srgbClr val="002060"/>
                </a:solidFill>
              </a:rPr>
              <a:t>Noticis regulārs darbs – tikšanās/pasākumi  ar </a:t>
            </a:r>
            <a:r>
              <a:rPr lang="lv-LV" altLang="lv-LV" sz="2400" b="1" i="1" dirty="0" smtClean="0">
                <a:solidFill>
                  <a:srgbClr val="002060"/>
                </a:solidFill>
              </a:rPr>
              <a:t>p</a:t>
            </a:r>
            <a:r>
              <a:rPr lang="lv-LV" altLang="en-US" sz="2400" b="1" i="1" dirty="0" smtClean="0">
                <a:solidFill>
                  <a:srgbClr val="002060"/>
                </a:solidFill>
              </a:rPr>
              <a:t>ašvaldību un to </a:t>
            </a:r>
            <a:r>
              <a:rPr lang="lv-LV" altLang="en-US" sz="2400" b="1" i="1" dirty="0">
                <a:solidFill>
                  <a:srgbClr val="002060"/>
                </a:solidFill>
              </a:rPr>
              <a:t>sociālo </a:t>
            </a:r>
            <a:r>
              <a:rPr lang="lv-LV" altLang="en-US" sz="2400" b="1" i="1" dirty="0" smtClean="0">
                <a:solidFill>
                  <a:srgbClr val="002060"/>
                </a:solidFill>
              </a:rPr>
              <a:t>dienestu (42), </a:t>
            </a:r>
            <a:r>
              <a:rPr lang="lv-LV" altLang="en-US" sz="2400" b="1" i="1" dirty="0">
                <a:solidFill>
                  <a:srgbClr val="002060"/>
                </a:solidFill>
              </a:rPr>
              <a:t>VSAC </a:t>
            </a:r>
            <a:r>
              <a:rPr lang="lv-LV" altLang="en-US" sz="2400" b="1" i="1" dirty="0" smtClean="0">
                <a:solidFill>
                  <a:srgbClr val="002060"/>
                </a:solidFill>
              </a:rPr>
              <a:t>«Latgale» </a:t>
            </a:r>
            <a:r>
              <a:rPr lang="lv-LV" altLang="en-US" sz="2400" b="1" i="1" dirty="0">
                <a:solidFill>
                  <a:srgbClr val="002060"/>
                </a:solidFill>
              </a:rPr>
              <a:t>filiāļu un BSAC </a:t>
            </a:r>
            <a:r>
              <a:rPr lang="lv-LV" altLang="en-US" sz="2400" b="1" i="1" dirty="0" smtClean="0">
                <a:solidFill>
                  <a:srgbClr val="002060"/>
                </a:solidFill>
              </a:rPr>
              <a:t>darbiniekiem u.c. Kopā 88 tikšanās</a:t>
            </a:r>
            <a:r>
              <a:rPr lang="lv-LV" altLang="en-US" sz="2400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42" y="3733564"/>
            <a:ext cx="3247734" cy="177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01-049\Desktop\DI\DND_Reirs\20160928_1136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4" y="3723240"/>
            <a:ext cx="3162300" cy="177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20" y="3712917"/>
            <a:ext cx="3254337" cy="179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46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216" y="432320"/>
            <a:ext cx="8053196" cy="1569504"/>
          </a:xfrm>
        </p:spPr>
        <p:txBody>
          <a:bodyPr>
            <a:normAutofit fontScale="90000"/>
          </a:bodyPr>
          <a:lstStyle/>
          <a:p>
            <a:pPr algn="r"/>
            <a:r>
              <a:rPr lang="lv-LV" altLang="lv-LV" sz="4800" dirty="0">
                <a:solidFill>
                  <a:srgbClr val="002060"/>
                </a:solidFill>
              </a:rPr>
              <a:t>Informācijas sniedzēju kapacitātes celšanai:</a:t>
            </a:r>
            <a:br>
              <a:rPr lang="lv-LV" altLang="lv-LV" sz="4800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338" y="1679695"/>
            <a:ext cx="9338072" cy="4213205"/>
          </a:xfrm>
        </p:spPr>
        <p:txBody>
          <a:bodyPr>
            <a:normAutofit fontScale="92500"/>
          </a:bodyPr>
          <a:lstStyle/>
          <a:p>
            <a:pPr lvl="1"/>
            <a:r>
              <a:rPr lang="lv-LV" altLang="lv-LV" sz="2400" b="1" dirty="0" smtClean="0">
                <a:solidFill>
                  <a:srgbClr val="002060"/>
                </a:solidFill>
              </a:rPr>
              <a:t>Pasākums </a:t>
            </a:r>
            <a:r>
              <a:rPr lang="lv-LV" altLang="lv-LV" sz="2400" b="1" dirty="0">
                <a:solidFill>
                  <a:srgbClr val="002060"/>
                </a:solidFill>
              </a:rPr>
              <a:t>Nr.2.1.  2017-2020</a:t>
            </a:r>
            <a:br>
              <a:rPr lang="lv-LV" altLang="lv-LV" sz="2400" b="1" dirty="0">
                <a:solidFill>
                  <a:srgbClr val="002060"/>
                </a:solidFill>
              </a:rPr>
            </a:br>
            <a:r>
              <a:rPr lang="lv-LV" altLang="lv-LV" sz="2400" b="1" dirty="0">
                <a:solidFill>
                  <a:srgbClr val="002060"/>
                </a:solidFill>
              </a:rPr>
              <a:t>Pieredzes apmaiņas braucienu </a:t>
            </a:r>
            <a:r>
              <a:rPr lang="lv-LV" altLang="lv-LV" sz="2400" dirty="0">
                <a:solidFill>
                  <a:srgbClr val="002060"/>
                </a:solidFill>
              </a:rPr>
              <a:t>organizēšana esošajiem un potenciālajiem sociālo pakalpojumu sniedzēju, PR un PV pārstāvjiem un medijiem par DI procesu īstenošanas pieredzi Latvijā. </a:t>
            </a:r>
            <a:endParaRPr lang="lv-LV" altLang="lv-LV" sz="2400" dirty="0" smtClean="0">
              <a:solidFill>
                <a:srgbClr val="002060"/>
              </a:solidFill>
            </a:endParaRPr>
          </a:p>
          <a:p>
            <a:pPr marL="516727" lvl="1" indent="0">
              <a:buNone/>
            </a:pPr>
            <a:r>
              <a:rPr lang="lv-LV" altLang="lv-LV" sz="2400" b="1" i="1" dirty="0">
                <a:solidFill>
                  <a:srgbClr val="002060"/>
                </a:solidFill>
              </a:rPr>
              <a:t> </a:t>
            </a:r>
            <a:r>
              <a:rPr lang="lv-LV" altLang="lv-LV" sz="2400" b="1" i="1" dirty="0" smtClean="0">
                <a:solidFill>
                  <a:srgbClr val="002060"/>
                </a:solidFill>
              </a:rPr>
              <a:t>   2016.gadā notikuši 3 </a:t>
            </a:r>
            <a:r>
              <a:rPr lang="lv-LV" altLang="lv-LV" sz="2400" b="1" i="1" dirty="0">
                <a:solidFill>
                  <a:srgbClr val="002060"/>
                </a:solidFill>
              </a:rPr>
              <a:t>braucieni  </a:t>
            </a:r>
            <a:r>
              <a:rPr lang="lv-LV" altLang="lv-LV" sz="2400" i="1" dirty="0" smtClean="0">
                <a:solidFill>
                  <a:srgbClr val="002060"/>
                </a:solidFill>
              </a:rPr>
              <a:t>uz:</a:t>
            </a:r>
          </a:p>
          <a:p>
            <a:pPr lvl="1"/>
            <a:r>
              <a:rPr lang="lv-LV" altLang="lv-LV" sz="2400" b="1" i="1" dirty="0" smtClean="0">
                <a:solidFill>
                  <a:srgbClr val="002060"/>
                </a:solidFill>
              </a:rPr>
              <a:t> Daugavpili (27.07.) 47 dalībnieki</a:t>
            </a:r>
          </a:p>
          <a:p>
            <a:pPr lvl="1"/>
            <a:r>
              <a:rPr lang="lv-LV" altLang="lv-LV" sz="2400" b="1" i="1" dirty="0" smtClean="0">
                <a:solidFill>
                  <a:srgbClr val="002060"/>
                </a:solidFill>
              </a:rPr>
              <a:t> Rīgu (27.09.) 19 dalībnieki</a:t>
            </a:r>
          </a:p>
          <a:p>
            <a:pPr lvl="1"/>
            <a:r>
              <a:rPr lang="lv-LV" altLang="lv-LV" sz="2400" b="1" i="1" dirty="0">
                <a:solidFill>
                  <a:srgbClr val="002060"/>
                </a:solidFill>
              </a:rPr>
              <a:t>Pieredzes apmaiņas vizīte (</a:t>
            </a:r>
            <a:r>
              <a:rPr lang="lv-LV" altLang="lv-LV" sz="2400" b="1" i="1" dirty="0" smtClean="0">
                <a:solidFill>
                  <a:srgbClr val="002060"/>
                </a:solidFill>
              </a:rPr>
              <a:t>Lietuva, 14-15.11.) 4 dalībnieki</a:t>
            </a:r>
          </a:p>
          <a:p>
            <a:pPr marL="516727" lvl="1" indent="0">
              <a:buNone/>
            </a:pPr>
            <a:endParaRPr lang="lv-LV" altLang="lv-LV" sz="2400" dirty="0">
              <a:solidFill>
                <a:srgbClr val="002060"/>
              </a:solidFill>
            </a:endParaRPr>
          </a:p>
          <a:p>
            <a:pPr lvl="1"/>
            <a:r>
              <a:rPr lang="lv-LV" altLang="lv-LV" sz="2400" b="1" dirty="0">
                <a:solidFill>
                  <a:srgbClr val="002060"/>
                </a:solidFill>
              </a:rPr>
              <a:t>Pasākums Nr.2.3.  2017-2020</a:t>
            </a:r>
            <a:br>
              <a:rPr lang="lv-LV" altLang="lv-LV" sz="2400" b="1" dirty="0">
                <a:solidFill>
                  <a:srgbClr val="002060"/>
                </a:solidFill>
              </a:rPr>
            </a:br>
            <a:r>
              <a:rPr lang="lv-LV" altLang="lv-LV" sz="2400" dirty="0">
                <a:solidFill>
                  <a:srgbClr val="002060"/>
                </a:solidFill>
              </a:rPr>
              <a:t>Apmācības vispārējo pakalpojumu sniedzēju pārstāvjiem par viņu lomu DI procesā. </a:t>
            </a:r>
            <a:r>
              <a:rPr lang="lv-LV" altLang="lv-LV" sz="2400" i="1" dirty="0">
                <a:solidFill>
                  <a:srgbClr val="FF0000"/>
                </a:solidFill>
              </a:rPr>
              <a:t>Sadarbībā ar </a:t>
            </a:r>
            <a:r>
              <a:rPr lang="lv-LV" altLang="lv-LV" sz="2400" i="1" dirty="0" smtClean="0">
                <a:solidFill>
                  <a:srgbClr val="FF0000"/>
                </a:solidFill>
              </a:rPr>
              <a:t>LM, kurš īsteno pirmo soli. Gaidām LM.</a:t>
            </a:r>
            <a:endParaRPr lang="lv-LV" altLang="lv-LV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5500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07829"/>
            <a:ext cx="10826751" cy="200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68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7348"/>
            <a:ext cx="10532125" cy="4133589"/>
          </a:xfrm>
        </p:spPr>
        <p:txBody>
          <a:bodyPr>
            <a:normAutofit fontScale="85000" lnSpcReduction="10000"/>
          </a:bodyPr>
          <a:lstStyle/>
          <a:p>
            <a:pPr lvl="1">
              <a:defRPr/>
            </a:pPr>
            <a:r>
              <a:rPr lang="lv-LV" altLang="lv-LV" sz="2400" b="1" dirty="0" smtClean="0">
                <a:solidFill>
                  <a:srgbClr val="002060"/>
                </a:solidFill>
              </a:rPr>
              <a:t>Pasākums </a:t>
            </a:r>
            <a:r>
              <a:rPr lang="lv-LV" altLang="lv-LV" sz="2400" b="1" dirty="0">
                <a:solidFill>
                  <a:srgbClr val="002060"/>
                </a:solidFill>
              </a:rPr>
              <a:t>nr.3.1.  2017-2022</a:t>
            </a:r>
            <a:br>
              <a:rPr lang="lv-LV" altLang="lv-LV" sz="2400" b="1" dirty="0">
                <a:solidFill>
                  <a:srgbClr val="002060"/>
                </a:solidFill>
              </a:rPr>
            </a:br>
            <a:r>
              <a:rPr lang="lv-LV" altLang="lv-LV" sz="2400" dirty="0">
                <a:solidFill>
                  <a:srgbClr val="002060"/>
                </a:solidFill>
              </a:rPr>
              <a:t>Individuālās konsultēšanas un motivēšanas pasākumu organizēšana potenciālajiem aizbildņiem, adoptētājiem un audžuģimenēm. </a:t>
            </a:r>
            <a:r>
              <a:rPr lang="lv-LV" altLang="lv-LV" sz="2400" b="1" i="1" dirty="0" smtClean="0">
                <a:solidFill>
                  <a:srgbClr val="002060"/>
                </a:solidFill>
              </a:rPr>
              <a:t>Līdz </a:t>
            </a:r>
            <a:r>
              <a:rPr lang="lv-LV" sz="2400" b="1" i="1" dirty="0" smtClean="0">
                <a:solidFill>
                  <a:srgbClr val="002060"/>
                </a:solidFill>
              </a:rPr>
              <a:t>01.08.2018</a:t>
            </a:r>
            <a:r>
              <a:rPr lang="lv-LV" sz="2400" b="1" i="1" dirty="0">
                <a:solidFill>
                  <a:srgbClr val="002060"/>
                </a:solidFill>
              </a:rPr>
              <a:t>. plānots noslēgt līgumu par konsultēšanas un motivēšanas pasākumu īstenošanu potenciālajiem aizbildņiem, adoptētājiem un audžuģimenēm</a:t>
            </a:r>
            <a:endParaRPr lang="en-US" sz="2400" b="1" i="1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lv-LV" altLang="lv-LV" sz="2400" b="1" i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lv-LV" altLang="lv-LV" sz="2400" b="1" dirty="0" smtClean="0">
                <a:solidFill>
                  <a:srgbClr val="002060"/>
                </a:solidFill>
              </a:rPr>
              <a:t>Pasākums </a:t>
            </a:r>
            <a:r>
              <a:rPr lang="lv-LV" altLang="lv-LV" sz="2400" b="1" dirty="0">
                <a:solidFill>
                  <a:srgbClr val="002060"/>
                </a:solidFill>
              </a:rPr>
              <a:t>nr</a:t>
            </a:r>
            <a:r>
              <a:rPr lang="lv-LV" altLang="lv-LV" sz="2400" b="1" dirty="0" smtClean="0">
                <a:solidFill>
                  <a:srgbClr val="002060"/>
                </a:solidFill>
              </a:rPr>
              <a:t>. 3.3</a:t>
            </a:r>
            <a:r>
              <a:rPr lang="lv-LV" altLang="lv-LV" sz="2400" b="1" dirty="0">
                <a:solidFill>
                  <a:srgbClr val="002060"/>
                </a:solidFill>
              </a:rPr>
              <a:t>.  2018-2019</a:t>
            </a:r>
            <a:br>
              <a:rPr lang="lv-LV" altLang="lv-LV" sz="2400" b="1" dirty="0">
                <a:solidFill>
                  <a:srgbClr val="002060"/>
                </a:solidFill>
              </a:rPr>
            </a:br>
            <a:r>
              <a:rPr lang="lv-LV" altLang="lv-LV" sz="2400" dirty="0">
                <a:solidFill>
                  <a:srgbClr val="002060"/>
                </a:solidFill>
              </a:rPr>
              <a:t>Integrējošu </a:t>
            </a:r>
            <a:r>
              <a:rPr lang="lv-LV" altLang="lv-LV" sz="2400" b="1" dirty="0">
                <a:solidFill>
                  <a:srgbClr val="002060"/>
                </a:solidFill>
              </a:rPr>
              <a:t>nometņu organizēšana </a:t>
            </a:r>
            <a:r>
              <a:rPr lang="lv-LV" altLang="lv-LV" sz="2400" dirty="0">
                <a:solidFill>
                  <a:srgbClr val="002060"/>
                </a:solidFill>
              </a:rPr>
              <a:t>bērniem un viņu ģimenēm un BSAC bērniem. </a:t>
            </a:r>
            <a:r>
              <a:rPr lang="lv-LV" altLang="lv-LV" sz="2400" b="1" i="1" dirty="0" smtClean="0">
                <a:solidFill>
                  <a:srgbClr val="002060"/>
                </a:solidFill>
              </a:rPr>
              <a:t>Aprīlī notikusi iesaistīto pušu tikšanās</a:t>
            </a:r>
            <a:r>
              <a:rPr lang="lv-LV" altLang="lv-LV" sz="2400" b="1" i="1" dirty="0" smtClean="0">
                <a:solidFill>
                  <a:srgbClr val="002060"/>
                </a:solidFill>
              </a:rPr>
              <a:t>,</a:t>
            </a:r>
            <a:r>
              <a:rPr lang="lv-LV" sz="2400" b="1" i="1" dirty="0">
                <a:solidFill>
                  <a:srgbClr val="002060"/>
                </a:solidFill>
              </a:rPr>
              <a:t> 31.03.2018. sagatavota tehniskā specifikācija un izsludināts iepirkums par integrējošu nometņu organizēšanu bērniem un viņu </a:t>
            </a:r>
            <a:r>
              <a:rPr lang="lv-LV" sz="2400" b="1" i="1" dirty="0" smtClean="0">
                <a:solidFill>
                  <a:srgbClr val="002060"/>
                </a:solidFill>
              </a:rPr>
              <a:t>ģimenēm.</a:t>
            </a:r>
            <a:r>
              <a:rPr lang="lv-LV" altLang="lv-LV" sz="2400" b="1" i="1" dirty="0" smtClean="0">
                <a:solidFill>
                  <a:srgbClr val="002060"/>
                </a:solidFill>
              </a:rPr>
              <a:t> </a:t>
            </a:r>
            <a:r>
              <a:rPr lang="lv-LV" altLang="lv-LV" sz="2400" b="1" i="1" dirty="0" smtClean="0">
                <a:solidFill>
                  <a:srgbClr val="002060"/>
                </a:solidFill>
              </a:rPr>
              <a:t>2018.g.augustā paredzēta pasākuma norise</a:t>
            </a:r>
            <a:r>
              <a:rPr lang="lv-LV" altLang="lv-LV" sz="2400" b="1" i="1" dirty="0" smtClean="0">
                <a:solidFill>
                  <a:srgbClr val="002060"/>
                </a:solidFill>
              </a:rPr>
              <a:t>.</a:t>
            </a:r>
          </a:p>
          <a:p>
            <a:pPr marL="516727" lvl="1" indent="0">
              <a:buNone/>
              <a:defRPr/>
            </a:pPr>
            <a:endParaRPr lang="lv-LV" altLang="lv-LV" sz="2400" b="1" i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lv-LV" altLang="lv-LV" sz="2400" b="1" dirty="0" smtClean="0">
                <a:solidFill>
                  <a:srgbClr val="002060"/>
                </a:solidFill>
              </a:rPr>
              <a:t>Pasākums </a:t>
            </a:r>
            <a:r>
              <a:rPr lang="lv-LV" altLang="lv-LV" sz="2400" b="1" dirty="0">
                <a:solidFill>
                  <a:srgbClr val="002060"/>
                </a:solidFill>
              </a:rPr>
              <a:t>nr</a:t>
            </a:r>
            <a:r>
              <a:rPr lang="lv-LV" altLang="lv-LV" sz="2400" b="1" dirty="0" smtClean="0">
                <a:solidFill>
                  <a:srgbClr val="002060"/>
                </a:solidFill>
              </a:rPr>
              <a:t>. 3.4</a:t>
            </a:r>
            <a:r>
              <a:rPr lang="lv-LV" altLang="lv-LV" sz="2400" b="1" dirty="0">
                <a:solidFill>
                  <a:srgbClr val="002060"/>
                </a:solidFill>
              </a:rPr>
              <a:t>.  2018-2019</a:t>
            </a:r>
            <a:br>
              <a:rPr lang="lv-LV" altLang="lv-LV" sz="2400" b="1" dirty="0">
                <a:solidFill>
                  <a:srgbClr val="002060"/>
                </a:solidFill>
              </a:rPr>
            </a:br>
            <a:r>
              <a:rPr lang="lv-LV" altLang="lv-LV" sz="2400" dirty="0">
                <a:solidFill>
                  <a:srgbClr val="002060"/>
                </a:solidFill>
              </a:rPr>
              <a:t>Integrējošu </a:t>
            </a:r>
            <a:r>
              <a:rPr lang="lv-LV" altLang="lv-LV" sz="2400" b="1" dirty="0">
                <a:solidFill>
                  <a:srgbClr val="002060"/>
                </a:solidFill>
              </a:rPr>
              <a:t>nometņu organizēšana </a:t>
            </a:r>
            <a:r>
              <a:rPr lang="lv-LV" altLang="lv-LV" sz="2400" dirty="0">
                <a:solidFill>
                  <a:srgbClr val="002060"/>
                </a:solidFill>
              </a:rPr>
              <a:t>bērniem un viņu ģimenēm un bērniem ar FT un viņu ģimenēm. </a:t>
            </a:r>
            <a:r>
              <a:rPr lang="lv-LV" altLang="lv-LV" sz="2400" b="1" i="1" dirty="0">
                <a:solidFill>
                  <a:srgbClr val="002060"/>
                </a:solidFill>
              </a:rPr>
              <a:t>Tiks īstenots </a:t>
            </a:r>
            <a:r>
              <a:rPr lang="lv-LV" altLang="lv-LV" sz="2400" b="1" i="1" dirty="0" smtClean="0">
                <a:solidFill>
                  <a:srgbClr val="002060"/>
                </a:solidFill>
              </a:rPr>
              <a:t>2019.g.</a:t>
            </a:r>
            <a:endParaRPr lang="lv-LV" altLang="lv-LV" sz="2400" b="1" dirty="0">
              <a:solidFill>
                <a:srgbClr val="002060"/>
              </a:solidFill>
            </a:endParaRPr>
          </a:p>
          <a:p>
            <a:endParaRPr lang="en-US" sz="2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r" defTabSz="1033455" rtl="0">
              <a:lnSpc>
                <a:spcPct val="90000"/>
              </a:lnSpc>
              <a:spcBef>
                <a:spcPct val="0"/>
              </a:spcBef>
            </a:pPr>
            <a:r>
              <a:rPr lang="lv-LV" altLang="lv-LV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Līdzdalības un praktiskas </a:t>
            </a:r>
            <a:br>
              <a:rPr lang="lv-LV" altLang="lv-LV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lv-LV" altLang="lv-LV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izglītošanas risinājumi: </a:t>
            </a:r>
            <a:br>
              <a:rPr lang="lv-LV" altLang="lv-LV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en-US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C:\Users\Astrīda\Documents\DI\20180412_110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60" y="5574535"/>
            <a:ext cx="4367636" cy="245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22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408576"/>
            <a:ext cx="3919539" cy="2703252"/>
          </a:xfrm>
        </p:spPr>
        <p:txBody>
          <a:bodyPr>
            <a:normAutofit/>
          </a:bodyPr>
          <a:lstStyle/>
          <a:p>
            <a:r>
              <a:rPr lang="lv-LV" dirty="0" smtClean="0"/>
              <a:t>Darbs pie sabiedrības informēšanas</a:t>
            </a:r>
            <a:br>
              <a:rPr lang="lv-LV" dirty="0" smtClean="0"/>
            </a:br>
            <a:r>
              <a:rPr lang="lv-LV" sz="2800" dirty="0">
                <a:solidFill>
                  <a:srgbClr val="002060"/>
                </a:solidFill>
                <a:hlinkClick r:id="rId2"/>
              </a:rPr>
              <a:t>www.lpr.gov.lv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-34925"/>
            <a:ext cx="6907212" cy="815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72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922" y="432320"/>
            <a:ext cx="6750489" cy="1569504"/>
          </a:xfrm>
        </p:spPr>
        <p:txBody>
          <a:bodyPr>
            <a:normAutofit/>
          </a:bodyPr>
          <a:lstStyle/>
          <a:p>
            <a:r>
              <a:rPr lang="lv-LV" sz="2800" u="sng" dirty="0">
                <a:solidFill>
                  <a:srgbClr val="002060"/>
                </a:solidFill>
              </a:rPr>
              <a:t>8</a:t>
            </a:r>
            <a:r>
              <a:rPr lang="lv-LV" sz="2800" u="sng" dirty="0" smtClean="0">
                <a:solidFill>
                  <a:srgbClr val="002060"/>
                </a:solidFill>
              </a:rPr>
              <a:t>. Darbība </a:t>
            </a:r>
            <a:r>
              <a:rPr lang="lv-LV" sz="2800" dirty="0">
                <a:solidFill>
                  <a:srgbClr val="002060"/>
                </a:solidFill>
              </a:rPr>
              <a:t>«Informatīvi un izglītojoši pasākumi </a:t>
            </a:r>
            <a:r>
              <a:rPr lang="lv-LV" sz="2800" dirty="0" smtClean="0">
                <a:solidFill>
                  <a:srgbClr val="002060"/>
                </a:solidFill>
              </a:rPr>
              <a:t>Latgales </a:t>
            </a:r>
            <a:r>
              <a:rPr lang="lv-LV" sz="2800" dirty="0">
                <a:solidFill>
                  <a:srgbClr val="002060"/>
                </a:solidFill>
              </a:rPr>
              <a:t>reģionā»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lv-LV" b="1" dirty="0">
                <a:solidFill>
                  <a:srgbClr val="002060"/>
                </a:solidFill>
              </a:rPr>
              <a:t>Kādi pasākumi?</a:t>
            </a:r>
          </a:p>
          <a:p>
            <a:pPr marL="1031077" lvl="1" indent="-514350" algn="just">
              <a:buFont typeface="+mj-lt"/>
              <a:buAutoNum type="alphaLcParenR"/>
            </a:pPr>
            <a:r>
              <a:rPr lang="lv-LV" dirty="0" smtClean="0">
                <a:solidFill>
                  <a:srgbClr val="002060"/>
                </a:solidFill>
              </a:rPr>
              <a:t>pasākumi </a:t>
            </a:r>
            <a:r>
              <a:rPr lang="lv-LV" b="1" dirty="0" smtClean="0">
                <a:solidFill>
                  <a:srgbClr val="002060"/>
                </a:solidFill>
              </a:rPr>
              <a:t>sabiedrības attieksmes maiņai </a:t>
            </a:r>
            <a:r>
              <a:rPr lang="lv-LV" dirty="0" smtClean="0">
                <a:solidFill>
                  <a:srgbClr val="002060"/>
                </a:solidFill>
              </a:rPr>
              <a:t>attiecībā uz personām ar GRT, bērniem BSAC un bērniem ar FT;</a:t>
            </a:r>
          </a:p>
          <a:p>
            <a:pPr marL="1031077" lvl="1" indent="-514350" algn="just">
              <a:buFont typeface="+mj-lt"/>
              <a:buAutoNum type="alphaLcParenR"/>
            </a:pPr>
            <a:r>
              <a:rPr lang="lv-LV" dirty="0">
                <a:solidFill>
                  <a:srgbClr val="002060"/>
                </a:solidFill>
              </a:rPr>
              <a:t>informatīvus un izglītojošus pasākumus, tai skaitā individuālās konsultācijas un motivēšanas </a:t>
            </a:r>
            <a:r>
              <a:rPr lang="lv-LV" dirty="0" smtClean="0">
                <a:solidFill>
                  <a:srgbClr val="002060"/>
                </a:solidFill>
              </a:rPr>
              <a:t>pasākumus </a:t>
            </a:r>
            <a:r>
              <a:rPr lang="lv-LV" b="1" dirty="0" smtClean="0">
                <a:solidFill>
                  <a:srgbClr val="002060"/>
                </a:solidFill>
              </a:rPr>
              <a:t>potenciālo</a:t>
            </a:r>
            <a:r>
              <a:rPr lang="lv-LV" dirty="0" smtClean="0">
                <a:solidFill>
                  <a:srgbClr val="002060"/>
                </a:solidFill>
              </a:rPr>
              <a:t> </a:t>
            </a:r>
            <a:r>
              <a:rPr lang="lv-LV" dirty="0">
                <a:solidFill>
                  <a:srgbClr val="002060"/>
                </a:solidFill>
              </a:rPr>
              <a:t>aizbildņu, adoptētāju un audžuģimeņu </a:t>
            </a:r>
            <a:r>
              <a:rPr lang="lv-LV" b="1" dirty="0">
                <a:solidFill>
                  <a:srgbClr val="002060"/>
                </a:solidFill>
              </a:rPr>
              <a:t>informēšanai un </a:t>
            </a:r>
            <a:r>
              <a:rPr lang="lv-LV" b="1" dirty="0" smtClean="0">
                <a:solidFill>
                  <a:srgbClr val="002060"/>
                </a:solidFill>
              </a:rPr>
              <a:t>izglītošanai</a:t>
            </a:r>
            <a:endParaRPr lang="lv-LV" dirty="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lv-LV" b="1" dirty="0" smtClean="0">
                <a:solidFill>
                  <a:srgbClr val="002060"/>
                </a:solidFill>
              </a:rPr>
              <a:t>Kas </a:t>
            </a:r>
            <a:r>
              <a:rPr lang="lv-LV" b="1" dirty="0">
                <a:solidFill>
                  <a:srgbClr val="002060"/>
                </a:solidFill>
              </a:rPr>
              <a:t>īsteno?</a:t>
            </a:r>
          </a:p>
          <a:p>
            <a:pPr marL="1031077" lvl="1" indent="-514350" algn="just">
              <a:buFont typeface="+mj-lt"/>
              <a:buAutoNum type="alphaLcParenR"/>
            </a:pPr>
            <a:r>
              <a:rPr lang="lv-LV" dirty="0" smtClean="0">
                <a:solidFill>
                  <a:srgbClr val="002060"/>
                </a:solidFill>
              </a:rPr>
              <a:t>LM centralizētā iepirkuma rezultātā </a:t>
            </a:r>
            <a:r>
              <a:rPr lang="lv-LV" dirty="0">
                <a:solidFill>
                  <a:srgbClr val="002060"/>
                </a:solidFill>
              </a:rPr>
              <a:t>atlasīts pakalpojuma sniedzējs atbilstoši LM izstrādātajai komunikāciju </a:t>
            </a:r>
            <a:r>
              <a:rPr lang="lv-LV" dirty="0" smtClean="0">
                <a:solidFill>
                  <a:srgbClr val="002060"/>
                </a:solidFill>
              </a:rPr>
              <a:t>stratēģijai un pasākumu plānam, kas ir neatņemama stratēģijas sastāvdaļa. </a:t>
            </a:r>
          </a:p>
          <a:p>
            <a:pPr marL="1031077" lvl="1" indent="-514350" algn="just">
              <a:buFont typeface="+mj-lt"/>
              <a:buAutoNum type="alphaLcParenR"/>
            </a:pPr>
            <a:r>
              <a:rPr lang="lv-LV" sz="2900" dirty="0" smtClean="0">
                <a:solidFill>
                  <a:srgbClr val="FF0000"/>
                </a:solidFill>
              </a:rPr>
              <a:t>PR šobrīd precizē un saskaņo LM iepirkto stratēģijas</a:t>
            </a:r>
            <a:r>
              <a:rPr lang="lv-LV" sz="2900" dirty="0" smtClean="0">
                <a:solidFill>
                  <a:srgbClr val="002060"/>
                </a:solidFill>
              </a:rPr>
              <a:t> </a:t>
            </a:r>
            <a:r>
              <a:rPr lang="lv-LV" sz="2900" dirty="0" smtClean="0">
                <a:solidFill>
                  <a:srgbClr val="FF0000"/>
                </a:solidFill>
              </a:rPr>
              <a:t>pasākumu plānu.</a:t>
            </a:r>
            <a:endParaRPr lang="lv-LV" sz="2900" dirty="0">
              <a:solidFill>
                <a:srgbClr val="FF000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lv-LV" b="1" dirty="0">
                <a:solidFill>
                  <a:srgbClr val="002060"/>
                </a:solidFill>
              </a:rPr>
              <a:t>Pašvaldību </a:t>
            </a:r>
            <a:r>
              <a:rPr lang="lv-LV" b="1" dirty="0" smtClean="0">
                <a:solidFill>
                  <a:srgbClr val="002060"/>
                </a:solidFill>
              </a:rPr>
              <a:t>un VSAC loma</a:t>
            </a:r>
            <a:r>
              <a:rPr lang="lv-LV" b="1" dirty="0">
                <a:solidFill>
                  <a:srgbClr val="002060"/>
                </a:solidFill>
              </a:rPr>
              <a:t>?</a:t>
            </a:r>
          </a:p>
          <a:p>
            <a:pPr marL="1031077" lvl="1" indent="-514350" algn="just">
              <a:buFont typeface="+mj-lt"/>
              <a:buAutoNum type="alphaLcParenR"/>
            </a:pPr>
            <a:r>
              <a:rPr lang="lv-LV" dirty="0" smtClean="0">
                <a:solidFill>
                  <a:srgbClr val="002060"/>
                </a:solidFill>
              </a:rPr>
              <a:t>Līdzdarboties </a:t>
            </a:r>
            <a:r>
              <a:rPr lang="lv-LV" dirty="0">
                <a:solidFill>
                  <a:srgbClr val="002060"/>
                </a:solidFill>
              </a:rPr>
              <a:t>informācijas izplatīšanā.</a:t>
            </a:r>
          </a:p>
          <a:p>
            <a:pPr marL="1031077" lvl="1" indent="-514350" algn="just">
              <a:buFont typeface="+mj-lt"/>
              <a:buAutoNum type="alphaLcParenR"/>
            </a:pPr>
            <a:r>
              <a:rPr lang="lv-LV" dirty="0">
                <a:solidFill>
                  <a:srgbClr val="002060"/>
                </a:solidFill>
              </a:rPr>
              <a:t>Dalība pasākumos.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v-LV" b="1" dirty="0">
                <a:solidFill>
                  <a:srgbClr val="002060"/>
                </a:solidFill>
              </a:rPr>
              <a:t>Kad?</a:t>
            </a:r>
          </a:p>
          <a:p>
            <a:pPr marL="1031077" lvl="1" indent="-514350" algn="just">
              <a:buFont typeface="+mj-lt"/>
              <a:buAutoNum type="alphaLcParenR"/>
            </a:pPr>
            <a:r>
              <a:rPr lang="lv-LV" dirty="0" smtClean="0">
                <a:solidFill>
                  <a:srgbClr val="002060"/>
                </a:solidFill>
              </a:rPr>
              <a:t>Indikatīvi 2017.gada </a:t>
            </a:r>
            <a:r>
              <a:rPr lang="lv-LV" dirty="0">
                <a:solidFill>
                  <a:srgbClr val="002060"/>
                </a:solidFill>
              </a:rPr>
              <a:t>1.ceturksnis – 2022.gada 31.decembris.</a:t>
            </a:r>
          </a:p>
        </p:txBody>
      </p:sp>
    </p:spTree>
    <p:extLst>
      <p:ext uri="{BB962C8B-B14F-4D97-AF65-F5344CB8AC3E}">
        <p14:creationId xmlns:p14="http://schemas.microsoft.com/office/powerpoint/2010/main" val="2093308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</TotalTime>
  <Words>487</Words>
  <Application>Microsoft Office PowerPoint</Application>
  <PresentationFormat>B4 (ISO) Paper (250x353 mm)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dizains</vt:lpstr>
      <vt:lpstr>       Publicitātes progresa pārskats par projekta «Deinstitucionalizācijas pasākumu īstenošana Latgales reģionā»   ieviešanu un 2018. gadā īstenojamie komunikācijas pasākumi           </vt:lpstr>
      <vt:lpstr>Vienotais DI komunikācijas stratēģijas pasākumu plāns ietver  22 pasākumus:</vt:lpstr>
      <vt:lpstr>LPR tiešā kompetencē  (atbildīgs par iepirkumu veikšanu, īstenošanu)</vt:lpstr>
      <vt:lpstr>Paveiktais</vt:lpstr>
      <vt:lpstr>  LPR masu mediju  informēšana par DI procesu:   </vt:lpstr>
      <vt:lpstr>Informācijas sniedzēju kapacitātes celšanai: </vt:lpstr>
      <vt:lpstr>Līdzdalības un praktiskas  izglītošanas risinājumi:  </vt:lpstr>
      <vt:lpstr>Darbs pie sabiedrības informēšanas www.lpr.gov.lv</vt:lpstr>
      <vt:lpstr>8. Darbība «Informatīvi un izglītojoši pasākumi Latgales reģionā»</vt:lpstr>
      <vt:lpstr>9. Darbība «Projekta publicitātes pasākumi»</vt:lpstr>
      <vt:lpstr>Sagatavoti, iespiesti un izplatīti informatīvie plakāti par DI projektu</vt:lpstr>
      <vt:lpstr>Paveiktais</vt:lpstr>
      <vt:lpstr>Turpmākie soļi</vt:lpstr>
      <vt:lpstr>Paldies par uzmanību!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Zemgales Plānošanas reģions</dc:title>
  <dc:creator>AigarsIevins</dc:creator>
  <cp:lastModifiedBy>Astrīda</cp:lastModifiedBy>
  <cp:revision>213</cp:revision>
  <cp:lastPrinted>2015-06-04T06:39:19Z</cp:lastPrinted>
  <dcterms:created xsi:type="dcterms:W3CDTF">2015-05-26T07:24:58Z</dcterms:created>
  <dcterms:modified xsi:type="dcterms:W3CDTF">2018-04-25T12:46:46Z</dcterms:modified>
</cp:coreProperties>
</file>