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7" r:id="rId3"/>
    <p:sldId id="270" r:id="rId4"/>
    <p:sldId id="261" r:id="rId5"/>
    <p:sldId id="26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710363" cy="98425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00"/>
    <a:srgbClr val="FF6600"/>
    <a:srgbClr val="FF3300"/>
    <a:srgbClr val="3847D4"/>
    <a:srgbClr val="CDCCC9"/>
    <a:srgbClr val="C9581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7" autoAdjust="0"/>
    <p:restoredTop sz="83454" autoAdjust="0"/>
  </p:normalViewPr>
  <p:slideViewPr>
    <p:cSldViewPr>
      <p:cViewPr varScale="1">
        <p:scale>
          <a:sx n="70" d="100"/>
          <a:sy n="70" d="100"/>
        </p:scale>
        <p:origin x="68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2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49" tIns="45225" rIns="90449" bIns="45225" numCol="1" anchor="t" anchorCtr="0" compatLnSpc="1">
            <a:prstTxWarp prst="textNoShape">
              <a:avLst/>
            </a:prstTxWarp>
          </a:bodyPr>
          <a:lstStyle>
            <a:lvl1pPr defTabSz="904875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0475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49" tIns="45225" rIns="90449" bIns="45225" numCol="1" anchor="t" anchorCtr="0" compatLnSpc="1">
            <a:prstTxWarp prst="textNoShape">
              <a:avLst/>
            </a:prstTxWarp>
          </a:bodyPr>
          <a:lstStyle>
            <a:lvl1pPr algn="r" defTabSz="904875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51963"/>
            <a:ext cx="29083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49" tIns="45225" rIns="90449" bIns="45225" numCol="1" anchor="b" anchorCtr="0" compatLnSpc="1">
            <a:prstTxWarp prst="textNoShape">
              <a:avLst/>
            </a:prstTxWarp>
          </a:bodyPr>
          <a:lstStyle>
            <a:lvl1pPr defTabSz="904875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0475" y="9351963"/>
            <a:ext cx="29083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49" tIns="45225" rIns="90449" bIns="45225" numCol="1" anchor="b" anchorCtr="0" compatLnSpc="1">
            <a:prstTxWarp prst="textNoShape">
              <a:avLst/>
            </a:prstTxWarp>
          </a:bodyPr>
          <a:lstStyle>
            <a:lvl1pPr algn="r" defTabSz="904875">
              <a:defRPr sz="1200"/>
            </a:lvl1pPr>
          </a:lstStyle>
          <a:p>
            <a:pPr>
              <a:defRPr/>
            </a:pPr>
            <a:fld id="{A219BB0C-B462-4F6A-B74D-A04971C3EF9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9209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49" tIns="45225" rIns="90449" bIns="45225" numCol="1" anchor="t" anchorCtr="0" compatLnSpc="1">
            <a:prstTxWarp prst="textNoShape">
              <a:avLst/>
            </a:prstTxWarp>
          </a:bodyPr>
          <a:lstStyle>
            <a:lvl1pPr defTabSz="904875"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0475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49" tIns="45225" rIns="90449" bIns="45225" numCol="1" anchor="t" anchorCtr="0" compatLnSpc="1">
            <a:prstTxWarp prst="textNoShape">
              <a:avLst/>
            </a:prstTxWarp>
          </a:bodyPr>
          <a:lstStyle>
            <a:lvl1pPr algn="r" defTabSz="904875" eaLnBrk="0" hangingPunct="0">
              <a:defRPr sz="1200"/>
            </a:lvl1pPr>
          </a:lstStyle>
          <a:p>
            <a:pPr>
              <a:defRPr/>
            </a:pPr>
            <a:fld id="{6967750D-19D7-41EA-B5D6-0B13C800AFD7}" type="datetimeFigureOut">
              <a:rPr lang="ru-RU"/>
              <a:pPr>
                <a:defRPr/>
              </a:pPr>
              <a:t>04.03.2019</a:t>
            </a:fld>
            <a:endParaRPr lang="ru-RU"/>
          </a:p>
        </p:txBody>
      </p:sp>
      <p:sp>
        <p:nvSpPr>
          <p:cNvPr id="1177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36600"/>
            <a:ext cx="4922838" cy="3692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675188"/>
            <a:ext cx="5367337" cy="443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49" tIns="45225" rIns="90449" bIns="452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Click to edit Master text styles</a:t>
            </a:r>
          </a:p>
          <a:p>
            <a:pPr lvl="1"/>
            <a:r>
              <a:rPr lang="ru-RU" noProof="0"/>
              <a:t>Second level</a:t>
            </a:r>
          </a:p>
          <a:p>
            <a:pPr lvl="2"/>
            <a:r>
              <a:rPr lang="ru-RU" noProof="0"/>
              <a:t>Third level</a:t>
            </a:r>
          </a:p>
          <a:p>
            <a:pPr lvl="3"/>
            <a:r>
              <a:rPr lang="ru-RU" noProof="0"/>
              <a:t>Fourth level</a:t>
            </a:r>
          </a:p>
          <a:p>
            <a:pPr lvl="4"/>
            <a:r>
              <a:rPr lang="ru-RU" noProof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1963"/>
            <a:ext cx="29083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49" tIns="45225" rIns="90449" bIns="45225" numCol="1" anchor="b" anchorCtr="0" compatLnSpc="1">
            <a:prstTxWarp prst="textNoShape">
              <a:avLst/>
            </a:prstTxWarp>
          </a:bodyPr>
          <a:lstStyle>
            <a:lvl1pPr defTabSz="904875"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0475" y="9351963"/>
            <a:ext cx="29083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49" tIns="45225" rIns="90449" bIns="45225" numCol="1" anchor="b" anchorCtr="0" compatLnSpc="1">
            <a:prstTxWarp prst="textNoShape">
              <a:avLst/>
            </a:prstTxWarp>
          </a:bodyPr>
          <a:lstStyle>
            <a:lvl1pPr algn="r" defTabSz="904875" eaLnBrk="0" hangingPunct="0">
              <a:defRPr sz="1200"/>
            </a:lvl1pPr>
          </a:lstStyle>
          <a:p>
            <a:pPr>
              <a:defRPr/>
            </a:pPr>
            <a:fld id="{59677BB2-D835-4435-89D3-919DA0C16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3466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129 000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577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</a:t>
            </a:r>
            <a:r>
              <a:rPr lang="lv-LV" smtClean="0"/>
              <a:t>129 000</a:t>
            </a:r>
            <a:endParaRPr lang="lv-LV" dirty="0" smtClean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23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129 000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411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129 000</a:t>
            </a:r>
          </a:p>
          <a:p>
            <a:r>
              <a:rPr lang="lv-LV" dirty="0" smtClean="0"/>
              <a:t>Cibla un Baltinava!</a:t>
            </a:r>
            <a:r>
              <a:rPr lang="lv-LV" baseline="0" dirty="0" smtClean="0"/>
              <a:t> Vēl ir iespēja piedalīties aprīlī apmācību kopsavilkumā!</a:t>
            </a:r>
          </a:p>
          <a:p>
            <a:endParaRPr lang="lv-LV" dirty="0" smtClean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682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</a:t>
            </a:r>
            <a:r>
              <a:rPr lang="lv-LV" smtClean="0"/>
              <a:t>129 000</a:t>
            </a:r>
            <a:endParaRPr lang="lv-LV" dirty="0" smtClean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8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</a:t>
            </a:r>
            <a:r>
              <a:rPr lang="lv-LV" smtClean="0"/>
              <a:t>129 000</a:t>
            </a:r>
            <a:endParaRPr lang="lv-LV" dirty="0" smtClean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290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</a:t>
            </a:r>
            <a:r>
              <a:rPr lang="lv-LV" smtClean="0"/>
              <a:t>129 000</a:t>
            </a:r>
            <a:endParaRPr lang="lv-LV" dirty="0" smtClean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213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</a:t>
            </a:r>
            <a:r>
              <a:rPr lang="lv-LV" smtClean="0"/>
              <a:t>129 000</a:t>
            </a:r>
            <a:endParaRPr lang="lv-LV" dirty="0" smtClean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124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</a:t>
            </a:r>
            <a:r>
              <a:rPr lang="lv-LV" smtClean="0"/>
              <a:t>129 000</a:t>
            </a:r>
            <a:endParaRPr lang="lv-LV" dirty="0" smtClean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243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No tiem – LPR </a:t>
            </a:r>
            <a:r>
              <a:rPr lang="lv-LV" smtClean="0"/>
              <a:t>129 000</a:t>
            </a:r>
            <a:endParaRPr lang="lv-LV" dirty="0" smtClean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77BB2-D835-4435-89D3-919DA0C1688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764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v-LV" smtClean="0"/>
              <a:t>Rediģēt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8DEDC1-59BB-4103-84AC-5C5C0712803A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9093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7E4CC-6F51-4ED1-9CF4-BE33CC941CA0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984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82C4F-D198-49F0-B34E-A02E2F7959CE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843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600EEF-E038-46BD-8E74-ED372273F050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872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76A772-554B-44E6-8E65-EDEDCFDD0DD6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274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032CD7-9EE6-4519-8A5B-8F43C59C37EB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384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77B90-DA8F-4158-9B81-50B49136ABF4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2897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B685A3-DAD9-495A-A024-8081F96BB1AF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661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436904-4A78-48CF-B686-C507BA996A16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38375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D7AE32-6983-42E9-A0F2-EFB31ED8CF3F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0352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5805D5-4642-488D-86AD-3B96A96FFE6C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0314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7C5BD3-A777-49F5-B74B-11B6225AC0B8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059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jpe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10" Type="http://schemas.openxmlformats.org/officeDocument/2006/relationships/image" Target="../media/image10.gif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899592" y="2204864"/>
            <a:ext cx="7459630" cy="1976232"/>
          </a:xfrm>
        </p:spPr>
        <p:txBody>
          <a:bodyPr>
            <a:normAutofit fontScale="90000"/>
          </a:bodyPr>
          <a:lstStyle/>
          <a:p>
            <a:r>
              <a:rPr lang="lv-LV" sz="6600" dirty="0"/>
              <a:t>P</a:t>
            </a:r>
            <a:r>
              <a:rPr lang="lv-LV" sz="3200" dirty="0"/>
              <a:t>rojekts LLI-59 "Praktisko apmācību </a:t>
            </a:r>
            <a:r>
              <a:rPr lang="lv-LV" sz="3200" dirty="0" smtClean="0"/>
              <a:t>un pasākumu </a:t>
            </a:r>
            <a:r>
              <a:rPr lang="lv-LV" sz="3200" dirty="0"/>
              <a:t>cikls sadarbības veicināšanai starp iestādēm un darbinieku kapacitātes celšanai (Efektīvā vadīšana/</a:t>
            </a:r>
            <a:r>
              <a:rPr lang="lv-LV" sz="3200" dirty="0" err="1"/>
              <a:t>Open</a:t>
            </a:r>
            <a:r>
              <a:rPr lang="lv-LV" sz="3200" dirty="0"/>
              <a:t> </a:t>
            </a:r>
            <a:r>
              <a:rPr lang="lv-LV" sz="3200" dirty="0" err="1"/>
              <a:t>Leadership</a:t>
            </a:r>
            <a:r>
              <a:rPr lang="lv-LV" sz="3200" dirty="0"/>
              <a:t>)" 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815422" y="5229200"/>
            <a:ext cx="7543800" cy="701571"/>
          </a:xfrm>
        </p:spPr>
        <p:txBody>
          <a:bodyPr>
            <a:normAutofit/>
          </a:bodyPr>
          <a:lstStyle/>
          <a:p>
            <a:pPr algn="r"/>
            <a:r>
              <a:rPr lang="lv-LV" dirty="0" smtClean="0"/>
              <a:t>Projekta vadītāja: Zane Egle, Latgales plānošanas reģions</a:t>
            </a:r>
            <a:endParaRPr lang="lv-LV" dirty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04" y="376454"/>
            <a:ext cx="8571436" cy="118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44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2376264"/>
          </a:xfrm>
        </p:spPr>
        <p:txBody>
          <a:bodyPr>
            <a:normAutofit/>
          </a:bodyPr>
          <a:lstStyle/>
          <a:p>
            <a:endParaRPr lang="lv-LV" dirty="0" smtClean="0"/>
          </a:p>
          <a:p>
            <a:r>
              <a:rPr lang="lv-LV" dirty="0" smtClean="0"/>
              <a:t>Starptautiska noslēguma konference 28.03.2019.</a:t>
            </a:r>
          </a:p>
          <a:p>
            <a:r>
              <a:rPr lang="lv-LV" dirty="0" smtClean="0"/>
              <a:t>Papildus apmācības aprīlī – kopsavilkums par projektā aplūkotajām tēmām</a:t>
            </a:r>
          </a:p>
          <a:p>
            <a:r>
              <a:rPr lang="lv-LV" dirty="0" smtClean="0">
                <a:solidFill>
                  <a:schemeClr val="tx1"/>
                </a:solidFill>
                <a:latin typeface="Calibri" pitchFamily="34" charset="0"/>
              </a:rPr>
              <a:t>Viens no projekta galvenajiem mērķiem ir </a:t>
            </a:r>
            <a:r>
              <a:rPr lang="lv-LV" b="1" dirty="0" smtClean="0">
                <a:solidFill>
                  <a:schemeClr val="tx1"/>
                </a:solidFill>
                <a:latin typeface="Calibri" pitchFamily="34" charset="0"/>
              </a:rPr>
              <a:t>iedrošināt Latgales plānošanas reģiona pašvaldību darbiniekus īstenot pārmaiņas</a:t>
            </a:r>
            <a:r>
              <a:rPr lang="lv-LV" dirty="0" smtClean="0">
                <a:solidFill>
                  <a:schemeClr val="tx1"/>
                </a:solidFill>
                <a:latin typeface="Calibri" pitchFamily="34" charset="0"/>
              </a:rPr>
              <a:t>, rodot risinājumus un veicot uzlabojumus ikdienas darbā un darbā ar pašvaldību iedzīvotājiem.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277" y="5445224"/>
            <a:ext cx="3733200" cy="121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156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159732" y="2204864"/>
            <a:ext cx="4896544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4000" b="1" dirty="0" smtClean="0"/>
              <a:t>Paldies par uzmanību! </a:t>
            </a:r>
            <a:endParaRPr lang="lv-LV" sz="4000" b="1" dirty="0"/>
          </a:p>
        </p:txBody>
      </p:sp>
      <p:pic>
        <p:nvPicPr>
          <p:cNvPr id="5" name="Attēls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86" y="3933056"/>
            <a:ext cx="8571436" cy="118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250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11559" y="3460432"/>
            <a:ext cx="8136904" cy="12944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b="1" dirty="0" err="1" smtClean="0"/>
              <a:t>Interreg</a:t>
            </a:r>
            <a:r>
              <a:rPr lang="lv-LV" b="1" dirty="0" smtClean="0"/>
              <a:t> V-A Latvijas-Lietuvas </a:t>
            </a:r>
            <a:r>
              <a:rPr lang="lv-LV" b="1" dirty="0"/>
              <a:t>pārrobežu sadarbības programmas 2014. – 2020. gadam </a:t>
            </a:r>
            <a:r>
              <a:rPr lang="lv-LV" b="1" dirty="0" smtClean="0"/>
              <a:t>prioritāte </a:t>
            </a:r>
          </a:p>
          <a:p>
            <a:pPr marL="0" indent="0">
              <a:buNone/>
            </a:pPr>
            <a:r>
              <a:rPr lang="lv-LV" dirty="0" smtClean="0"/>
              <a:t>Uzlabota dzīves kvalitāte efektīvu publisko pakalpojumu un labas pārvaldes rezultātā</a:t>
            </a:r>
          </a:p>
          <a:p>
            <a:pPr marL="0" indent="0">
              <a:buNone/>
            </a:pPr>
            <a:endParaRPr lang="lv-LV" sz="2400" b="1" dirty="0" smtClean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277" y="5445224"/>
            <a:ext cx="3733200" cy="1216095"/>
          </a:xfrm>
          <a:prstGeom prst="rect">
            <a:avLst/>
          </a:prstGeom>
        </p:spPr>
      </p:pic>
      <p:pic>
        <p:nvPicPr>
          <p:cNvPr id="5" name="Attēls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708" y="548680"/>
            <a:ext cx="2142607" cy="2246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1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11560" y="354396"/>
            <a:ext cx="8136904" cy="5090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 smtClean="0"/>
              <a:t>Projekta partneri </a:t>
            </a:r>
            <a:r>
              <a:rPr lang="lv-LV" b="1" dirty="0"/>
              <a:t>Lietuvā: </a:t>
            </a:r>
            <a:r>
              <a:rPr lang="lv-LV" b="1" dirty="0" smtClean="0"/>
              <a:t>projekta vadošais partneris </a:t>
            </a:r>
            <a:r>
              <a:rPr lang="lv-LV" dirty="0" err="1" smtClean="0"/>
              <a:t>Eiroreģiona</a:t>
            </a:r>
            <a:r>
              <a:rPr lang="lv-LV" dirty="0" smtClean="0"/>
              <a:t> </a:t>
            </a:r>
            <a:r>
              <a:rPr lang="lv-LV" dirty="0"/>
              <a:t>“Ezeru zeme” Lietuvas birojs, 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+ </a:t>
            </a:r>
            <a:r>
              <a:rPr lang="lv-LV" dirty="0" err="1" smtClean="0"/>
              <a:t>Zarasu</a:t>
            </a:r>
            <a:r>
              <a:rPr lang="lv-LV" dirty="0"/>
              <a:t>, Visaginas, Ignalinas, </a:t>
            </a:r>
            <a:r>
              <a:rPr lang="lv-LV" dirty="0" err="1"/>
              <a:t>Kupišku</a:t>
            </a:r>
            <a:r>
              <a:rPr lang="lv-LV" dirty="0"/>
              <a:t>, </a:t>
            </a:r>
            <a:r>
              <a:rPr lang="lv-LV" dirty="0" err="1"/>
              <a:t>Moletu</a:t>
            </a:r>
            <a:r>
              <a:rPr lang="lv-LV" dirty="0"/>
              <a:t>, Utenas un Anīkšču </a:t>
            </a:r>
            <a:r>
              <a:rPr lang="lv-LV" dirty="0" smtClean="0"/>
              <a:t>rajona pašvaldība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b="1" dirty="0" smtClean="0"/>
          </a:p>
          <a:p>
            <a:pPr marL="0" indent="0">
              <a:buNone/>
            </a:pPr>
            <a:endParaRPr lang="lv-LV" b="1" dirty="0"/>
          </a:p>
          <a:p>
            <a:pPr marL="0" indent="0">
              <a:buNone/>
            </a:pPr>
            <a:r>
              <a:rPr lang="lv-LV" b="1" dirty="0" smtClean="0"/>
              <a:t>Projekta partneri </a:t>
            </a:r>
            <a:r>
              <a:rPr lang="lv-LV" b="1" dirty="0"/>
              <a:t>Latvijā: </a:t>
            </a:r>
            <a:r>
              <a:rPr lang="lv-LV" dirty="0"/>
              <a:t>Latgales Plānošanas </a:t>
            </a:r>
            <a:r>
              <a:rPr lang="lv-LV" dirty="0" smtClean="0"/>
              <a:t>reģions</a:t>
            </a:r>
          </a:p>
          <a:p>
            <a:pPr marL="0" indent="0">
              <a:buNone/>
            </a:pPr>
            <a:r>
              <a:rPr lang="lv-LV" dirty="0" smtClean="0"/>
              <a:t>+ Daugavpils </a:t>
            </a:r>
            <a:r>
              <a:rPr lang="lv-LV" dirty="0"/>
              <a:t>pilsētas, Daugavpils, Rēzeknes, Ludzas, Preiļu, Līvānu, Aglonas, Balvu, Krāslavas un Riebiņu </a:t>
            </a:r>
            <a:r>
              <a:rPr lang="lv-LV" dirty="0" smtClean="0"/>
              <a:t>novada pašvaldības</a:t>
            </a:r>
          </a:p>
          <a:p>
            <a:pPr marL="0" indent="0">
              <a:buNone/>
            </a:pPr>
            <a:endParaRPr lang="lv-LV" dirty="0"/>
          </a:p>
          <a:p>
            <a:endParaRPr lang="lv-LV" b="1" dirty="0" smtClean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277" y="5445224"/>
            <a:ext cx="3733200" cy="1216095"/>
          </a:xfrm>
          <a:prstGeom prst="rect">
            <a:avLst/>
          </a:prstGeom>
        </p:spPr>
      </p:pic>
      <p:pic>
        <p:nvPicPr>
          <p:cNvPr id="2" name="Attēls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72816"/>
            <a:ext cx="790024" cy="936104"/>
          </a:xfrm>
          <a:prstGeom prst="rect">
            <a:avLst/>
          </a:prstGeom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778050"/>
            <a:ext cx="804753" cy="930870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545" y="1784160"/>
            <a:ext cx="782857" cy="924760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4"/>
          <a:stretch/>
        </p:blipFill>
        <p:spPr>
          <a:xfrm>
            <a:off x="4003498" y="1772816"/>
            <a:ext cx="799707" cy="936104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301" y="1772816"/>
            <a:ext cx="777495" cy="936104"/>
          </a:xfrm>
          <a:prstGeom prst="rect">
            <a:avLst/>
          </a:prstGeom>
        </p:spPr>
      </p:pic>
      <p:pic>
        <p:nvPicPr>
          <p:cNvPr id="11" name="Attēls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892" y="1772816"/>
            <a:ext cx="777270" cy="936104"/>
          </a:xfrm>
          <a:prstGeom prst="rect">
            <a:avLst/>
          </a:prstGeom>
        </p:spPr>
      </p:pic>
      <p:pic>
        <p:nvPicPr>
          <p:cNvPr id="12" name="Attēls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258" y="1771941"/>
            <a:ext cx="970963" cy="93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20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764704"/>
            <a:ext cx="8424936" cy="4752528"/>
          </a:xfrm>
        </p:spPr>
        <p:txBody>
          <a:bodyPr>
            <a:normAutofit/>
          </a:bodyPr>
          <a:lstStyle/>
          <a:p>
            <a:r>
              <a:rPr lang="lv-LV" b="1" dirty="0" smtClean="0"/>
              <a:t>Projekta kopējais finansējums: </a:t>
            </a:r>
            <a:r>
              <a:rPr lang="lv-LV" dirty="0" smtClean="0"/>
              <a:t>382 667,64 EUR, t.sk. 325 267,50 EUR ir Eiropas Reģionālās attīstības fonda finansējums</a:t>
            </a:r>
          </a:p>
          <a:p>
            <a:r>
              <a:rPr lang="lv-LV" b="1" dirty="0" smtClean="0"/>
              <a:t>Projekta īstenošanas laiks: </a:t>
            </a:r>
            <a:r>
              <a:rPr lang="lv-LV" dirty="0" smtClean="0"/>
              <a:t>01.05.2017.-30.04.2019.</a:t>
            </a:r>
          </a:p>
          <a:p>
            <a:r>
              <a:rPr lang="lv-LV" b="1" dirty="0"/>
              <a:t>Projekta mērķis:</a:t>
            </a:r>
            <a:r>
              <a:rPr lang="lv-LV" dirty="0"/>
              <a:t> stiprināt publiskā sektora pakalpojumu kvalitāti projekta partneru institūcijās un Latvijas-Lietuvas pārrobežu reģionu pašvaldībās, veicinot sadarbību un palielinot darbinieku </a:t>
            </a:r>
            <a:r>
              <a:rPr lang="lv-LV" dirty="0" smtClean="0"/>
              <a:t>kapacitāti</a:t>
            </a:r>
          </a:p>
          <a:p>
            <a:r>
              <a:rPr lang="lv-LV" sz="2000" dirty="0" smtClean="0"/>
              <a:t>Līdz šim projekta aktivitātēs piedalījušies </a:t>
            </a:r>
            <a:r>
              <a:rPr lang="lv-LV" sz="2000" b="1" dirty="0" smtClean="0"/>
              <a:t>dalībnieki no 19 Latgales plānošanas reģiona pašvaldībām</a:t>
            </a:r>
          </a:p>
          <a:p>
            <a:endParaRPr lang="lv-LV" sz="2000" b="1" dirty="0" smtClean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277" y="5445224"/>
            <a:ext cx="3733200" cy="121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23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764704"/>
            <a:ext cx="8424936" cy="4752528"/>
          </a:xfrm>
        </p:spPr>
        <p:txBody>
          <a:bodyPr>
            <a:normAutofit/>
          </a:bodyPr>
          <a:lstStyle/>
          <a:p>
            <a:r>
              <a:rPr lang="lv-LV" sz="2000" dirty="0" smtClean="0">
                <a:solidFill>
                  <a:schemeClr val="tx1"/>
                </a:solidFill>
                <a:latin typeface="Calibri" pitchFamily="34" charset="0"/>
              </a:rPr>
              <a:t>Projekta ietvaros organizētie pasākumi veicinājuši reģionālu un starptautisku sadarbību starp iestādēm Latgales plānošanas reģionā un </a:t>
            </a:r>
            <a:r>
              <a:rPr lang="lv-LV" sz="2000" dirty="0" smtClean="0">
                <a:solidFill>
                  <a:schemeClr val="tx1"/>
                </a:solidFill>
                <a:latin typeface="Calibri" pitchFamily="34" charset="0"/>
              </a:rPr>
              <a:t>Lietuvā:</a:t>
            </a:r>
          </a:p>
          <a:p>
            <a:pPr>
              <a:buFontTx/>
              <a:buChar char="-"/>
            </a:pPr>
            <a:r>
              <a:rPr lang="lv-LV" sz="2000" smtClean="0">
                <a:latin typeface="Calibri" pitchFamily="34" charset="0"/>
              </a:rPr>
              <a:t>Konferences</a:t>
            </a:r>
            <a:endParaRPr lang="lv-LV" sz="2000" dirty="0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lv-LV" sz="2000" dirty="0" smtClean="0">
                <a:solidFill>
                  <a:schemeClr val="tx1"/>
                </a:solidFill>
                <a:latin typeface="Calibri" pitchFamily="34" charset="0"/>
              </a:rPr>
              <a:t>Apmācības</a:t>
            </a:r>
          </a:p>
          <a:p>
            <a:pPr>
              <a:buFontTx/>
              <a:buChar char="-"/>
            </a:pPr>
            <a:r>
              <a:rPr lang="lv-LV" sz="2000" dirty="0" smtClean="0">
                <a:latin typeface="Calibri" pitchFamily="34" charset="0"/>
              </a:rPr>
              <a:t>Pieredzes apmaiņas braucieni un darba grupu tikšanās</a:t>
            </a:r>
          </a:p>
          <a:p>
            <a:pPr>
              <a:buFontTx/>
              <a:buChar char="-"/>
            </a:pPr>
            <a:r>
              <a:rPr lang="lv-LV" sz="2000" i="1" dirty="0" err="1" smtClean="0">
                <a:latin typeface="Calibri" pitchFamily="34" charset="0"/>
              </a:rPr>
              <a:t>Koučinga</a:t>
            </a:r>
            <a:r>
              <a:rPr lang="lv-LV" sz="2000" dirty="0" smtClean="0">
                <a:latin typeface="Calibri" pitchFamily="34" charset="0"/>
              </a:rPr>
              <a:t> sesijas Latgales plānošanas reģiona pašvaldībās</a:t>
            </a:r>
            <a:br>
              <a:rPr lang="lv-LV" sz="2000" dirty="0" smtClean="0">
                <a:latin typeface="Calibri" pitchFamily="34" charset="0"/>
              </a:rPr>
            </a:br>
            <a:endParaRPr lang="lv-LV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lv-LV" sz="2000" dirty="0" smtClean="0">
                <a:solidFill>
                  <a:schemeClr val="tx1"/>
                </a:solidFill>
                <a:latin typeface="Calibri" pitchFamily="34" charset="0"/>
              </a:rPr>
              <a:t>Latgales plānošanas reģiona pašvaldības tika iepazīstinātas ar </a:t>
            </a:r>
            <a:r>
              <a:rPr lang="lv-LV" sz="2000" dirty="0" err="1" smtClean="0">
                <a:solidFill>
                  <a:schemeClr val="tx1"/>
                </a:solidFill>
                <a:latin typeface="Calibri" pitchFamily="34" charset="0"/>
              </a:rPr>
              <a:t>Lean</a:t>
            </a:r>
            <a:r>
              <a:rPr lang="lv-LV" sz="2000" dirty="0" smtClean="0">
                <a:solidFill>
                  <a:schemeClr val="tx1"/>
                </a:solidFill>
                <a:latin typeface="Calibri" pitchFamily="34" charset="0"/>
              </a:rPr>
              <a:t> vadības sistēmu, vairākās pašvaldībās uzsākta sistēmas ieviešana, kas vērsta uz </a:t>
            </a:r>
            <a:r>
              <a:rPr lang="lv-LV" sz="2000" b="1" dirty="0" smtClean="0">
                <a:solidFill>
                  <a:schemeClr val="tx1"/>
                </a:solidFill>
                <a:latin typeface="Calibri" pitchFamily="34" charset="0"/>
              </a:rPr>
              <a:t>pašvaldību darba optimizāciju un darbinieku kapacitātes celšanu</a:t>
            </a:r>
            <a:endParaRPr lang="lv-LV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277" y="5445224"/>
            <a:ext cx="3733200" cy="121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109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23528" y="548680"/>
            <a:ext cx="8424936" cy="475252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2400" dirty="0" smtClean="0"/>
              <a:t>Starptautiska </a:t>
            </a:r>
            <a:r>
              <a:rPr lang="lv-LV" sz="2400" dirty="0"/>
              <a:t>konference “Inovatīvas un efektīvas pašvaldības vadības metodes un tehnikas”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2400" dirty="0" smtClean="0"/>
              <a:t>Organizēta </a:t>
            </a:r>
            <a:r>
              <a:rPr lang="lv-LV" sz="2400" dirty="0" smtClean="0"/>
              <a:t>divu dienu </a:t>
            </a:r>
            <a:r>
              <a:rPr lang="lv-LV" sz="2400" b="1" dirty="0" smtClean="0"/>
              <a:t>reģionālā praktiskā konference </a:t>
            </a:r>
            <a:r>
              <a:rPr lang="lv-LV" sz="2400" dirty="0" smtClean="0"/>
              <a:t>LPR pašvaldību vadītājiem un darbiniekiem «Inovatīva organizācija: uzsvars uz pakalpojumu kvalitāti. Kas ir mūsu klienti un kādas ir viņu vajadzības? Efektīvs pārmaiņu process. Labās prakses piemēri.»</a:t>
            </a:r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277" y="5445224"/>
            <a:ext cx="3733200" cy="121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56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764704"/>
            <a:ext cx="8424936" cy="4752528"/>
          </a:xfrm>
        </p:spPr>
        <p:txBody>
          <a:bodyPr>
            <a:normAutofit/>
          </a:bodyPr>
          <a:lstStyle/>
          <a:p>
            <a:r>
              <a:rPr lang="lv-LV" sz="2000" dirty="0" smtClean="0"/>
              <a:t>LPR pašvaldību vadītājiem un darbiniekiem tika organizētas </a:t>
            </a:r>
            <a:r>
              <a:rPr lang="lv-LV" sz="2000" b="1" dirty="0" smtClean="0"/>
              <a:t>apmācības</a:t>
            </a:r>
            <a:r>
              <a:rPr lang="lv-LV" sz="2000" dirty="0" smtClean="0"/>
              <a:t> «Organizāciju tēla veidošana, pieejamie instrumenti» un </a:t>
            </a:r>
            <a:r>
              <a:rPr lang="lv-LV" sz="2000" b="1" dirty="0" smtClean="0"/>
              <a:t>10 dienu apmācību cikls </a:t>
            </a:r>
            <a:r>
              <a:rPr lang="lv-LV" sz="2000" dirty="0" smtClean="0"/>
              <a:t>«Uz klientu orientētu pakalpojumu pieejamība un kvalitāte pašvaldībās»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277" y="5445224"/>
            <a:ext cx="3733200" cy="121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859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764704"/>
            <a:ext cx="8424936" cy="475252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sz="2000" dirty="0" smtClean="0"/>
              <a:t>Organizēti </a:t>
            </a:r>
            <a:r>
              <a:rPr lang="lv-LV" sz="2000" b="1" dirty="0" smtClean="0"/>
              <a:t>15 pieredzes apmaiņas pasākumi un darba grupu tikšanās:</a:t>
            </a:r>
            <a:br>
              <a:rPr lang="lv-LV" sz="2000" b="1" dirty="0" smtClean="0"/>
            </a:br>
            <a:r>
              <a:rPr lang="lv-LV" sz="2000" b="1" dirty="0" smtClean="0"/>
              <a:t>- </a:t>
            </a:r>
            <a:r>
              <a:rPr lang="lv-LV" sz="2000" dirty="0" smtClean="0"/>
              <a:t>Latgales plānošanas reģiona pašvaldībās;</a:t>
            </a:r>
            <a:br>
              <a:rPr lang="lv-LV" sz="2000" dirty="0" smtClean="0"/>
            </a:br>
            <a:r>
              <a:rPr lang="lv-LV" sz="2000" dirty="0" smtClean="0"/>
              <a:t>- Lietuvas pašvaldībās;</a:t>
            </a:r>
            <a:br>
              <a:rPr lang="lv-LV" sz="2000" dirty="0" smtClean="0"/>
            </a:br>
            <a:r>
              <a:rPr lang="lv-LV" sz="2000" dirty="0" smtClean="0"/>
              <a:t>- Kurzemes un Zemgales plānošanas reģiona pašvaldībās.</a:t>
            </a:r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277" y="5445224"/>
            <a:ext cx="3733200" cy="121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333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764704"/>
            <a:ext cx="8424936" cy="4752528"/>
          </a:xfrm>
        </p:spPr>
        <p:txBody>
          <a:bodyPr>
            <a:normAutofit/>
          </a:bodyPr>
          <a:lstStyle/>
          <a:p>
            <a:r>
              <a:rPr lang="lv-LV" sz="2000" b="1" dirty="0" smtClean="0"/>
              <a:t>11 Latgales plānošanas reģiona pašvaldībās</a:t>
            </a:r>
            <a:r>
              <a:rPr lang="lv-LV" sz="2000" dirty="0" smtClean="0"/>
              <a:t> organizētas individuālās un grupas </a:t>
            </a:r>
            <a:r>
              <a:rPr lang="lv-LV" sz="2000" i="1" dirty="0" err="1" smtClean="0"/>
              <a:t>koučinga</a:t>
            </a:r>
            <a:r>
              <a:rPr lang="lv-LV" sz="2000" dirty="0" smtClean="0"/>
              <a:t> sesijas, līdz šim </a:t>
            </a:r>
            <a:r>
              <a:rPr lang="lv-LV" sz="2000" b="1" dirty="0" smtClean="0"/>
              <a:t>500 stundas </a:t>
            </a:r>
            <a:r>
              <a:rPr lang="lv-LV" sz="2000" dirty="0" smtClean="0"/>
              <a:t>(kopumā 560 stundas)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4" name="Attēls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277" y="5445224"/>
            <a:ext cx="3733200" cy="121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122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6357</TotalTime>
  <Words>448</Words>
  <Application>Microsoft Office PowerPoint</Application>
  <PresentationFormat>Slaidrāde ekrānā (4:3)</PresentationFormat>
  <Paragraphs>53</Paragraphs>
  <Slides>11</Slides>
  <Notes>10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dizains</vt:lpstr>
      <vt:lpstr>Projekts LLI-59 "Praktisko apmācību un pasākumu cikls sadarbības veicināšanai starp iestādēm un darbinieku kapacitātes celšanai (Efektīvā vadīšana/Open Leadership)" 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Company>LRAA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Ilga Gulajeva</dc:creator>
  <cp:lastModifiedBy>Zane Egle</cp:lastModifiedBy>
  <cp:revision>642</cp:revision>
  <dcterms:created xsi:type="dcterms:W3CDTF">2008-03-12T18:47:45Z</dcterms:created>
  <dcterms:modified xsi:type="dcterms:W3CDTF">2019-03-04T14:31:09Z</dcterms:modified>
</cp:coreProperties>
</file>