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63" r:id="rId2"/>
    <p:sldId id="564" r:id="rId3"/>
    <p:sldId id="572" r:id="rId4"/>
    <p:sldId id="565" r:id="rId5"/>
    <p:sldId id="566" r:id="rId6"/>
    <p:sldId id="567" r:id="rId7"/>
    <p:sldId id="569" r:id="rId8"/>
    <p:sldId id="256" r:id="rId9"/>
    <p:sldId id="490" r:id="rId10"/>
    <p:sldId id="484" r:id="rId11"/>
    <p:sldId id="485" r:id="rId12"/>
    <p:sldId id="491" r:id="rId13"/>
    <p:sldId id="492" r:id="rId14"/>
    <p:sldId id="553" r:id="rId15"/>
    <p:sldId id="516" r:id="rId16"/>
    <p:sldId id="532" r:id="rId17"/>
    <p:sldId id="505" r:id="rId18"/>
    <p:sldId id="506" r:id="rId19"/>
    <p:sldId id="559" r:id="rId20"/>
    <p:sldId id="510" r:id="rId21"/>
    <p:sldId id="519" r:id="rId22"/>
    <p:sldId id="552" r:id="rId23"/>
    <p:sldId id="533" r:id="rId24"/>
    <p:sldId id="534" r:id="rId25"/>
    <p:sldId id="528" r:id="rId26"/>
    <p:sldId id="531" r:id="rId27"/>
    <p:sldId id="529" r:id="rId28"/>
    <p:sldId id="530" r:id="rId29"/>
    <p:sldId id="536" r:id="rId30"/>
    <p:sldId id="542" r:id="rId31"/>
    <p:sldId id="543" r:id="rId32"/>
    <p:sldId id="562" r:id="rId33"/>
    <p:sldId id="554" r:id="rId34"/>
    <p:sldId id="570" r:id="rId35"/>
    <p:sldId id="573" r:id="rId36"/>
    <p:sldId id="571" r:id="rId37"/>
    <p:sldId id="427" r:id="rId38"/>
  </p:sldIdLst>
  <p:sldSz cx="9144000" cy="6858000" type="screen4x3"/>
  <p:notesSz cx="9872663" cy="67421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4467" autoAdjust="0"/>
  </p:normalViewPr>
  <p:slideViewPr>
    <p:cSldViewPr snapToGrid="0" snapToObjects="1">
      <p:cViewPr varScale="1">
        <p:scale>
          <a:sx n="95" d="100"/>
          <a:sy n="95" d="100"/>
        </p:scale>
        <p:origin x="2094" y="7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sm\Downloads\IKG10_1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sm\Downloads\ISG04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goba\Downloads\IM020%20(4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sM\Desktop\Re&#291;ion&#257;lais%20modelis\Re&#291;ion&#257;lais%20modelis_pl&#257;no&#353;anas%20re&#291;ioni_labots_preciz&#275;ts)Jaunie%20apr&#275;&#311;ki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lv-LV" sz="1200" b="1" dirty="0"/>
              <a:t>IKP plānošanas reģionos</a:t>
            </a:r>
          </a:p>
          <a:p>
            <a:pPr>
              <a:defRPr sz="1200"/>
            </a:pPr>
            <a:r>
              <a:rPr lang="lv-LV" sz="1200" b="0" i="1" dirty="0"/>
              <a:t>(faktiskajās cenās, tūkst. </a:t>
            </a:r>
            <a:r>
              <a:rPr lang="lv-LV" sz="1200" b="0" i="1" dirty="0" err="1"/>
              <a:t>euro</a:t>
            </a:r>
            <a:r>
              <a:rPr lang="lv-LV" sz="1200" b="0" i="1" dirty="0"/>
              <a:t>, 2016.g.)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459383125116695"/>
          <c:y val="0.32665438803459662"/>
          <c:w val="0.52981334351425835"/>
          <c:h val="0.58319454900311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1833699790900891E-2"/>
                  <c:y val="3.76948039913649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28072971966228E-4"/>
                  <c:y val="2.92182021986505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75492395424897"/>
                      <c:h val="0.116288444750629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350532222720741E-3"/>
                  <c:y val="-3.088489229782175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2956815599851"/>
                      <c:h val="0.1412077623790723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3772868763602823E-3"/>
                  <c:y val="1.05781139561010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494223532614"/>
                      <c:h val="0.1412077623790723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2682032803758031"/>
                  <c:y val="-3.2464669109611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3098763333437"/>
                      <c:h val="0.116288444750629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[IKG10_110.xlsx]IKG10_110!$B$24:$B$28</c:f>
              <c:strCache>
                <c:ptCount val="5"/>
                <c:pt idx="0">
                  <c:v>Rīgas reģions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</c:strCache>
            </c:strRef>
          </c:cat>
          <c:val>
            <c:numRef>
              <c:f>[IKG10_110.xlsx]IKG10_110!$C$24:$C$28</c:f>
              <c:numCache>
                <c:formatCode>0%</c:formatCode>
                <c:ptCount val="5"/>
                <c:pt idx="0">
                  <c:v>0.69267015608388882</c:v>
                </c:pt>
                <c:pt idx="1">
                  <c:v>6.5169344082270986E-2</c:v>
                </c:pt>
                <c:pt idx="2">
                  <c:v>9.4534266228303784E-2</c:v>
                </c:pt>
                <c:pt idx="3">
                  <c:v>7.638478521942281E-2</c:v>
                </c:pt>
                <c:pt idx="4">
                  <c:v>7.1241448386113543E-2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lv-LV" sz="1100" b="1" dirty="0"/>
              <a:t>Iedzīvotāju skaits plānošanas </a:t>
            </a:r>
            <a:r>
              <a:rPr lang="lv-LV" sz="1100" b="1" dirty="0" smtClean="0"/>
              <a:t>reģionos</a:t>
            </a:r>
          </a:p>
          <a:p>
            <a:pPr>
              <a:defRPr sz="1100" b="1"/>
            </a:pPr>
            <a:r>
              <a:rPr lang="lv-LV" sz="1100" b="0" i="1" dirty="0" smtClean="0"/>
              <a:t>(2018.g.)</a:t>
            </a:r>
            <a:endParaRPr lang="lv-LV" sz="1100" b="0" i="1" dirty="0"/>
          </a:p>
        </c:rich>
      </c:tx>
      <c:layout>
        <c:manualLayout>
          <c:xMode val="edge"/>
          <c:yMode val="edge"/>
          <c:x val="0.17573775597601804"/>
          <c:y val="4.0748498833694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2856310830802771"/>
          <c:y val="0.32486253243405272"/>
          <c:w val="0.45362651509252772"/>
          <c:h val="0.5893032039245844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2295494313210746E-2"/>
                  <c:y val="1.50080198308544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917646448129955E-2"/>
                  <c:y val="-7.46035659749294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8318928599238"/>
                      <c:h val="0.1104911218375178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4737210932025291E-3"/>
                  <c:y val="-3.09834209635847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1419190739436"/>
                      <c:h val="0.1122777867863798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25144696202921E-3"/>
                  <c:y val="-1.25594721995773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855044252382"/>
                      <c:h val="0.1122777867863798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1148900827947781E-2"/>
                  <c:y val="-3.64880470658736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0471852370939"/>
                      <c:h val="0.112277786786379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'[ISG040.xlsx]ISG040'!$B$20:$B$24</c:f>
              <c:strCache>
                <c:ptCount val="5"/>
                <c:pt idx="0">
                  <c:v>Rīgas reģions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</c:strCache>
            </c:strRef>
          </c:cat>
          <c:val>
            <c:numRef>
              <c:f>'[ISG040.xlsx]ISG040'!$C$20:$C$24</c:f>
              <c:numCache>
                <c:formatCode>0%</c:formatCode>
                <c:ptCount val="5"/>
                <c:pt idx="0">
                  <c:v>0.51771560475011824</c:v>
                </c:pt>
                <c:pt idx="1">
                  <c:v>9.7927668748371249E-2</c:v>
                </c:pt>
                <c:pt idx="2">
                  <c:v>0.12601214001497674</c:v>
                </c:pt>
                <c:pt idx="3">
                  <c:v>0.12055963965188873</c:v>
                </c:pt>
                <c:pt idx="4">
                  <c:v>0.13778494683464509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v-LV" sz="18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Strādājošo mēneša vidējā darba samaksa statistiskajos reģionos 2001. - 2018. gadā (bruto, </a:t>
            </a:r>
            <a:r>
              <a:rPr lang="lv-LV" sz="1800" b="1" i="0" baseline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lv-LV" sz="18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Rīga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Sheet1!$B$2:$S$2</c:f>
              <c:numCache>
                <c:formatCode>0</c:formatCode>
                <c:ptCount val="18"/>
                <c:pt idx="0">
                  <c:v>261.25</c:v>
                </c:pt>
                <c:pt idx="1">
                  <c:v>284.25</c:v>
                </c:pt>
                <c:pt idx="2">
                  <c:v>316.5</c:v>
                </c:pt>
                <c:pt idx="3">
                  <c:v>337.75</c:v>
                </c:pt>
                <c:pt idx="4">
                  <c:v>398.25</c:v>
                </c:pt>
                <c:pt idx="5">
                  <c:v>492.5</c:v>
                </c:pt>
                <c:pt idx="6">
                  <c:v>642.5</c:v>
                </c:pt>
                <c:pt idx="7">
                  <c:v>771.25</c:v>
                </c:pt>
                <c:pt idx="8">
                  <c:v>751.5</c:v>
                </c:pt>
                <c:pt idx="9">
                  <c:v>723.75</c:v>
                </c:pt>
                <c:pt idx="10">
                  <c:v>756.5</c:v>
                </c:pt>
                <c:pt idx="11">
                  <c:v>778.25</c:v>
                </c:pt>
                <c:pt idx="12">
                  <c:v>814.5</c:v>
                </c:pt>
                <c:pt idx="13">
                  <c:v>868.75</c:v>
                </c:pt>
                <c:pt idx="14">
                  <c:v>925</c:v>
                </c:pt>
                <c:pt idx="15">
                  <c:v>970.5</c:v>
                </c:pt>
                <c:pt idx="16">
                  <c:v>1044.25</c:v>
                </c:pt>
                <c:pt idx="17">
                  <c:v>1106.5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DB-4B59-B510-4736B3CB81C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Pierīga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Sheet1!$B$3:$S$3</c:f>
              <c:numCache>
                <c:formatCode>0</c:formatCode>
                <c:ptCount val="18"/>
                <c:pt idx="0">
                  <c:v>207</c:v>
                </c:pt>
                <c:pt idx="1">
                  <c:v>219.25</c:v>
                </c:pt>
                <c:pt idx="2">
                  <c:v>238</c:v>
                </c:pt>
                <c:pt idx="3">
                  <c:v>278.25</c:v>
                </c:pt>
                <c:pt idx="4">
                  <c:v>324</c:v>
                </c:pt>
                <c:pt idx="5">
                  <c:v>409</c:v>
                </c:pt>
                <c:pt idx="6">
                  <c:v>543</c:v>
                </c:pt>
                <c:pt idx="7">
                  <c:v>657.5</c:v>
                </c:pt>
                <c:pt idx="8">
                  <c:v>622.5</c:v>
                </c:pt>
                <c:pt idx="9">
                  <c:v>602.25</c:v>
                </c:pt>
                <c:pt idx="10">
                  <c:v>621.75</c:v>
                </c:pt>
                <c:pt idx="11">
                  <c:v>649.25</c:v>
                </c:pt>
                <c:pt idx="12">
                  <c:v>676.75</c:v>
                </c:pt>
                <c:pt idx="13">
                  <c:v>720.25</c:v>
                </c:pt>
                <c:pt idx="14">
                  <c:v>770</c:v>
                </c:pt>
                <c:pt idx="15">
                  <c:v>806</c:v>
                </c:pt>
                <c:pt idx="16">
                  <c:v>870.75</c:v>
                </c:pt>
                <c:pt idx="17">
                  <c:v>930.5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DB-4B59-B510-4736B3CB81C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Vidzeme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Sheet1!$B$4:$S$4</c:f>
              <c:numCache>
                <c:formatCode>0</c:formatCode>
                <c:ptCount val="18"/>
                <c:pt idx="0">
                  <c:v>172.75</c:v>
                </c:pt>
                <c:pt idx="1">
                  <c:v>190.75</c:v>
                </c:pt>
                <c:pt idx="2">
                  <c:v>217.5</c:v>
                </c:pt>
                <c:pt idx="3">
                  <c:v>240.5</c:v>
                </c:pt>
                <c:pt idx="4">
                  <c:v>276.75</c:v>
                </c:pt>
                <c:pt idx="5">
                  <c:v>335</c:v>
                </c:pt>
                <c:pt idx="6">
                  <c:v>440</c:v>
                </c:pt>
                <c:pt idx="7">
                  <c:v>541.75</c:v>
                </c:pt>
                <c:pt idx="8">
                  <c:v>502.25</c:v>
                </c:pt>
                <c:pt idx="9">
                  <c:v>485</c:v>
                </c:pt>
                <c:pt idx="10">
                  <c:v>518</c:v>
                </c:pt>
                <c:pt idx="11">
                  <c:v>527.5</c:v>
                </c:pt>
                <c:pt idx="12">
                  <c:v>559.25</c:v>
                </c:pt>
                <c:pt idx="13">
                  <c:v>597.5</c:v>
                </c:pt>
                <c:pt idx="14">
                  <c:v>642.75</c:v>
                </c:pt>
                <c:pt idx="15">
                  <c:v>674.25</c:v>
                </c:pt>
                <c:pt idx="16">
                  <c:v>738.5</c:v>
                </c:pt>
                <c:pt idx="17">
                  <c:v>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DB-4B59-B510-4736B3CB81C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Kurzeme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Sheet1!$B$5:$S$5</c:f>
              <c:numCache>
                <c:formatCode>0</c:formatCode>
                <c:ptCount val="18"/>
                <c:pt idx="0">
                  <c:v>209.75</c:v>
                </c:pt>
                <c:pt idx="1">
                  <c:v>220.5</c:v>
                </c:pt>
                <c:pt idx="2">
                  <c:v>243.5</c:v>
                </c:pt>
                <c:pt idx="3">
                  <c:v>264.75</c:v>
                </c:pt>
                <c:pt idx="4">
                  <c:v>296.75</c:v>
                </c:pt>
                <c:pt idx="5">
                  <c:v>353.25</c:v>
                </c:pt>
                <c:pt idx="6">
                  <c:v>475</c:v>
                </c:pt>
                <c:pt idx="7">
                  <c:v>581.25</c:v>
                </c:pt>
                <c:pt idx="8">
                  <c:v>548.25</c:v>
                </c:pt>
                <c:pt idx="9">
                  <c:v>543.5</c:v>
                </c:pt>
                <c:pt idx="10">
                  <c:v>559</c:v>
                </c:pt>
                <c:pt idx="11">
                  <c:v>598</c:v>
                </c:pt>
                <c:pt idx="12">
                  <c:v>607.75</c:v>
                </c:pt>
                <c:pt idx="13">
                  <c:v>650.25</c:v>
                </c:pt>
                <c:pt idx="14">
                  <c:v>692.5</c:v>
                </c:pt>
                <c:pt idx="15">
                  <c:v>716.25</c:v>
                </c:pt>
                <c:pt idx="16">
                  <c:v>774.5</c:v>
                </c:pt>
                <c:pt idx="17">
                  <c:v>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DB-4B59-B510-4736B3CB81C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Zemgale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Sheet1!$B$6:$S$6</c:f>
              <c:numCache>
                <c:formatCode>0</c:formatCode>
                <c:ptCount val="18"/>
                <c:pt idx="0">
                  <c:v>179.5</c:v>
                </c:pt>
                <c:pt idx="1">
                  <c:v>199.5</c:v>
                </c:pt>
                <c:pt idx="2">
                  <c:v>224.25</c:v>
                </c:pt>
                <c:pt idx="3">
                  <c:v>247.5</c:v>
                </c:pt>
                <c:pt idx="4">
                  <c:v>285</c:v>
                </c:pt>
                <c:pt idx="5">
                  <c:v>349</c:v>
                </c:pt>
                <c:pt idx="6">
                  <c:v>462.5</c:v>
                </c:pt>
                <c:pt idx="7">
                  <c:v>563.25</c:v>
                </c:pt>
                <c:pt idx="8">
                  <c:v>525</c:v>
                </c:pt>
                <c:pt idx="9">
                  <c:v>507.25</c:v>
                </c:pt>
                <c:pt idx="10">
                  <c:v>546.5</c:v>
                </c:pt>
                <c:pt idx="11">
                  <c:v>570.75</c:v>
                </c:pt>
                <c:pt idx="12">
                  <c:v>597</c:v>
                </c:pt>
                <c:pt idx="13">
                  <c:v>644.25</c:v>
                </c:pt>
                <c:pt idx="14">
                  <c:v>683</c:v>
                </c:pt>
                <c:pt idx="15">
                  <c:v>724.25</c:v>
                </c:pt>
                <c:pt idx="16">
                  <c:v>785.5</c:v>
                </c:pt>
                <c:pt idx="17">
                  <c:v>822.5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DB-4B59-B510-4736B3CB81C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Latgale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Sheet1!$B$7:$S$7</c:f>
              <c:numCache>
                <c:formatCode>0</c:formatCode>
                <c:ptCount val="18"/>
                <c:pt idx="0">
                  <c:v>162</c:v>
                </c:pt>
                <c:pt idx="1">
                  <c:v>175.25</c:v>
                </c:pt>
                <c:pt idx="2">
                  <c:v>198.75</c:v>
                </c:pt>
                <c:pt idx="3">
                  <c:v>225.25</c:v>
                </c:pt>
                <c:pt idx="4">
                  <c:v>252.25</c:v>
                </c:pt>
                <c:pt idx="5">
                  <c:v>303.5</c:v>
                </c:pt>
                <c:pt idx="6">
                  <c:v>393.75</c:v>
                </c:pt>
                <c:pt idx="7">
                  <c:v>485</c:v>
                </c:pt>
                <c:pt idx="8">
                  <c:v>454.25</c:v>
                </c:pt>
                <c:pt idx="9">
                  <c:v>439.25</c:v>
                </c:pt>
                <c:pt idx="10">
                  <c:v>468</c:v>
                </c:pt>
                <c:pt idx="11">
                  <c:v>475.25</c:v>
                </c:pt>
                <c:pt idx="12">
                  <c:v>490.25</c:v>
                </c:pt>
                <c:pt idx="13">
                  <c:v>521.5</c:v>
                </c:pt>
                <c:pt idx="14">
                  <c:v>564</c:v>
                </c:pt>
                <c:pt idx="15">
                  <c:v>592</c:v>
                </c:pt>
                <c:pt idx="16">
                  <c:v>640</c:v>
                </c:pt>
                <c:pt idx="17">
                  <c:v>683.5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DB-4B59-B510-4736B3CB8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33034320"/>
        <c:axId val="233034712"/>
      </c:barChart>
      <c:catAx>
        <c:axId val="2330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3034712"/>
        <c:crosses val="autoZero"/>
        <c:auto val="1"/>
        <c:lblAlgn val="ctr"/>
        <c:lblOffset val="100"/>
        <c:noMultiLvlLbl val="0"/>
      </c:catAx>
      <c:valAx>
        <c:axId val="23303471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2330343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Migrācijas saldo un dabiskais pieaugums </a:t>
            </a:r>
            <a:r>
              <a:rPr lang="lv-LV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2017.g</a:t>
            </a:r>
            <a:r>
              <a:rPr lang="lv-LV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'[IM020 (4).xlsx]IM020'!$C$5</c:f>
              <c:strCache>
                <c:ptCount val="1"/>
                <c:pt idx="0">
                  <c:v>Mirušie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'[IM020 (4).xlsx]IM020'!$B$6:$B$11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'[IM020 (4).xlsx]IM020'!$C$6:$C$11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41-449E-80E8-A0D551CB9312}"/>
            </c:ext>
          </c:extLst>
        </c:ser>
        <c:ser>
          <c:idx val="1"/>
          <c:order val="1"/>
          <c:tx>
            <c:strRef>
              <c:f>'[IM020 (4).xlsx]IM020'!$D$5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'[IM020 (4).xlsx]IM020'!$B$6:$B$11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'[IM020 (4).xlsx]IM020'!$D$6:$D$11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41-449E-80E8-A0D551CB9312}"/>
            </c:ext>
          </c:extLst>
        </c:ser>
        <c:ser>
          <c:idx val="2"/>
          <c:order val="2"/>
          <c:tx>
            <c:strRef>
              <c:f>'[IM020 (4).xlsx]IM020'!$E$5</c:f>
              <c:strCache>
                <c:ptCount val="1"/>
                <c:pt idx="0">
                  <c:v>Dabiskais pieaugums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'[IM020 (4).xlsx]IM020'!$B$6:$B$11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'[IM020 (4).xlsx]IM020'!$E$6:$E$11</c:f>
              <c:numCache>
                <c:formatCode>#,##0</c:formatCode>
                <c:ptCount val="6"/>
                <c:pt idx="0">
                  <c:v>-1996</c:v>
                </c:pt>
                <c:pt idx="1">
                  <c:v>44</c:v>
                </c:pt>
                <c:pt idx="2">
                  <c:v>-1088</c:v>
                </c:pt>
                <c:pt idx="3">
                  <c:v>-1378</c:v>
                </c:pt>
                <c:pt idx="4">
                  <c:v>-859</c:v>
                </c:pt>
                <c:pt idx="5">
                  <c:v>-2652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41-449E-80E8-A0D551CB9312}"/>
            </c:ext>
          </c:extLst>
        </c:ser>
        <c:ser>
          <c:idx val="3"/>
          <c:order val="3"/>
          <c:tx>
            <c:strRef>
              <c:f>'[IM020 (4).xlsx]IM020'!$F$5</c:f>
              <c:strCache>
                <c:ptCount val="1"/>
                <c:pt idx="0">
                  <c:v>Migrācijas saldo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'[IM020 (4).xlsx]IM020'!$B$6:$B$11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'[IM020 (4).xlsx]IM020'!$F$6:$F$11</c:f>
              <c:numCache>
                <c:formatCode>General</c:formatCode>
                <c:ptCount val="6"/>
                <c:pt idx="0">
                  <c:v>-1456</c:v>
                </c:pt>
                <c:pt idx="1">
                  <c:v>2268</c:v>
                </c:pt>
                <c:pt idx="2">
                  <c:v>-2212</c:v>
                </c:pt>
                <c:pt idx="3">
                  <c:v>-1907</c:v>
                </c:pt>
                <c:pt idx="4">
                  <c:v>-1799</c:v>
                </c:pt>
                <c:pt idx="5">
                  <c:v>-2702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41-449E-80E8-A0D551CB9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359456"/>
        <c:axId val="164266064"/>
      </c:barChart>
      <c:catAx>
        <c:axId val="16435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64266064"/>
        <c:crosses val="autoZero"/>
        <c:auto val="1"/>
        <c:lblAlgn val="ctr"/>
        <c:lblOffset val="100"/>
        <c:noMultiLvlLbl val="0"/>
      </c:catAx>
      <c:valAx>
        <c:axId val="16426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3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lv-LV" sz="1100" dirty="0"/>
              <a:t>Iekšzemes kopprodukts </a:t>
            </a:r>
            <a:r>
              <a:rPr lang="lv-LV" sz="1100" dirty="0" smtClean="0"/>
              <a:t>plānošanas reģionos</a:t>
            </a:r>
            <a:endParaRPr lang="lv-LV" sz="1100" dirty="0"/>
          </a:p>
          <a:p>
            <a:pPr>
              <a:defRPr sz="1100"/>
            </a:pPr>
            <a:r>
              <a:rPr lang="lv-LV" sz="1100" b="0" i="1" dirty="0"/>
              <a:t>(faktiskajās cenās, uz vienu iedzīvotāju, eiro)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2848738805441E-2"/>
          <c:y val="0.13199818609061309"/>
          <c:w val="0.68552683383200919"/>
          <c:h val="0.77949100603262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IKP!$A$54</c:f>
              <c:strCache>
                <c:ptCount val="1"/>
                <c:pt idx="0">
                  <c:v>Rīgas reģions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3.6164949960962617E-2"/>
                  <c:y val="2.748263042166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81-4AE2-9F47-202DA89A21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IKP!$B$53:$H$53</c:f>
              <c:strCache>
                <c:ptCount val="7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</c:strCache>
            </c:strRef>
          </c:cat>
          <c:val>
            <c:numRef>
              <c:f>IKP!$B$54:$H$54</c:f>
              <c:numCache>
                <c:formatCode>0</c:formatCode>
                <c:ptCount val="7"/>
                <c:pt idx="0">
                  <c:v>11499.393377277</c:v>
                </c:pt>
                <c:pt idx="1">
                  <c:v>12978.730125302727</c:v>
                </c:pt>
                <c:pt idx="2">
                  <c:v>14356.453433937324</c:v>
                </c:pt>
                <c:pt idx="3">
                  <c:v>15416.128790004783</c:v>
                </c:pt>
                <c:pt idx="4">
                  <c:v>15971.511949845024</c:v>
                </c:pt>
                <c:pt idx="5">
                  <c:v>16625.444134153084</c:v>
                </c:pt>
                <c:pt idx="6">
                  <c:v>17212.530200948739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81-4AE2-9F47-202DA89A21C6}"/>
            </c:ext>
          </c:extLst>
        </c:ser>
        <c:ser>
          <c:idx val="1"/>
          <c:order val="1"/>
          <c:tx>
            <c:strRef>
              <c:f>IKP!$A$55</c:f>
              <c:strCache>
                <c:ptCount val="1"/>
                <c:pt idx="0">
                  <c:v>Vidzemes reģions</c:v>
                </c:pt>
              </c:strCache>
            </c:strRef>
          </c:tx>
          <c:invertIfNegative val="0"/>
          <c:cat>
            <c:strRef>
              <c:f>IKP!$B$53:$H$53</c:f>
              <c:strCache>
                <c:ptCount val="7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</c:strCache>
            </c:strRef>
          </c:cat>
          <c:val>
            <c:numRef>
              <c:f>IKP!$B$55:$H$55</c:f>
              <c:numCache>
                <c:formatCode>0</c:formatCode>
                <c:ptCount val="7"/>
                <c:pt idx="0">
                  <c:v>5576.2336008033399</c:v>
                </c:pt>
                <c:pt idx="1">
                  <c:v>6258.1086798408451</c:v>
                </c:pt>
                <c:pt idx="2">
                  <c:v>6508.0327386550525</c:v>
                </c:pt>
                <c:pt idx="3">
                  <c:v>6935.2774454229839</c:v>
                </c:pt>
                <c:pt idx="4">
                  <c:v>7945.6031046884591</c:v>
                </c:pt>
                <c:pt idx="5">
                  <c:v>8049.5210417594881</c:v>
                </c:pt>
                <c:pt idx="6">
                  <c:v>8403.6339068366542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81-4AE2-9F47-202DA89A21C6}"/>
            </c:ext>
          </c:extLst>
        </c:ser>
        <c:ser>
          <c:idx val="2"/>
          <c:order val="2"/>
          <c:tx>
            <c:strRef>
              <c:f>IKP!$A$56</c:f>
              <c:strCache>
                <c:ptCount val="1"/>
                <c:pt idx="0">
                  <c:v>Kurzemes reģions</c:v>
                </c:pt>
              </c:strCache>
            </c:strRef>
          </c:tx>
          <c:invertIfNegative val="0"/>
          <c:cat>
            <c:strRef>
              <c:f>IKP!$B$53:$H$53</c:f>
              <c:strCache>
                <c:ptCount val="7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</c:strCache>
            </c:strRef>
          </c:cat>
          <c:val>
            <c:numRef>
              <c:f>IKP!$B$56:$H$56</c:f>
              <c:numCache>
                <c:formatCode>0</c:formatCode>
                <c:ptCount val="7"/>
                <c:pt idx="0">
                  <c:v>6716.6869538360916</c:v>
                </c:pt>
                <c:pt idx="1">
                  <c:v>8543.6812655326867</c:v>
                </c:pt>
                <c:pt idx="2">
                  <c:v>8568.7203791469201</c:v>
                </c:pt>
                <c:pt idx="3">
                  <c:v>8669.4713800188183</c:v>
                </c:pt>
                <c:pt idx="4">
                  <c:v>8893.8910514942781</c:v>
                </c:pt>
                <c:pt idx="5">
                  <c:v>9034.0127715940762</c:v>
                </c:pt>
                <c:pt idx="6">
                  <c:v>9503.9163336040729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81-4AE2-9F47-202DA89A21C6}"/>
            </c:ext>
          </c:extLst>
        </c:ser>
        <c:ser>
          <c:idx val="3"/>
          <c:order val="3"/>
          <c:tx>
            <c:strRef>
              <c:f>IKP!$A$57</c:f>
              <c:strCache>
                <c:ptCount val="1"/>
                <c:pt idx="0">
                  <c:v>Zemgales reģions</c:v>
                </c:pt>
              </c:strCache>
            </c:strRef>
          </c:tx>
          <c:invertIfNegative val="0"/>
          <c:cat>
            <c:strRef>
              <c:f>IKP!$B$53:$H$53</c:f>
              <c:strCache>
                <c:ptCount val="7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</c:strCache>
            </c:strRef>
          </c:cat>
          <c:val>
            <c:numRef>
              <c:f>IKP!$B$57:$H$57</c:f>
              <c:numCache>
                <c:formatCode>0</c:formatCode>
                <c:ptCount val="7"/>
                <c:pt idx="0">
                  <c:v>5738.0122934955953</c:v>
                </c:pt>
                <c:pt idx="1">
                  <c:v>6538.9237395530254</c:v>
                </c:pt>
                <c:pt idx="2">
                  <c:v>7286.0746135612326</c:v>
                </c:pt>
                <c:pt idx="3">
                  <c:v>7056.6312889897108</c:v>
                </c:pt>
                <c:pt idx="4">
                  <c:v>7519.7772594369062</c:v>
                </c:pt>
                <c:pt idx="5">
                  <c:v>7824.0021931190886</c:v>
                </c:pt>
                <c:pt idx="6">
                  <c:v>8045.3057665331298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81-4AE2-9F47-202DA89A21C6}"/>
            </c:ext>
          </c:extLst>
        </c:ser>
        <c:ser>
          <c:idx val="4"/>
          <c:order val="4"/>
          <c:tx>
            <c:strRef>
              <c:f>IKP!$A$58</c:f>
              <c:strCache>
                <c:ptCount val="1"/>
                <c:pt idx="0">
                  <c:v>Latgales reģions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6200888982323941E-2"/>
                  <c:y val="1.0471204188481676E-2"/>
                </c:manualLayout>
              </c:layout>
              <c:spPr/>
              <c:txPr>
                <a:bodyPr/>
                <a:lstStyle/>
                <a:p>
                  <a:pPr>
                    <a:defRPr b="1" i="1"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81-4AE2-9F47-202DA89A21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IKP!$B$53:$H$53</c:f>
              <c:strCache>
                <c:ptCount val="7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</c:strCache>
            </c:strRef>
          </c:cat>
          <c:val>
            <c:numRef>
              <c:f>IKP!$B$58:$H$58</c:f>
              <c:numCache>
                <c:formatCode>0</c:formatCode>
                <c:ptCount val="7"/>
                <c:pt idx="0">
                  <c:v>4606.9653991535552</c:v>
                </c:pt>
                <c:pt idx="1">
                  <c:v>5608.7220348762021</c:v>
                </c:pt>
                <c:pt idx="2">
                  <c:v>6146.6192773123466</c:v>
                </c:pt>
                <c:pt idx="3">
                  <c:v>6024.1591122657674</c:v>
                </c:pt>
                <c:pt idx="4">
                  <c:v>6184.3894191821355</c:v>
                </c:pt>
                <c:pt idx="5">
                  <c:v>6374.2026804271482</c:v>
                </c:pt>
                <c:pt idx="6">
                  <c:v>6515.7823502514857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81-4AE2-9F47-202DA89A2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68080"/>
        <c:axId val="164768464"/>
      </c:barChart>
      <c:lineChart>
        <c:grouping val="standard"/>
        <c:varyColors val="0"/>
        <c:ser>
          <c:idx val="5"/>
          <c:order val="5"/>
          <c:tx>
            <c:strRef>
              <c:f>IKP!$A$59</c:f>
              <c:strCache>
                <c:ptCount val="1"/>
                <c:pt idx="0">
                  <c:v>Vidēji Latvijā</c:v>
                </c:pt>
              </c:strCache>
            </c:strRef>
          </c:tx>
          <c:spPr>
            <a:ln w="47625">
              <a:noFill/>
            </a:ln>
          </c:spPr>
          <c:marker>
            <c:symbol val="dash"/>
            <c:size val="3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IKP!$B$53:$H$53</c:f>
              <c:strCache>
                <c:ptCount val="7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</c:strCache>
            </c:strRef>
          </c:cat>
          <c:val>
            <c:numRef>
              <c:f>IKP!$B$59:$H$59</c:f>
              <c:numCache>
                <c:formatCode>0</c:formatCode>
                <c:ptCount val="7"/>
                <c:pt idx="0">
                  <c:v>8537.7551482559447</c:v>
                </c:pt>
                <c:pt idx="1">
                  <c:v>9842.5000813221668</c:v>
                </c:pt>
                <c:pt idx="2">
                  <c:v>10742.043406171795</c:v>
                </c:pt>
                <c:pt idx="3">
                  <c:v>11307.857264587381</c:v>
                </c:pt>
                <c:pt idx="4">
                  <c:v>11828.496796540445</c:v>
                </c:pt>
                <c:pt idx="5">
                  <c:v>12279.893523577681</c:v>
                </c:pt>
                <c:pt idx="6">
                  <c:v>12759.661593529492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781-4AE2-9F47-202DA89A2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69232"/>
        <c:axId val="164768848"/>
      </c:lineChart>
      <c:catAx>
        <c:axId val="16476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768464"/>
        <c:crosses val="autoZero"/>
        <c:auto val="1"/>
        <c:lblAlgn val="ctr"/>
        <c:lblOffset val="100"/>
        <c:noMultiLvlLbl val="0"/>
      </c:catAx>
      <c:valAx>
        <c:axId val="164768464"/>
        <c:scaling>
          <c:orientation val="minMax"/>
          <c:max val="18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4768080"/>
        <c:crosses val="autoZero"/>
        <c:crossBetween val="between"/>
      </c:valAx>
      <c:valAx>
        <c:axId val="164768848"/>
        <c:scaling>
          <c:orientation val="minMax"/>
          <c:max val="18000"/>
        </c:scaling>
        <c:delete val="0"/>
        <c:axPos val="r"/>
        <c:numFmt formatCode="0" sourceLinked="1"/>
        <c:majorTickMark val="out"/>
        <c:minorTickMark val="none"/>
        <c:tickLblPos val="nextTo"/>
        <c:crossAx val="164769232"/>
        <c:crosses val="max"/>
        <c:crossBetween val="between"/>
      </c:valAx>
      <c:catAx>
        <c:axId val="16476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476884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0EBA4-CF14-456E-AEB9-C5F79665480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DADB807-3CFF-4E5D-A7F2-5D3939C51C7C}">
      <dgm:prSet phldrT="[Text]" custT="1"/>
      <dgm:spPr/>
      <dgm:t>
        <a:bodyPr/>
        <a:lstStyle/>
        <a:p>
          <a:r>
            <a:rPr lang="lv-LV" sz="2000" dirty="0" smtClean="0"/>
            <a:t>Darba algas ?</a:t>
          </a:r>
          <a:endParaRPr lang="lv-LV" sz="2000" dirty="0"/>
        </a:p>
      </dgm:t>
    </dgm:pt>
    <dgm:pt modelId="{3CB95881-2C75-4D58-92F1-196E15B06B5A}" type="parTrans" cxnId="{125CB214-4EBB-4BEC-AD23-3CBF24414D61}">
      <dgm:prSet/>
      <dgm:spPr/>
      <dgm:t>
        <a:bodyPr/>
        <a:lstStyle/>
        <a:p>
          <a:endParaRPr lang="lv-LV" sz="1400"/>
        </a:p>
      </dgm:t>
    </dgm:pt>
    <dgm:pt modelId="{6CFC3644-2E19-429F-8FC2-0CFCFB1304F5}" type="sibTrans" cxnId="{125CB214-4EBB-4BEC-AD23-3CBF24414D61}">
      <dgm:prSet/>
      <dgm:spPr/>
      <dgm:t>
        <a:bodyPr/>
        <a:lstStyle/>
        <a:p>
          <a:endParaRPr lang="lv-LV" sz="1400"/>
        </a:p>
      </dgm:t>
    </dgm:pt>
    <dgm:pt modelId="{9A8F8C8F-C982-4547-B02E-5BE0EC1942E7}">
      <dgm:prSet phldrT="[Text]" custT="1"/>
      <dgm:spPr/>
      <dgm:t>
        <a:bodyPr/>
        <a:lstStyle/>
        <a:p>
          <a:r>
            <a:rPr lang="lv-LV" sz="2000" dirty="0" smtClean="0"/>
            <a:t>Vietējās iniciatīvas</a:t>
          </a:r>
          <a:endParaRPr lang="lv-LV" sz="2000" dirty="0"/>
        </a:p>
      </dgm:t>
    </dgm:pt>
    <dgm:pt modelId="{EEDD4C56-2F8F-4B7B-AA86-AF69F1DE3E59}" type="parTrans" cxnId="{FBDCB690-AED3-4320-AD78-4E641048ECE1}">
      <dgm:prSet/>
      <dgm:spPr/>
      <dgm:t>
        <a:bodyPr/>
        <a:lstStyle/>
        <a:p>
          <a:endParaRPr lang="lv-LV" sz="1400"/>
        </a:p>
      </dgm:t>
    </dgm:pt>
    <dgm:pt modelId="{B7ED896B-1377-4236-BD92-8A09FD85B15F}" type="sibTrans" cxnId="{FBDCB690-AED3-4320-AD78-4E641048ECE1}">
      <dgm:prSet/>
      <dgm:spPr/>
      <dgm:t>
        <a:bodyPr/>
        <a:lstStyle/>
        <a:p>
          <a:endParaRPr lang="lv-LV" sz="1400"/>
        </a:p>
      </dgm:t>
    </dgm:pt>
    <dgm:pt modelId="{AC94CFDB-5F3C-48A8-B9E0-C5A7670DAD40}">
      <dgm:prSet phldrT="[Text]" custT="1"/>
      <dgm:spPr/>
      <dgm:t>
        <a:bodyPr/>
        <a:lstStyle/>
        <a:p>
          <a:r>
            <a:rPr lang="lv-LV" sz="2000" dirty="0" smtClean="0"/>
            <a:t>Kā augt ātrāk </a:t>
          </a:r>
          <a:r>
            <a:rPr lang="lv-LV" sz="1800" dirty="0" smtClean="0"/>
            <a:t>?</a:t>
          </a:r>
          <a:endParaRPr lang="lv-LV" sz="1800" dirty="0"/>
        </a:p>
      </dgm:t>
    </dgm:pt>
    <dgm:pt modelId="{876D0404-AB86-41C4-893B-4A2E9AA34608}" type="parTrans" cxnId="{6087C1CF-C746-4435-B62B-35F030A2CE65}">
      <dgm:prSet/>
      <dgm:spPr/>
      <dgm:t>
        <a:bodyPr/>
        <a:lstStyle/>
        <a:p>
          <a:endParaRPr lang="lv-LV" sz="1400"/>
        </a:p>
      </dgm:t>
    </dgm:pt>
    <dgm:pt modelId="{1B6D0D12-ED25-45B3-99B9-9781B81E094F}" type="sibTrans" cxnId="{6087C1CF-C746-4435-B62B-35F030A2CE65}">
      <dgm:prSet/>
      <dgm:spPr/>
      <dgm:t>
        <a:bodyPr/>
        <a:lstStyle/>
        <a:p>
          <a:endParaRPr lang="lv-LV" sz="1400"/>
        </a:p>
      </dgm:t>
    </dgm:pt>
    <dgm:pt modelId="{3EEB1DDF-1340-45D0-A2C3-794FB929E15E}" type="pres">
      <dgm:prSet presAssocID="{0530EBA4-CF14-456E-AEB9-C5F796654801}" presName="compositeShape" presStyleCnt="0">
        <dgm:presLayoutVars>
          <dgm:chMax val="7"/>
          <dgm:dir/>
          <dgm:resizeHandles val="exact"/>
        </dgm:presLayoutVars>
      </dgm:prSet>
      <dgm:spPr/>
    </dgm:pt>
    <dgm:pt modelId="{A457EE6F-6089-4E1C-B08C-0CA819AE8245}" type="pres">
      <dgm:prSet presAssocID="{0530EBA4-CF14-456E-AEB9-C5F796654801}" presName="wedge1" presStyleLbl="node1" presStyleIdx="0" presStyleCnt="3"/>
      <dgm:spPr/>
      <dgm:t>
        <a:bodyPr/>
        <a:lstStyle/>
        <a:p>
          <a:endParaRPr lang="lv-LV"/>
        </a:p>
      </dgm:t>
    </dgm:pt>
    <dgm:pt modelId="{59B8A9CA-E960-49E6-A84A-D93445E348E8}" type="pres">
      <dgm:prSet presAssocID="{0530EBA4-CF14-456E-AEB9-C5F796654801}" presName="dummy1a" presStyleCnt="0"/>
      <dgm:spPr/>
    </dgm:pt>
    <dgm:pt modelId="{31986AA8-6B42-4A0A-8318-5B8FDA577D5D}" type="pres">
      <dgm:prSet presAssocID="{0530EBA4-CF14-456E-AEB9-C5F796654801}" presName="dummy1b" presStyleCnt="0"/>
      <dgm:spPr/>
    </dgm:pt>
    <dgm:pt modelId="{0E5CA952-AF82-442E-8D4E-46A51017F6C6}" type="pres">
      <dgm:prSet presAssocID="{0530EBA4-CF14-456E-AEB9-C5F7966548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76274FE-28D3-4448-9AB2-F3D97CE33B85}" type="pres">
      <dgm:prSet presAssocID="{0530EBA4-CF14-456E-AEB9-C5F796654801}" presName="wedge2" presStyleLbl="node1" presStyleIdx="1" presStyleCnt="3"/>
      <dgm:spPr/>
      <dgm:t>
        <a:bodyPr/>
        <a:lstStyle/>
        <a:p>
          <a:endParaRPr lang="lv-LV"/>
        </a:p>
      </dgm:t>
    </dgm:pt>
    <dgm:pt modelId="{36EDEEA3-EC3C-4444-B575-BBFE4F5A5E68}" type="pres">
      <dgm:prSet presAssocID="{0530EBA4-CF14-456E-AEB9-C5F796654801}" presName="dummy2a" presStyleCnt="0"/>
      <dgm:spPr/>
    </dgm:pt>
    <dgm:pt modelId="{D18A560B-A8C0-4752-947F-B936E1AFF902}" type="pres">
      <dgm:prSet presAssocID="{0530EBA4-CF14-456E-AEB9-C5F796654801}" presName="dummy2b" presStyleCnt="0"/>
      <dgm:spPr/>
    </dgm:pt>
    <dgm:pt modelId="{FBF90DD7-10AD-40A6-9BA4-BAF905E1F39D}" type="pres">
      <dgm:prSet presAssocID="{0530EBA4-CF14-456E-AEB9-C5F7966548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096E85E-CE35-4B4E-80BB-FB805FFAF2EF}" type="pres">
      <dgm:prSet presAssocID="{0530EBA4-CF14-456E-AEB9-C5F796654801}" presName="wedge3" presStyleLbl="node1" presStyleIdx="2" presStyleCnt="3"/>
      <dgm:spPr/>
      <dgm:t>
        <a:bodyPr/>
        <a:lstStyle/>
        <a:p>
          <a:endParaRPr lang="lv-LV"/>
        </a:p>
      </dgm:t>
    </dgm:pt>
    <dgm:pt modelId="{A8F5DF63-8254-4213-A077-3BD08C96425B}" type="pres">
      <dgm:prSet presAssocID="{0530EBA4-CF14-456E-AEB9-C5F796654801}" presName="dummy3a" presStyleCnt="0"/>
      <dgm:spPr/>
    </dgm:pt>
    <dgm:pt modelId="{347E5C83-CAE4-4B4E-B63B-CAB9F253BEF6}" type="pres">
      <dgm:prSet presAssocID="{0530EBA4-CF14-456E-AEB9-C5F796654801}" presName="dummy3b" presStyleCnt="0"/>
      <dgm:spPr/>
    </dgm:pt>
    <dgm:pt modelId="{1F4CCACF-A215-44B1-B865-1FE370D2EBDE}" type="pres">
      <dgm:prSet presAssocID="{0530EBA4-CF14-456E-AEB9-C5F7966548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5E7CAF8-6755-423C-8E7B-44D4DA5980C1}" type="pres">
      <dgm:prSet presAssocID="{6CFC3644-2E19-429F-8FC2-0CFCFB1304F5}" presName="arrowWedge1" presStyleLbl="fgSibTrans2D1" presStyleIdx="0" presStyleCnt="3"/>
      <dgm:spPr/>
    </dgm:pt>
    <dgm:pt modelId="{DA27A02D-67F9-4E46-9568-67EF3B7D2F38}" type="pres">
      <dgm:prSet presAssocID="{B7ED896B-1377-4236-BD92-8A09FD85B15F}" presName="arrowWedge2" presStyleLbl="fgSibTrans2D1" presStyleIdx="1" presStyleCnt="3"/>
      <dgm:spPr/>
    </dgm:pt>
    <dgm:pt modelId="{A891829F-F123-4A74-B0DD-ECB418D39821}" type="pres">
      <dgm:prSet presAssocID="{1B6D0D12-ED25-45B3-99B9-9781B81E094F}" presName="arrowWedge3" presStyleLbl="fgSibTrans2D1" presStyleIdx="2" presStyleCnt="3"/>
      <dgm:spPr/>
    </dgm:pt>
  </dgm:ptLst>
  <dgm:cxnLst>
    <dgm:cxn modelId="{36AACFD6-6F2B-488B-ACFB-680F77E3CCDF}" type="presOf" srcId="{EDADB807-3CFF-4E5D-A7F2-5D3939C51C7C}" destId="{0E5CA952-AF82-442E-8D4E-46A51017F6C6}" srcOrd="1" destOrd="0" presId="urn:microsoft.com/office/officeart/2005/8/layout/cycle8"/>
    <dgm:cxn modelId="{1B66E05B-2409-46BD-880D-6E2C7FC7BC4E}" type="presOf" srcId="{0530EBA4-CF14-456E-AEB9-C5F796654801}" destId="{3EEB1DDF-1340-45D0-A2C3-794FB929E15E}" srcOrd="0" destOrd="0" presId="urn:microsoft.com/office/officeart/2005/8/layout/cycle8"/>
    <dgm:cxn modelId="{0C987E5D-240C-4680-9A40-83B97873D611}" type="presOf" srcId="{AC94CFDB-5F3C-48A8-B9E0-C5A7670DAD40}" destId="{3096E85E-CE35-4B4E-80BB-FB805FFAF2EF}" srcOrd="0" destOrd="0" presId="urn:microsoft.com/office/officeart/2005/8/layout/cycle8"/>
    <dgm:cxn modelId="{D35E643D-2E97-4B22-AA20-E5D21592D181}" type="presOf" srcId="{EDADB807-3CFF-4E5D-A7F2-5D3939C51C7C}" destId="{A457EE6F-6089-4E1C-B08C-0CA819AE8245}" srcOrd="0" destOrd="0" presId="urn:microsoft.com/office/officeart/2005/8/layout/cycle8"/>
    <dgm:cxn modelId="{125CB214-4EBB-4BEC-AD23-3CBF24414D61}" srcId="{0530EBA4-CF14-456E-AEB9-C5F796654801}" destId="{EDADB807-3CFF-4E5D-A7F2-5D3939C51C7C}" srcOrd="0" destOrd="0" parTransId="{3CB95881-2C75-4D58-92F1-196E15B06B5A}" sibTransId="{6CFC3644-2E19-429F-8FC2-0CFCFB1304F5}"/>
    <dgm:cxn modelId="{6087C1CF-C746-4435-B62B-35F030A2CE65}" srcId="{0530EBA4-CF14-456E-AEB9-C5F796654801}" destId="{AC94CFDB-5F3C-48A8-B9E0-C5A7670DAD40}" srcOrd="2" destOrd="0" parTransId="{876D0404-AB86-41C4-893B-4A2E9AA34608}" sibTransId="{1B6D0D12-ED25-45B3-99B9-9781B81E094F}"/>
    <dgm:cxn modelId="{4BCB0D8F-B44C-429C-9599-5FF05F1E5933}" type="presOf" srcId="{AC94CFDB-5F3C-48A8-B9E0-C5A7670DAD40}" destId="{1F4CCACF-A215-44B1-B865-1FE370D2EBDE}" srcOrd="1" destOrd="0" presId="urn:microsoft.com/office/officeart/2005/8/layout/cycle8"/>
    <dgm:cxn modelId="{FBDCB690-AED3-4320-AD78-4E641048ECE1}" srcId="{0530EBA4-CF14-456E-AEB9-C5F796654801}" destId="{9A8F8C8F-C982-4547-B02E-5BE0EC1942E7}" srcOrd="1" destOrd="0" parTransId="{EEDD4C56-2F8F-4B7B-AA86-AF69F1DE3E59}" sibTransId="{B7ED896B-1377-4236-BD92-8A09FD85B15F}"/>
    <dgm:cxn modelId="{7176B790-7851-4CC4-AE1A-2E5D3AFABC80}" type="presOf" srcId="{9A8F8C8F-C982-4547-B02E-5BE0EC1942E7}" destId="{476274FE-28D3-4448-9AB2-F3D97CE33B85}" srcOrd="0" destOrd="0" presId="urn:microsoft.com/office/officeart/2005/8/layout/cycle8"/>
    <dgm:cxn modelId="{A37142F8-9E8D-4D4A-8B85-F98D22A7D083}" type="presOf" srcId="{9A8F8C8F-C982-4547-B02E-5BE0EC1942E7}" destId="{FBF90DD7-10AD-40A6-9BA4-BAF905E1F39D}" srcOrd="1" destOrd="0" presId="urn:microsoft.com/office/officeart/2005/8/layout/cycle8"/>
    <dgm:cxn modelId="{9314FE29-2C01-4992-8174-0E7276A63E39}" type="presParOf" srcId="{3EEB1DDF-1340-45D0-A2C3-794FB929E15E}" destId="{A457EE6F-6089-4E1C-B08C-0CA819AE8245}" srcOrd="0" destOrd="0" presId="urn:microsoft.com/office/officeart/2005/8/layout/cycle8"/>
    <dgm:cxn modelId="{6C091CDF-AB6E-4797-8FE7-F1C52642805B}" type="presParOf" srcId="{3EEB1DDF-1340-45D0-A2C3-794FB929E15E}" destId="{59B8A9CA-E960-49E6-A84A-D93445E348E8}" srcOrd="1" destOrd="0" presId="urn:microsoft.com/office/officeart/2005/8/layout/cycle8"/>
    <dgm:cxn modelId="{1486493B-AF0E-43ED-AFD9-37B810DDACB3}" type="presParOf" srcId="{3EEB1DDF-1340-45D0-A2C3-794FB929E15E}" destId="{31986AA8-6B42-4A0A-8318-5B8FDA577D5D}" srcOrd="2" destOrd="0" presId="urn:microsoft.com/office/officeart/2005/8/layout/cycle8"/>
    <dgm:cxn modelId="{C46630D3-243C-4C0F-8DC0-77FB4362040D}" type="presParOf" srcId="{3EEB1DDF-1340-45D0-A2C3-794FB929E15E}" destId="{0E5CA952-AF82-442E-8D4E-46A51017F6C6}" srcOrd="3" destOrd="0" presId="urn:microsoft.com/office/officeart/2005/8/layout/cycle8"/>
    <dgm:cxn modelId="{0E8E205B-BDF8-4E60-808A-466569F85130}" type="presParOf" srcId="{3EEB1DDF-1340-45D0-A2C3-794FB929E15E}" destId="{476274FE-28D3-4448-9AB2-F3D97CE33B85}" srcOrd="4" destOrd="0" presId="urn:microsoft.com/office/officeart/2005/8/layout/cycle8"/>
    <dgm:cxn modelId="{B4B5330A-03D8-40F3-8844-24D50BBAFDEB}" type="presParOf" srcId="{3EEB1DDF-1340-45D0-A2C3-794FB929E15E}" destId="{36EDEEA3-EC3C-4444-B575-BBFE4F5A5E68}" srcOrd="5" destOrd="0" presId="urn:microsoft.com/office/officeart/2005/8/layout/cycle8"/>
    <dgm:cxn modelId="{E6CEE7BA-8819-4DDC-9F1B-8BCEE258DF1A}" type="presParOf" srcId="{3EEB1DDF-1340-45D0-A2C3-794FB929E15E}" destId="{D18A560B-A8C0-4752-947F-B936E1AFF902}" srcOrd="6" destOrd="0" presId="urn:microsoft.com/office/officeart/2005/8/layout/cycle8"/>
    <dgm:cxn modelId="{3175C506-8F5B-4994-AA27-2F6D2B7B56D3}" type="presParOf" srcId="{3EEB1DDF-1340-45D0-A2C3-794FB929E15E}" destId="{FBF90DD7-10AD-40A6-9BA4-BAF905E1F39D}" srcOrd="7" destOrd="0" presId="urn:microsoft.com/office/officeart/2005/8/layout/cycle8"/>
    <dgm:cxn modelId="{19BCC56B-47EB-4DBE-828D-0900587A4FE5}" type="presParOf" srcId="{3EEB1DDF-1340-45D0-A2C3-794FB929E15E}" destId="{3096E85E-CE35-4B4E-80BB-FB805FFAF2EF}" srcOrd="8" destOrd="0" presId="urn:microsoft.com/office/officeart/2005/8/layout/cycle8"/>
    <dgm:cxn modelId="{7A70DB4C-1780-43DD-AC9F-46302D3986C1}" type="presParOf" srcId="{3EEB1DDF-1340-45D0-A2C3-794FB929E15E}" destId="{A8F5DF63-8254-4213-A077-3BD08C96425B}" srcOrd="9" destOrd="0" presId="urn:microsoft.com/office/officeart/2005/8/layout/cycle8"/>
    <dgm:cxn modelId="{1A949F33-8CF7-49C5-BCDA-4C14440AE672}" type="presParOf" srcId="{3EEB1DDF-1340-45D0-A2C3-794FB929E15E}" destId="{347E5C83-CAE4-4B4E-B63B-CAB9F253BEF6}" srcOrd="10" destOrd="0" presId="urn:microsoft.com/office/officeart/2005/8/layout/cycle8"/>
    <dgm:cxn modelId="{EFFDAEA3-0AB6-4364-9EE8-EAF3BE715076}" type="presParOf" srcId="{3EEB1DDF-1340-45D0-A2C3-794FB929E15E}" destId="{1F4CCACF-A215-44B1-B865-1FE370D2EBDE}" srcOrd="11" destOrd="0" presId="urn:microsoft.com/office/officeart/2005/8/layout/cycle8"/>
    <dgm:cxn modelId="{5272E2BD-FB23-4632-95C2-84046C8A5E7F}" type="presParOf" srcId="{3EEB1DDF-1340-45D0-A2C3-794FB929E15E}" destId="{E5E7CAF8-6755-423C-8E7B-44D4DA5980C1}" srcOrd="12" destOrd="0" presId="urn:microsoft.com/office/officeart/2005/8/layout/cycle8"/>
    <dgm:cxn modelId="{56FFDCBE-BE4D-49DC-BE7F-9EF984BEF2AC}" type="presParOf" srcId="{3EEB1DDF-1340-45D0-A2C3-794FB929E15E}" destId="{DA27A02D-67F9-4E46-9568-67EF3B7D2F38}" srcOrd="13" destOrd="0" presId="urn:microsoft.com/office/officeart/2005/8/layout/cycle8"/>
    <dgm:cxn modelId="{DBA55826-4B62-49B0-BD9C-B82D0A715FBF}" type="presParOf" srcId="{3EEB1DDF-1340-45D0-A2C3-794FB929E15E}" destId="{A891829F-F123-4A74-B0DD-ECB418D3982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559D7-4228-47A3-875A-2A541F24493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749C39-22FA-44D3-B527-DB6286D4CA46}">
      <dgm:prSet phldrT="[Text]" custT="1"/>
      <dgm:spPr>
        <a:solidFill>
          <a:schemeClr val="accent3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lv-LV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Investīciju projekts</a:t>
          </a:r>
          <a:endParaRPr lang="en-US" sz="16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53D17F3-438C-49DD-9D58-7576AB9B2D5B}" type="parTrans" cxnId="{BEFF5262-E098-47AB-A804-1A43CA99B3B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AF4D833-F374-4FC7-A5FE-9151287C18A6}" type="sibTrans" cxnId="{BEFF5262-E098-47AB-A804-1A43CA99B3B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88B8542-3940-45C7-BD3D-EAEE88FD22CE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lv-LV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Ieguldījumi</a:t>
          </a:r>
          <a:r>
            <a:rPr lang="lv-LV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pamatlīdzekļos</a:t>
          </a:r>
          <a:endParaRPr lang="en-US" sz="1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1F33552-4F61-4183-A79E-CC11EB557E28}" type="parTrans" cxnId="{16B559A8-9262-415E-8ED9-7BAD4C7DB1C8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C9C90CE-D00F-449C-B52B-8521082CEECC}" type="sibTrans" cxnId="{16B559A8-9262-415E-8ED9-7BAD4C7DB1C8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CD770E0-937E-409C-A833-E1FA1C0CEF1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v-LV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Atlaide</a:t>
          </a:r>
          <a:r>
            <a:rPr lang="lv-LV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</a:p>
        <a:p>
          <a:r>
            <a:rPr lang="lv-LV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UIN, NIN</a:t>
          </a:r>
          <a:endParaRPr lang="en-US" sz="1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0A845D-7246-4207-BEA8-1FE7F292D024}" type="parTrans" cxnId="{42A23E07-DA5C-4FD8-B5A1-F994FF071497}">
      <dgm:prSet custT="1"/>
      <dgm:spPr>
        <a:ln>
          <a:solidFill>
            <a:schemeClr val="accent3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E02C8B-9E17-4166-A5EB-9184D8CF2946}" type="sibTrans" cxnId="{42A23E07-DA5C-4FD8-B5A1-F994FF07149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100D9D-C0AD-47A8-8609-E220C972A5A7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lv-LV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Ieguldījumi</a:t>
          </a:r>
          <a:r>
            <a:rPr lang="lv-LV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atalgojumā</a:t>
          </a:r>
          <a:endParaRPr lang="en-US" sz="1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1733F9B-9B57-4D9F-B1EA-979A38A78FF9}" type="parTrans" cxnId="{FE25F290-5F43-4BD9-A92D-7085C9D43EBA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1F5CED-1292-4105-8D26-B8FAFCDDBE93}" type="sibTrans" cxnId="{FE25F290-5F43-4BD9-A92D-7085C9D43EB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5E456B-649A-4B2E-A2A8-D791F5861EF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v-LV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Atlaide </a:t>
          </a:r>
          <a:r>
            <a:rPr lang="lv-LV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r>
            <a:rPr lang="lv-LV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UIN, NIN</a:t>
          </a:r>
          <a:endParaRPr lang="en-US" sz="1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ABBC74-4E0B-4FFE-B56F-1E51563507CB}" type="parTrans" cxnId="{39D52E01-9367-4B1D-95D9-B9ED95C2D0D8}">
      <dgm:prSet custT="1"/>
      <dgm:spPr>
        <a:ln>
          <a:solidFill>
            <a:schemeClr val="accent3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E0FAD01-0DE7-49DE-B6AF-A184B83EB9BC}" type="sibTrans" cxnId="{39D52E01-9367-4B1D-95D9-B9ED95C2D0D8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148052B-8AAE-4540-9A18-508E54D1898A}" type="pres">
      <dgm:prSet presAssocID="{424559D7-4228-47A3-875A-2A541F2449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DBC8F1-B820-4F37-9D99-5C2B7500A6E8}" type="pres">
      <dgm:prSet presAssocID="{96749C39-22FA-44D3-B527-DB6286D4CA46}" presName="root1" presStyleCnt="0"/>
      <dgm:spPr/>
      <dgm:t>
        <a:bodyPr/>
        <a:lstStyle/>
        <a:p>
          <a:endParaRPr lang="lv-LV"/>
        </a:p>
      </dgm:t>
    </dgm:pt>
    <dgm:pt modelId="{4DB9CB92-0A69-45BF-99C9-6F19073269BF}" type="pres">
      <dgm:prSet presAssocID="{96749C39-22FA-44D3-B527-DB6286D4CA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8AF01-1493-4E59-B6AE-83D8498667A3}" type="pres">
      <dgm:prSet presAssocID="{96749C39-22FA-44D3-B527-DB6286D4CA46}" presName="level2hierChild" presStyleCnt="0"/>
      <dgm:spPr/>
      <dgm:t>
        <a:bodyPr/>
        <a:lstStyle/>
        <a:p>
          <a:endParaRPr lang="lv-LV"/>
        </a:p>
      </dgm:t>
    </dgm:pt>
    <dgm:pt modelId="{DFA25299-8558-409C-A70A-D9C70AB3A4CF}" type="pres">
      <dgm:prSet presAssocID="{91F33552-4F61-4183-A79E-CC11EB557E2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98F51C3-E23E-4429-8F05-551FD1E185E4}" type="pres">
      <dgm:prSet presAssocID="{91F33552-4F61-4183-A79E-CC11EB557E2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2EEC30D-EBC1-431C-B6A8-AC2C8C8550C0}" type="pres">
      <dgm:prSet presAssocID="{688B8542-3940-45C7-BD3D-EAEE88FD22CE}" presName="root2" presStyleCnt="0"/>
      <dgm:spPr/>
      <dgm:t>
        <a:bodyPr/>
        <a:lstStyle/>
        <a:p>
          <a:endParaRPr lang="lv-LV"/>
        </a:p>
      </dgm:t>
    </dgm:pt>
    <dgm:pt modelId="{47F4B11A-A6D7-42D3-A839-EC392E406523}" type="pres">
      <dgm:prSet presAssocID="{688B8542-3940-45C7-BD3D-EAEE88FD22C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31F613-9DC7-4071-AD65-0E6E798B3BDE}" type="pres">
      <dgm:prSet presAssocID="{688B8542-3940-45C7-BD3D-EAEE88FD22CE}" presName="level3hierChild" presStyleCnt="0"/>
      <dgm:spPr/>
      <dgm:t>
        <a:bodyPr/>
        <a:lstStyle/>
        <a:p>
          <a:endParaRPr lang="lv-LV"/>
        </a:p>
      </dgm:t>
    </dgm:pt>
    <dgm:pt modelId="{5E2AA945-3895-4DA2-B050-7A81C68B31A3}" type="pres">
      <dgm:prSet presAssocID="{170A845D-7246-4207-BEA8-1FE7F292D02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4CFF74D-BA7D-494D-9BC1-610F6F24A29D}" type="pres">
      <dgm:prSet presAssocID="{170A845D-7246-4207-BEA8-1FE7F292D02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F3A8A7A-ABB6-4374-B6D8-D08C39AD8145}" type="pres">
      <dgm:prSet presAssocID="{2CD770E0-937E-409C-A833-E1FA1C0CEF1E}" presName="root2" presStyleCnt="0"/>
      <dgm:spPr/>
      <dgm:t>
        <a:bodyPr/>
        <a:lstStyle/>
        <a:p>
          <a:endParaRPr lang="lv-LV"/>
        </a:p>
      </dgm:t>
    </dgm:pt>
    <dgm:pt modelId="{4C660E34-0005-4374-9E2A-7FDE7606A2E5}" type="pres">
      <dgm:prSet presAssocID="{2CD770E0-937E-409C-A833-E1FA1C0CEF1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70521-006A-4C2E-AADC-27816CFFB4B5}" type="pres">
      <dgm:prSet presAssocID="{2CD770E0-937E-409C-A833-E1FA1C0CEF1E}" presName="level3hierChild" presStyleCnt="0"/>
      <dgm:spPr/>
      <dgm:t>
        <a:bodyPr/>
        <a:lstStyle/>
        <a:p>
          <a:endParaRPr lang="lv-LV"/>
        </a:p>
      </dgm:t>
    </dgm:pt>
    <dgm:pt modelId="{B61704FB-B144-4353-9F48-4D0FEC8949E4}" type="pres">
      <dgm:prSet presAssocID="{31733F9B-9B57-4D9F-B1EA-979A38A78FF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B2347E0-B346-4DBC-AF8A-29D6365A6EFF}" type="pres">
      <dgm:prSet presAssocID="{31733F9B-9B57-4D9F-B1EA-979A38A78FF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D4F320D-8461-4937-8E92-4F756622B847}" type="pres">
      <dgm:prSet presAssocID="{73100D9D-C0AD-47A8-8609-E220C972A5A7}" presName="root2" presStyleCnt="0"/>
      <dgm:spPr/>
      <dgm:t>
        <a:bodyPr/>
        <a:lstStyle/>
        <a:p>
          <a:endParaRPr lang="lv-LV"/>
        </a:p>
      </dgm:t>
    </dgm:pt>
    <dgm:pt modelId="{909DD8EC-B260-491C-B037-EF077A14E6F3}" type="pres">
      <dgm:prSet presAssocID="{73100D9D-C0AD-47A8-8609-E220C972A5A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45E412-DA57-4E69-9BDA-48A86D352B59}" type="pres">
      <dgm:prSet presAssocID="{73100D9D-C0AD-47A8-8609-E220C972A5A7}" presName="level3hierChild" presStyleCnt="0"/>
      <dgm:spPr/>
      <dgm:t>
        <a:bodyPr/>
        <a:lstStyle/>
        <a:p>
          <a:endParaRPr lang="lv-LV"/>
        </a:p>
      </dgm:t>
    </dgm:pt>
    <dgm:pt modelId="{B27CB89D-0421-4E0A-A151-8B7311DE13BA}" type="pres">
      <dgm:prSet presAssocID="{A2ABBC74-4E0B-4FFE-B56F-1E51563507CB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3A4C6C7-363A-4435-83BD-883A800122C7}" type="pres">
      <dgm:prSet presAssocID="{A2ABBC74-4E0B-4FFE-B56F-1E51563507C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7B041F7-F623-46D1-8E11-2C413D68F9AA}" type="pres">
      <dgm:prSet presAssocID="{B35E456B-649A-4B2E-A2A8-D791F5861EFD}" presName="root2" presStyleCnt="0"/>
      <dgm:spPr/>
      <dgm:t>
        <a:bodyPr/>
        <a:lstStyle/>
        <a:p>
          <a:endParaRPr lang="lv-LV"/>
        </a:p>
      </dgm:t>
    </dgm:pt>
    <dgm:pt modelId="{3B9A1291-BC53-4EBD-A519-11E9AE8B712D}" type="pres">
      <dgm:prSet presAssocID="{B35E456B-649A-4B2E-A2A8-D791F5861EF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7208F-A95F-40CA-9D4E-2122C4E90416}" type="pres">
      <dgm:prSet presAssocID="{B35E456B-649A-4B2E-A2A8-D791F5861EFD}" presName="level3hierChild" presStyleCnt="0"/>
      <dgm:spPr/>
      <dgm:t>
        <a:bodyPr/>
        <a:lstStyle/>
        <a:p>
          <a:endParaRPr lang="lv-LV"/>
        </a:p>
      </dgm:t>
    </dgm:pt>
  </dgm:ptLst>
  <dgm:cxnLst>
    <dgm:cxn modelId="{F78F6C48-0928-4A91-84E7-18343FF4BC73}" type="presOf" srcId="{B35E456B-649A-4B2E-A2A8-D791F5861EFD}" destId="{3B9A1291-BC53-4EBD-A519-11E9AE8B712D}" srcOrd="0" destOrd="0" presId="urn:microsoft.com/office/officeart/2005/8/layout/hierarchy2"/>
    <dgm:cxn modelId="{42A23E07-DA5C-4FD8-B5A1-F994FF071497}" srcId="{688B8542-3940-45C7-BD3D-EAEE88FD22CE}" destId="{2CD770E0-937E-409C-A833-E1FA1C0CEF1E}" srcOrd="0" destOrd="0" parTransId="{170A845D-7246-4207-BEA8-1FE7F292D024}" sibTransId="{93E02C8B-9E17-4166-A5EB-9184D8CF2946}"/>
    <dgm:cxn modelId="{39D52E01-9367-4B1D-95D9-B9ED95C2D0D8}" srcId="{73100D9D-C0AD-47A8-8609-E220C972A5A7}" destId="{B35E456B-649A-4B2E-A2A8-D791F5861EFD}" srcOrd="0" destOrd="0" parTransId="{A2ABBC74-4E0B-4FFE-B56F-1E51563507CB}" sibTransId="{5E0FAD01-0DE7-49DE-B6AF-A184B83EB9BC}"/>
    <dgm:cxn modelId="{3E394FDA-603D-4D0F-B209-C7EBF39975FD}" type="presOf" srcId="{2CD770E0-937E-409C-A833-E1FA1C0CEF1E}" destId="{4C660E34-0005-4374-9E2A-7FDE7606A2E5}" srcOrd="0" destOrd="0" presId="urn:microsoft.com/office/officeart/2005/8/layout/hierarchy2"/>
    <dgm:cxn modelId="{9875B1FA-E47E-4E7B-A257-B9D748997852}" type="presOf" srcId="{91F33552-4F61-4183-A79E-CC11EB557E28}" destId="{DFA25299-8558-409C-A70A-D9C70AB3A4CF}" srcOrd="0" destOrd="0" presId="urn:microsoft.com/office/officeart/2005/8/layout/hierarchy2"/>
    <dgm:cxn modelId="{FE25F290-5F43-4BD9-A92D-7085C9D43EBA}" srcId="{96749C39-22FA-44D3-B527-DB6286D4CA46}" destId="{73100D9D-C0AD-47A8-8609-E220C972A5A7}" srcOrd="1" destOrd="0" parTransId="{31733F9B-9B57-4D9F-B1EA-979A38A78FF9}" sibTransId="{141F5CED-1292-4105-8D26-B8FAFCDDBE93}"/>
    <dgm:cxn modelId="{813B70AD-7EF8-4F29-AEA3-2AB8E23374E6}" type="presOf" srcId="{170A845D-7246-4207-BEA8-1FE7F292D024}" destId="{34CFF74D-BA7D-494D-9BC1-610F6F24A29D}" srcOrd="1" destOrd="0" presId="urn:microsoft.com/office/officeart/2005/8/layout/hierarchy2"/>
    <dgm:cxn modelId="{E71D6ECC-143B-41E2-9757-29D30C271589}" type="presOf" srcId="{91F33552-4F61-4183-A79E-CC11EB557E28}" destId="{E98F51C3-E23E-4429-8F05-551FD1E185E4}" srcOrd="1" destOrd="0" presId="urn:microsoft.com/office/officeart/2005/8/layout/hierarchy2"/>
    <dgm:cxn modelId="{FF95FF7C-8632-4E9D-9890-93E83917E50A}" type="presOf" srcId="{73100D9D-C0AD-47A8-8609-E220C972A5A7}" destId="{909DD8EC-B260-491C-B037-EF077A14E6F3}" srcOrd="0" destOrd="0" presId="urn:microsoft.com/office/officeart/2005/8/layout/hierarchy2"/>
    <dgm:cxn modelId="{16B559A8-9262-415E-8ED9-7BAD4C7DB1C8}" srcId="{96749C39-22FA-44D3-B527-DB6286D4CA46}" destId="{688B8542-3940-45C7-BD3D-EAEE88FD22CE}" srcOrd="0" destOrd="0" parTransId="{91F33552-4F61-4183-A79E-CC11EB557E28}" sibTransId="{4C9C90CE-D00F-449C-B52B-8521082CEECC}"/>
    <dgm:cxn modelId="{698D1A5C-E5FA-4A75-9A75-5D85A4C31B69}" type="presOf" srcId="{31733F9B-9B57-4D9F-B1EA-979A38A78FF9}" destId="{B61704FB-B144-4353-9F48-4D0FEC8949E4}" srcOrd="0" destOrd="0" presId="urn:microsoft.com/office/officeart/2005/8/layout/hierarchy2"/>
    <dgm:cxn modelId="{E1D1B613-5AC2-4DF7-8058-E8BC1C0717CA}" type="presOf" srcId="{96749C39-22FA-44D3-B527-DB6286D4CA46}" destId="{4DB9CB92-0A69-45BF-99C9-6F19073269BF}" srcOrd="0" destOrd="0" presId="urn:microsoft.com/office/officeart/2005/8/layout/hierarchy2"/>
    <dgm:cxn modelId="{38C7AF48-1E29-47DC-A4F2-94D996A1CF4D}" type="presOf" srcId="{688B8542-3940-45C7-BD3D-EAEE88FD22CE}" destId="{47F4B11A-A6D7-42D3-A839-EC392E406523}" srcOrd="0" destOrd="0" presId="urn:microsoft.com/office/officeart/2005/8/layout/hierarchy2"/>
    <dgm:cxn modelId="{AD01A669-D934-427B-AB45-FFF7E08E9885}" type="presOf" srcId="{A2ABBC74-4E0B-4FFE-B56F-1E51563507CB}" destId="{B27CB89D-0421-4E0A-A151-8B7311DE13BA}" srcOrd="0" destOrd="0" presId="urn:microsoft.com/office/officeart/2005/8/layout/hierarchy2"/>
    <dgm:cxn modelId="{58155A0B-8AD5-44D4-8153-948160FB2196}" type="presOf" srcId="{A2ABBC74-4E0B-4FFE-B56F-1E51563507CB}" destId="{D3A4C6C7-363A-4435-83BD-883A800122C7}" srcOrd="1" destOrd="0" presId="urn:microsoft.com/office/officeart/2005/8/layout/hierarchy2"/>
    <dgm:cxn modelId="{BEFF5262-E098-47AB-A804-1A43CA99B3BD}" srcId="{424559D7-4228-47A3-875A-2A541F24493C}" destId="{96749C39-22FA-44D3-B527-DB6286D4CA46}" srcOrd="0" destOrd="0" parTransId="{253D17F3-438C-49DD-9D58-7576AB9B2D5B}" sibTransId="{EAF4D833-F374-4FC7-A5FE-9151287C18A6}"/>
    <dgm:cxn modelId="{27CF2E2D-7D3A-4FA8-A622-8CD10F8AF6F2}" type="presOf" srcId="{31733F9B-9B57-4D9F-B1EA-979A38A78FF9}" destId="{5B2347E0-B346-4DBC-AF8A-29D6365A6EFF}" srcOrd="1" destOrd="0" presId="urn:microsoft.com/office/officeart/2005/8/layout/hierarchy2"/>
    <dgm:cxn modelId="{03645CEC-D26C-4C99-8878-56658302C0E9}" type="presOf" srcId="{170A845D-7246-4207-BEA8-1FE7F292D024}" destId="{5E2AA945-3895-4DA2-B050-7A81C68B31A3}" srcOrd="0" destOrd="0" presId="urn:microsoft.com/office/officeart/2005/8/layout/hierarchy2"/>
    <dgm:cxn modelId="{D5047D01-69DE-4066-A53D-A9C35C20CEE8}" type="presOf" srcId="{424559D7-4228-47A3-875A-2A541F24493C}" destId="{3148052B-8AAE-4540-9A18-508E54D1898A}" srcOrd="0" destOrd="0" presId="urn:microsoft.com/office/officeart/2005/8/layout/hierarchy2"/>
    <dgm:cxn modelId="{9843C9A3-3988-43BA-99E5-792A70D4F5DF}" type="presParOf" srcId="{3148052B-8AAE-4540-9A18-508E54D1898A}" destId="{F9DBC8F1-B820-4F37-9D99-5C2B7500A6E8}" srcOrd="0" destOrd="0" presId="urn:microsoft.com/office/officeart/2005/8/layout/hierarchy2"/>
    <dgm:cxn modelId="{B83D67BD-441B-4C88-91E2-7026D1CD093A}" type="presParOf" srcId="{F9DBC8F1-B820-4F37-9D99-5C2B7500A6E8}" destId="{4DB9CB92-0A69-45BF-99C9-6F19073269BF}" srcOrd="0" destOrd="0" presId="urn:microsoft.com/office/officeart/2005/8/layout/hierarchy2"/>
    <dgm:cxn modelId="{732C015C-57BA-40C6-9B1C-4BAE88D7FA06}" type="presParOf" srcId="{F9DBC8F1-B820-4F37-9D99-5C2B7500A6E8}" destId="{1628AF01-1493-4E59-B6AE-83D8498667A3}" srcOrd="1" destOrd="0" presId="urn:microsoft.com/office/officeart/2005/8/layout/hierarchy2"/>
    <dgm:cxn modelId="{20588341-FF34-4B78-A52D-965A518AA4EF}" type="presParOf" srcId="{1628AF01-1493-4E59-B6AE-83D8498667A3}" destId="{DFA25299-8558-409C-A70A-D9C70AB3A4CF}" srcOrd="0" destOrd="0" presId="urn:microsoft.com/office/officeart/2005/8/layout/hierarchy2"/>
    <dgm:cxn modelId="{B3181230-E68C-4F0F-8B60-B446250CFC22}" type="presParOf" srcId="{DFA25299-8558-409C-A70A-D9C70AB3A4CF}" destId="{E98F51C3-E23E-4429-8F05-551FD1E185E4}" srcOrd="0" destOrd="0" presId="urn:microsoft.com/office/officeart/2005/8/layout/hierarchy2"/>
    <dgm:cxn modelId="{CCA43CF4-D5C1-433F-9181-6C36B4F814E5}" type="presParOf" srcId="{1628AF01-1493-4E59-B6AE-83D8498667A3}" destId="{A2EEC30D-EBC1-431C-B6A8-AC2C8C8550C0}" srcOrd="1" destOrd="0" presId="urn:microsoft.com/office/officeart/2005/8/layout/hierarchy2"/>
    <dgm:cxn modelId="{AA423E34-82ED-41AC-9A0D-064543E00C30}" type="presParOf" srcId="{A2EEC30D-EBC1-431C-B6A8-AC2C8C8550C0}" destId="{47F4B11A-A6D7-42D3-A839-EC392E406523}" srcOrd="0" destOrd="0" presId="urn:microsoft.com/office/officeart/2005/8/layout/hierarchy2"/>
    <dgm:cxn modelId="{70572DDF-E6E8-48F6-B1AC-44C10849B3D9}" type="presParOf" srcId="{A2EEC30D-EBC1-431C-B6A8-AC2C8C8550C0}" destId="{F131F613-9DC7-4071-AD65-0E6E798B3BDE}" srcOrd="1" destOrd="0" presId="urn:microsoft.com/office/officeart/2005/8/layout/hierarchy2"/>
    <dgm:cxn modelId="{ABE263C7-B759-4635-85AB-BE3717AB7785}" type="presParOf" srcId="{F131F613-9DC7-4071-AD65-0E6E798B3BDE}" destId="{5E2AA945-3895-4DA2-B050-7A81C68B31A3}" srcOrd="0" destOrd="0" presId="urn:microsoft.com/office/officeart/2005/8/layout/hierarchy2"/>
    <dgm:cxn modelId="{A1F5BA49-99AE-4CA0-9FA0-175A373C4F9E}" type="presParOf" srcId="{5E2AA945-3895-4DA2-B050-7A81C68B31A3}" destId="{34CFF74D-BA7D-494D-9BC1-610F6F24A29D}" srcOrd="0" destOrd="0" presId="urn:microsoft.com/office/officeart/2005/8/layout/hierarchy2"/>
    <dgm:cxn modelId="{0460B616-BA07-4AE4-9C4B-9C828F1968E1}" type="presParOf" srcId="{F131F613-9DC7-4071-AD65-0E6E798B3BDE}" destId="{0F3A8A7A-ABB6-4374-B6D8-D08C39AD8145}" srcOrd="1" destOrd="0" presId="urn:microsoft.com/office/officeart/2005/8/layout/hierarchy2"/>
    <dgm:cxn modelId="{D4B19BE4-7402-4F27-959A-CE5C2E73BD91}" type="presParOf" srcId="{0F3A8A7A-ABB6-4374-B6D8-D08C39AD8145}" destId="{4C660E34-0005-4374-9E2A-7FDE7606A2E5}" srcOrd="0" destOrd="0" presId="urn:microsoft.com/office/officeart/2005/8/layout/hierarchy2"/>
    <dgm:cxn modelId="{EF0FB053-6444-4B6C-98FE-4B2492B7FD42}" type="presParOf" srcId="{0F3A8A7A-ABB6-4374-B6D8-D08C39AD8145}" destId="{7A870521-006A-4C2E-AADC-27816CFFB4B5}" srcOrd="1" destOrd="0" presId="urn:microsoft.com/office/officeart/2005/8/layout/hierarchy2"/>
    <dgm:cxn modelId="{F7BC8FEC-3C59-4C17-BAF3-D1EA51DC70ED}" type="presParOf" srcId="{1628AF01-1493-4E59-B6AE-83D8498667A3}" destId="{B61704FB-B144-4353-9F48-4D0FEC8949E4}" srcOrd="2" destOrd="0" presId="urn:microsoft.com/office/officeart/2005/8/layout/hierarchy2"/>
    <dgm:cxn modelId="{EC79E0CA-1DEE-4D32-ACBF-9202439C7A84}" type="presParOf" srcId="{B61704FB-B144-4353-9F48-4D0FEC8949E4}" destId="{5B2347E0-B346-4DBC-AF8A-29D6365A6EFF}" srcOrd="0" destOrd="0" presId="urn:microsoft.com/office/officeart/2005/8/layout/hierarchy2"/>
    <dgm:cxn modelId="{5AD8A880-A786-4704-A290-30DC1945A526}" type="presParOf" srcId="{1628AF01-1493-4E59-B6AE-83D8498667A3}" destId="{FD4F320D-8461-4937-8E92-4F756622B847}" srcOrd="3" destOrd="0" presId="urn:microsoft.com/office/officeart/2005/8/layout/hierarchy2"/>
    <dgm:cxn modelId="{7FB0AEDD-045E-4E2B-9B23-727CB0E30728}" type="presParOf" srcId="{FD4F320D-8461-4937-8E92-4F756622B847}" destId="{909DD8EC-B260-491C-B037-EF077A14E6F3}" srcOrd="0" destOrd="0" presId="urn:microsoft.com/office/officeart/2005/8/layout/hierarchy2"/>
    <dgm:cxn modelId="{E6543375-3B81-4527-A38C-CEC891449780}" type="presParOf" srcId="{FD4F320D-8461-4937-8E92-4F756622B847}" destId="{D245E412-DA57-4E69-9BDA-48A86D352B59}" srcOrd="1" destOrd="0" presId="urn:microsoft.com/office/officeart/2005/8/layout/hierarchy2"/>
    <dgm:cxn modelId="{70D97EC0-24BE-4E72-8C2C-06317D21C592}" type="presParOf" srcId="{D245E412-DA57-4E69-9BDA-48A86D352B59}" destId="{B27CB89D-0421-4E0A-A151-8B7311DE13BA}" srcOrd="0" destOrd="0" presId="urn:microsoft.com/office/officeart/2005/8/layout/hierarchy2"/>
    <dgm:cxn modelId="{A44E5B2C-DBFC-47CF-A2EA-23190D6D46D4}" type="presParOf" srcId="{B27CB89D-0421-4E0A-A151-8B7311DE13BA}" destId="{D3A4C6C7-363A-4435-83BD-883A800122C7}" srcOrd="0" destOrd="0" presId="urn:microsoft.com/office/officeart/2005/8/layout/hierarchy2"/>
    <dgm:cxn modelId="{EE75CEAC-9FBF-4396-92B6-48C9F5593A2C}" type="presParOf" srcId="{D245E412-DA57-4E69-9BDA-48A86D352B59}" destId="{97B041F7-F623-46D1-8E11-2C413D68F9AA}" srcOrd="1" destOrd="0" presId="urn:microsoft.com/office/officeart/2005/8/layout/hierarchy2"/>
    <dgm:cxn modelId="{F0262094-DBE2-496F-A1F5-E24D1315CA01}" type="presParOf" srcId="{97B041F7-F623-46D1-8E11-2C413D68F9AA}" destId="{3B9A1291-BC53-4EBD-A519-11E9AE8B712D}" srcOrd="0" destOrd="0" presId="urn:microsoft.com/office/officeart/2005/8/layout/hierarchy2"/>
    <dgm:cxn modelId="{F4FF74AB-59D9-40BD-8179-09DF9F1C2935}" type="presParOf" srcId="{97B041F7-F623-46D1-8E11-2C413D68F9AA}" destId="{C307208F-A95F-40CA-9D4E-2122C4E904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A794-5D51-4A21-962A-95806DB372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76BD61-CBA7-4B4A-B6BF-41654637D5D9}">
      <dgm:prSet phldrT="[Text]" custT="1"/>
      <dgm:spPr/>
      <dgm:t>
        <a:bodyPr/>
        <a:lstStyle/>
        <a:p>
          <a:pPr rtl="0"/>
          <a:r>
            <a:rPr lang="lv-LV" sz="1400" b="1" i="0" u="none" strike="noStrike" cap="none" spc="0" baseline="0" dirty="0" smtClean="0">
              <a:solidFill>
                <a:srgbClr val="FFFFF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Reģioni un pašvaldība kā attīstības virzītājs</a:t>
          </a:r>
          <a:endParaRPr lang="en-GB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9B05F-60D8-4204-A588-194DD7179FA4}" type="parTrans" cxnId="{A691041C-2C93-4559-866D-F283B96D8CB3}">
      <dgm:prSet/>
      <dgm:spPr/>
      <dgm:t>
        <a:bodyPr/>
        <a:lstStyle/>
        <a:p>
          <a:endParaRPr lang="en-GB" sz="2000"/>
        </a:p>
      </dgm:t>
    </dgm:pt>
    <dgm:pt modelId="{D4F8A826-4B21-41C2-8470-C34EB957D5C4}" type="sibTrans" cxnId="{A691041C-2C93-4559-866D-F283B96D8CB3}">
      <dgm:prSet custT="1"/>
      <dgm:spPr/>
      <dgm:t>
        <a:bodyPr/>
        <a:lstStyle/>
        <a:p>
          <a:endParaRPr lang="en-GB" sz="4400"/>
        </a:p>
      </dgm:t>
    </dgm:pt>
    <dgm:pt modelId="{8735A93C-FE19-4526-A967-4F13B5E55C88}">
      <dgm:prSet phldrT="[Text]" custT="1"/>
      <dgm:spPr/>
      <dgm:t>
        <a:bodyPr/>
        <a:lstStyle/>
        <a:p>
          <a:r>
            <a:rPr lang="lv-LV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Pakalpojumu efektivitāte</a:t>
          </a:r>
          <a:endParaRPr lang="en-GB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F30DA7-26D2-43C2-B9E3-9F9A8C47A962}" type="parTrans" cxnId="{2CD8055C-7007-405C-AE33-7658FBB284C8}">
      <dgm:prSet/>
      <dgm:spPr/>
      <dgm:t>
        <a:bodyPr/>
        <a:lstStyle/>
        <a:p>
          <a:endParaRPr lang="en-GB" sz="2000"/>
        </a:p>
      </dgm:t>
    </dgm:pt>
    <dgm:pt modelId="{8E5D300B-06A6-4681-B6BE-2A81742E8B52}" type="sibTrans" cxnId="{2CD8055C-7007-405C-AE33-7658FBB284C8}">
      <dgm:prSet custT="1"/>
      <dgm:spPr>
        <a:noFill/>
      </dgm:spPr>
      <dgm:t>
        <a:bodyPr/>
        <a:lstStyle/>
        <a:p>
          <a:endParaRPr lang="en-GB" sz="1600"/>
        </a:p>
      </dgm:t>
    </dgm:pt>
    <dgm:pt modelId="{59B05F2F-B1E7-4350-A934-D48B450332B5}">
      <dgm:prSet phldrT="[Text]" custT="1"/>
      <dgm:spPr/>
      <dgm:t>
        <a:bodyPr/>
        <a:lstStyle/>
        <a:p>
          <a:r>
            <a:rPr lang="lv-LV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reģionos</a:t>
          </a:r>
          <a:endParaRPr lang="en-GB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C905D1-D9F7-4704-9EC2-2E8DC10CD2DE}" type="parTrans" cxnId="{B76003D8-CA57-40DD-8309-94D8EBBEE8D0}">
      <dgm:prSet/>
      <dgm:spPr/>
      <dgm:t>
        <a:bodyPr/>
        <a:lstStyle/>
        <a:p>
          <a:endParaRPr lang="en-GB" sz="2000"/>
        </a:p>
      </dgm:t>
    </dgm:pt>
    <dgm:pt modelId="{5A0F6A86-1894-4AA1-B058-E6EE9409F847}" type="sibTrans" cxnId="{B76003D8-CA57-40DD-8309-94D8EBBEE8D0}">
      <dgm:prSet custT="1"/>
      <dgm:spPr/>
      <dgm:t>
        <a:bodyPr/>
        <a:lstStyle/>
        <a:p>
          <a:endParaRPr lang="en-GB" sz="4400" dirty="0"/>
        </a:p>
      </dgm:t>
    </dgm:pt>
    <dgm:pt modelId="{5ECDDB68-5840-4EC4-8236-582975C88902}" type="pres">
      <dgm:prSet presAssocID="{806DA794-5D51-4A21-962A-95806DB372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9FD485-8A5D-4AAF-A388-4C683E5EC93A}" type="pres">
      <dgm:prSet presAssocID="{E376BD61-CBA7-4B4A-B6BF-41654637D5D9}" presName="node" presStyleLbl="node1" presStyleIdx="0" presStyleCnt="3" custScaleX="1287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B5888-C6B2-4B56-8E2D-F16B4321EBF7}" type="pres">
      <dgm:prSet presAssocID="{D4F8A826-4B21-41C2-8470-C34EB957D5C4}" presName="sibTrans" presStyleLbl="sibTrans2D1" presStyleIdx="0" presStyleCnt="3" custAng="16520318" custScaleX="164652" custScaleY="301464" custLinFactNeighborX="-2079" custLinFactNeighborY="12587"/>
      <dgm:spPr>
        <a:prstGeom prst="downArrow">
          <a:avLst/>
        </a:prstGeom>
      </dgm:spPr>
      <dgm:t>
        <a:bodyPr/>
        <a:lstStyle/>
        <a:p>
          <a:endParaRPr lang="en-GB"/>
        </a:p>
      </dgm:t>
    </dgm:pt>
    <dgm:pt modelId="{378305E4-FB96-4463-AEAD-5F4C885394B9}" type="pres">
      <dgm:prSet presAssocID="{D4F8A826-4B21-41C2-8470-C34EB957D5C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5AA9DB4C-20D7-418F-866D-ED6DA0A28DBE}" type="pres">
      <dgm:prSet presAssocID="{8735A93C-FE19-4526-A967-4F13B5E55C88}" presName="node" presStyleLbl="node1" presStyleIdx="1" presStyleCnt="3" custScaleX="122551" custRadScaleRad="93188" custRadScaleInc="-13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B977E-773A-431C-A6E7-2457FFBDD939}" type="pres">
      <dgm:prSet presAssocID="{8E5D300B-06A6-4681-B6BE-2A81742E8B5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074A18D-1A44-4BA3-A148-06154C205544}" type="pres">
      <dgm:prSet presAssocID="{8E5D300B-06A6-4681-B6BE-2A81742E8B5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AB0A3BE-D23F-433E-AD48-A2CA8815B6AC}" type="pres">
      <dgm:prSet presAssocID="{59B05F2F-B1E7-4350-A934-D48B450332B5}" presName="node" presStyleLbl="node1" presStyleIdx="2" presStyleCnt="3" custScaleX="146926" custRadScaleRad="134637" custRadScaleInc="246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9C9D4-2EC5-4E82-BB76-60BA9641056D}" type="pres">
      <dgm:prSet presAssocID="{5A0F6A86-1894-4AA1-B058-E6EE9409F847}" presName="sibTrans" presStyleLbl="sibTrans2D1" presStyleIdx="2" presStyleCnt="3" custAng="5143296" custScaleX="174750" custScaleY="293267"/>
      <dgm:spPr>
        <a:prstGeom prst="downArrow">
          <a:avLst/>
        </a:prstGeom>
      </dgm:spPr>
      <dgm:t>
        <a:bodyPr/>
        <a:lstStyle/>
        <a:p>
          <a:endParaRPr lang="en-GB"/>
        </a:p>
      </dgm:t>
    </dgm:pt>
    <dgm:pt modelId="{646D9B33-03BA-4284-8305-2BB16D3270AD}" type="pres">
      <dgm:prSet presAssocID="{5A0F6A86-1894-4AA1-B058-E6EE9409F84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D0C28FE-01C6-4B61-96CE-1F5EFD565089}" type="presOf" srcId="{5A0F6A86-1894-4AA1-B058-E6EE9409F847}" destId="{646D9B33-03BA-4284-8305-2BB16D3270AD}" srcOrd="1" destOrd="0" presId="urn:microsoft.com/office/officeart/2005/8/layout/cycle7"/>
    <dgm:cxn modelId="{A691041C-2C93-4559-866D-F283B96D8CB3}" srcId="{806DA794-5D51-4A21-962A-95806DB37230}" destId="{E376BD61-CBA7-4B4A-B6BF-41654637D5D9}" srcOrd="0" destOrd="0" parTransId="{ECB9B05F-60D8-4204-A588-194DD7179FA4}" sibTransId="{D4F8A826-4B21-41C2-8470-C34EB957D5C4}"/>
    <dgm:cxn modelId="{7B5E09A2-6519-4418-8B13-4C484C427228}" type="presOf" srcId="{806DA794-5D51-4A21-962A-95806DB37230}" destId="{5ECDDB68-5840-4EC4-8236-582975C88902}" srcOrd="0" destOrd="0" presId="urn:microsoft.com/office/officeart/2005/8/layout/cycle7"/>
    <dgm:cxn modelId="{435A26B2-6F3D-4066-A0FD-87180F59FDC1}" type="presOf" srcId="{D4F8A826-4B21-41C2-8470-C34EB957D5C4}" destId="{378305E4-FB96-4463-AEAD-5F4C885394B9}" srcOrd="1" destOrd="0" presId="urn:microsoft.com/office/officeart/2005/8/layout/cycle7"/>
    <dgm:cxn modelId="{FF9A33D6-346A-4ADD-801F-1C56F2FBF384}" type="presOf" srcId="{59B05F2F-B1E7-4350-A934-D48B450332B5}" destId="{EAB0A3BE-D23F-433E-AD48-A2CA8815B6AC}" srcOrd="0" destOrd="0" presId="urn:microsoft.com/office/officeart/2005/8/layout/cycle7"/>
    <dgm:cxn modelId="{0D43D41D-D3A6-44B7-9B05-450468D57BAF}" type="presOf" srcId="{8E5D300B-06A6-4681-B6BE-2A81742E8B52}" destId="{1D0B977E-773A-431C-A6E7-2457FFBDD939}" srcOrd="0" destOrd="0" presId="urn:microsoft.com/office/officeart/2005/8/layout/cycle7"/>
    <dgm:cxn modelId="{BED1F351-FBC8-4AE2-A7EE-20C635DDD240}" type="presOf" srcId="{8E5D300B-06A6-4681-B6BE-2A81742E8B52}" destId="{0074A18D-1A44-4BA3-A148-06154C205544}" srcOrd="1" destOrd="0" presId="urn:microsoft.com/office/officeart/2005/8/layout/cycle7"/>
    <dgm:cxn modelId="{11030FE2-460B-4C06-BF70-1FBC2C5CF7B5}" type="presOf" srcId="{5A0F6A86-1894-4AA1-B058-E6EE9409F847}" destId="{7079C9D4-2EC5-4E82-BB76-60BA9641056D}" srcOrd="0" destOrd="0" presId="urn:microsoft.com/office/officeart/2005/8/layout/cycle7"/>
    <dgm:cxn modelId="{B76003D8-CA57-40DD-8309-94D8EBBEE8D0}" srcId="{806DA794-5D51-4A21-962A-95806DB37230}" destId="{59B05F2F-B1E7-4350-A934-D48B450332B5}" srcOrd="2" destOrd="0" parTransId="{26C905D1-D9F7-4704-9EC2-2E8DC10CD2DE}" sibTransId="{5A0F6A86-1894-4AA1-B058-E6EE9409F847}"/>
    <dgm:cxn modelId="{62A69165-327B-49C7-957C-E7CCF5498E24}" type="presOf" srcId="{E376BD61-CBA7-4B4A-B6BF-41654637D5D9}" destId="{BA9FD485-8A5D-4AAF-A388-4C683E5EC93A}" srcOrd="0" destOrd="0" presId="urn:microsoft.com/office/officeart/2005/8/layout/cycle7"/>
    <dgm:cxn modelId="{2CD8055C-7007-405C-AE33-7658FBB284C8}" srcId="{806DA794-5D51-4A21-962A-95806DB37230}" destId="{8735A93C-FE19-4526-A967-4F13B5E55C88}" srcOrd="1" destOrd="0" parTransId="{3FF30DA7-26D2-43C2-B9E3-9F9A8C47A962}" sibTransId="{8E5D300B-06A6-4681-B6BE-2A81742E8B52}"/>
    <dgm:cxn modelId="{EF4C945B-4C9A-435B-9328-015BA44281BA}" type="presOf" srcId="{D4F8A826-4B21-41C2-8470-C34EB957D5C4}" destId="{16CB5888-C6B2-4B56-8E2D-F16B4321EBF7}" srcOrd="0" destOrd="0" presId="urn:microsoft.com/office/officeart/2005/8/layout/cycle7"/>
    <dgm:cxn modelId="{B0BBBFDE-0B70-448D-894B-3E8721298C13}" type="presOf" srcId="{8735A93C-FE19-4526-A967-4F13B5E55C88}" destId="{5AA9DB4C-20D7-418F-866D-ED6DA0A28DBE}" srcOrd="0" destOrd="0" presId="urn:microsoft.com/office/officeart/2005/8/layout/cycle7"/>
    <dgm:cxn modelId="{BDA4593E-9494-4C87-944F-88664F9BF3D0}" type="presParOf" srcId="{5ECDDB68-5840-4EC4-8236-582975C88902}" destId="{BA9FD485-8A5D-4AAF-A388-4C683E5EC93A}" srcOrd="0" destOrd="0" presId="urn:microsoft.com/office/officeart/2005/8/layout/cycle7"/>
    <dgm:cxn modelId="{86215DA2-D2DC-4FBA-AFEC-030A6CACAFD9}" type="presParOf" srcId="{5ECDDB68-5840-4EC4-8236-582975C88902}" destId="{16CB5888-C6B2-4B56-8E2D-F16B4321EBF7}" srcOrd="1" destOrd="0" presId="urn:microsoft.com/office/officeart/2005/8/layout/cycle7"/>
    <dgm:cxn modelId="{5ED573B1-8079-49FB-8859-343E40D5CFD0}" type="presParOf" srcId="{16CB5888-C6B2-4B56-8E2D-F16B4321EBF7}" destId="{378305E4-FB96-4463-AEAD-5F4C885394B9}" srcOrd="0" destOrd="0" presId="urn:microsoft.com/office/officeart/2005/8/layout/cycle7"/>
    <dgm:cxn modelId="{78432F6C-868C-4739-8D14-CE125D521D62}" type="presParOf" srcId="{5ECDDB68-5840-4EC4-8236-582975C88902}" destId="{5AA9DB4C-20D7-418F-866D-ED6DA0A28DBE}" srcOrd="2" destOrd="0" presId="urn:microsoft.com/office/officeart/2005/8/layout/cycle7"/>
    <dgm:cxn modelId="{CC34CFBB-E10D-412D-A9E0-B109EF50E039}" type="presParOf" srcId="{5ECDDB68-5840-4EC4-8236-582975C88902}" destId="{1D0B977E-773A-431C-A6E7-2457FFBDD939}" srcOrd="3" destOrd="0" presId="urn:microsoft.com/office/officeart/2005/8/layout/cycle7"/>
    <dgm:cxn modelId="{C52F7B0E-97F1-4F91-B60A-FE6FA0AC374E}" type="presParOf" srcId="{1D0B977E-773A-431C-A6E7-2457FFBDD939}" destId="{0074A18D-1A44-4BA3-A148-06154C205544}" srcOrd="0" destOrd="0" presId="urn:microsoft.com/office/officeart/2005/8/layout/cycle7"/>
    <dgm:cxn modelId="{1ACC3510-0EF3-4A86-AFE5-77279EF2DA82}" type="presParOf" srcId="{5ECDDB68-5840-4EC4-8236-582975C88902}" destId="{EAB0A3BE-D23F-433E-AD48-A2CA8815B6AC}" srcOrd="4" destOrd="0" presId="urn:microsoft.com/office/officeart/2005/8/layout/cycle7"/>
    <dgm:cxn modelId="{CF53DC86-C186-447A-A69D-369B8EE20044}" type="presParOf" srcId="{5ECDDB68-5840-4EC4-8236-582975C88902}" destId="{7079C9D4-2EC5-4E82-BB76-60BA9641056D}" srcOrd="5" destOrd="0" presId="urn:microsoft.com/office/officeart/2005/8/layout/cycle7"/>
    <dgm:cxn modelId="{0B117E0D-309B-4B64-9467-53D478A28505}" type="presParOf" srcId="{7079C9D4-2EC5-4E82-BB76-60BA9641056D}" destId="{646D9B33-03BA-4284-8305-2BB16D3270A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DA794-5D51-4A21-962A-95806DB372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76BD61-CBA7-4B4A-B6BF-41654637D5D9}">
      <dgm:prSet phldrT="[Text]" custT="1"/>
      <dgm:spPr/>
      <dgm:t>
        <a:bodyPr/>
        <a:lstStyle/>
        <a:p>
          <a:pPr rtl="0"/>
          <a:r>
            <a:rPr lang="lv-LV" sz="1400" b="1" i="0" u="none" strike="noStrike" cap="none" spc="0" baseline="0" dirty="0" smtClean="0">
              <a:solidFill>
                <a:srgbClr val="FFFFF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Reģioni un pašvaldība kā attīstības virzītājs</a:t>
          </a:r>
          <a:endParaRPr lang="en-GB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9B05F-60D8-4204-A588-194DD7179FA4}" type="parTrans" cxnId="{A691041C-2C93-4559-866D-F283B96D8CB3}">
      <dgm:prSet/>
      <dgm:spPr/>
      <dgm:t>
        <a:bodyPr/>
        <a:lstStyle/>
        <a:p>
          <a:endParaRPr lang="en-GB" sz="2000"/>
        </a:p>
      </dgm:t>
    </dgm:pt>
    <dgm:pt modelId="{D4F8A826-4B21-41C2-8470-C34EB957D5C4}" type="sibTrans" cxnId="{A691041C-2C93-4559-866D-F283B96D8CB3}">
      <dgm:prSet custT="1"/>
      <dgm:spPr/>
      <dgm:t>
        <a:bodyPr/>
        <a:lstStyle/>
        <a:p>
          <a:endParaRPr lang="en-GB" sz="4400"/>
        </a:p>
      </dgm:t>
    </dgm:pt>
    <dgm:pt modelId="{8735A93C-FE19-4526-A967-4F13B5E55C88}">
      <dgm:prSet phldrT="[Text]" custT="1"/>
      <dgm:spPr/>
      <dgm:t>
        <a:bodyPr/>
        <a:lstStyle/>
        <a:p>
          <a:r>
            <a:rPr lang="lv-LV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Pakalpojumu efektivitāte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F30DA7-26D2-43C2-B9E3-9F9A8C47A962}" type="parTrans" cxnId="{2CD8055C-7007-405C-AE33-7658FBB284C8}">
      <dgm:prSet/>
      <dgm:spPr/>
      <dgm:t>
        <a:bodyPr/>
        <a:lstStyle/>
        <a:p>
          <a:endParaRPr lang="en-GB" sz="2000"/>
        </a:p>
      </dgm:t>
    </dgm:pt>
    <dgm:pt modelId="{8E5D300B-06A6-4681-B6BE-2A81742E8B52}" type="sibTrans" cxnId="{2CD8055C-7007-405C-AE33-7658FBB284C8}">
      <dgm:prSet custT="1"/>
      <dgm:spPr>
        <a:noFill/>
      </dgm:spPr>
      <dgm:t>
        <a:bodyPr/>
        <a:lstStyle/>
        <a:p>
          <a:endParaRPr lang="en-GB" sz="1600"/>
        </a:p>
      </dgm:t>
    </dgm:pt>
    <dgm:pt modelId="{59B05F2F-B1E7-4350-A934-D48B450332B5}">
      <dgm:prSet phldrT="[Text]" custT="1"/>
      <dgm:spPr/>
      <dgm:t>
        <a:bodyPr/>
        <a:lstStyle/>
        <a:p>
          <a:r>
            <a:rPr lang="lv-LV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reģionos</a:t>
          </a:r>
          <a:endParaRPr lang="en-GB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C905D1-D9F7-4704-9EC2-2E8DC10CD2DE}" type="parTrans" cxnId="{B76003D8-CA57-40DD-8309-94D8EBBEE8D0}">
      <dgm:prSet/>
      <dgm:spPr/>
      <dgm:t>
        <a:bodyPr/>
        <a:lstStyle/>
        <a:p>
          <a:endParaRPr lang="en-GB" sz="2000"/>
        </a:p>
      </dgm:t>
    </dgm:pt>
    <dgm:pt modelId="{5A0F6A86-1894-4AA1-B058-E6EE9409F847}" type="sibTrans" cxnId="{B76003D8-CA57-40DD-8309-94D8EBBEE8D0}">
      <dgm:prSet custT="1"/>
      <dgm:spPr/>
      <dgm:t>
        <a:bodyPr/>
        <a:lstStyle/>
        <a:p>
          <a:endParaRPr lang="en-GB" sz="4400" dirty="0"/>
        </a:p>
      </dgm:t>
    </dgm:pt>
    <dgm:pt modelId="{5ECDDB68-5840-4EC4-8236-582975C88902}" type="pres">
      <dgm:prSet presAssocID="{806DA794-5D51-4A21-962A-95806DB372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9FD485-8A5D-4AAF-A388-4C683E5EC93A}" type="pres">
      <dgm:prSet presAssocID="{E376BD61-CBA7-4B4A-B6BF-41654637D5D9}" presName="node" presStyleLbl="node1" presStyleIdx="0" presStyleCnt="3" custScaleX="1287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B5888-C6B2-4B56-8E2D-F16B4321EBF7}" type="pres">
      <dgm:prSet presAssocID="{D4F8A826-4B21-41C2-8470-C34EB957D5C4}" presName="sibTrans" presStyleLbl="sibTrans2D1" presStyleIdx="0" presStyleCnt="3" custAng="16520318" custScaleX="94101" custScaleY="301464" custLinFactNeighborX="-2079" custLinFactNeighborY="12587"/>
      <dgm:spPr>
        <a:prstGeom prst="downArrow">
          <a:avLst/>
        </a:prstGeom>
      </dgm:spPr>
      <dgm:t>
        <a:bodyPr/>
        <a:lstStyle/>
        <a:p>
          <a:endParaRPr lang="en-GB"/>
        </a:p>
      </dgm:t>
    </dgm:pt>
    <dgm:pt modelId="{378305E4-FB96-4463-AEAD-5F4C885394B9}" type="pres">
      <dgm:prSet presAssocID="{D4F8A826-4B21-41C2-8470-C34EB957D5C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5AA9DB4C-20D7-418F-866D-ED6DA0A28DBE}" type="pres">
      <dgm:prSet presAssocID="{8735A93C-FE19-4526-A967-4F13B5E55C88}" presName="node" presStyleLbl="node1" presStyleIdx="1" presStyleCnt="3" custScaleX="198145" custRadScaleRad="118655" custRadScaleInc="-23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B977E-773A-431C-A6E7-2457FFBDD939}" type="pres">
      <dgm:prSet presAssocID="{8E5D300B-06A6-4681-B6BE-2A81742E8B5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074A18D-1A44-4BA3-A148-06154C205544}" type="pres">
      <dgm:prSet presAssocID="{8E5D300B-06A6-4681-B6BE-2A81742E8B5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AB0A3BE-D23F-433E-AD48-A2CA8815B6AC}" type="pres">
      <dgm:prSet presAssocID="{59B05F2F-B1E7-4350-A934-D48B450332B5}" presName="node" presStyleLbl="node1" presStyleIdx="2" presStyleCnt="3" custScaleX="146926" custRadScaleRad="130499" custRadScaleInc="28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9C9D4-2EC5-4E82-BB76-60BA9641056D}" type="pres">
      <dgm:prSet presAssocID="{5A0F6A86-1894-4AA1-B058-E6EE9409F847}" presName="sibTrans" presStyleLbl="sibTrans2D1" presStyleIdx="2" presStyleCnt="3" custAng="5143296" custScaleX="102539" custScaleY="293267" custLinFactNeighborX="-4334" custLinFactNeighborY="0"/>
      <dgm:spPr>
        <a:prstGeom prst="downArrow">
          <a:avLst/>
        </a:prstGeom>
      </dgm:spPr>
      <dgm:t>
        <a:bodyPr/>
        <a:lstStyle/>
        <a:p>
          <a:endParaRPr lang="en-GB"/>
        </a:p>
      </dgm:t>
    </dgm:pt>
    <dgm:pt modelId="{646D9B33-03BA-4284-8305-2BB16D3270AD}" type="pres">
      <dgm:prSet presAssocID="{5A0F6A86-1894-4AA1-B058-E6EE9409F84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E2C1F53-858A-4566-B04F-F8FE3B2CFB46}" type="presOf" srcId="{8735A93C-FE19-4526-A967-4F13B5E55C88}" destId="{5AA9DB4C-20D7-418F-866D-ED6DA0A28DBE}" srcOrd="0" destOrd="0" presId="urn:microsoft.com/office/officeart/2005/8/layout/cycle7"/>
    <dgm:cxn modelId="{A691041C-2C93-4559-866D-F283B96D8CB3}" srcId="{806DA794-5D51-4A21-962A-95806DB37230}" destId="{E376BD61-CBA7-4B4A-B6BF-41654637D5D9}" srcOrd="0" destOrd="0" parTransId="{ECB9B05F-60D8-4204-A588-194DD7179FA4}" sibTransId="{D4F8A826-4B21-41C2-8470-C34EB957D5C4}"/>
    <dgm:cxn modelId="{B61CDFA0-804A-4089-9E51-24941C8D9695}" type="presOf" srcId="{806DA794-5D51-4A21-962A-95806DB37230}" destId="{5ECDDB68-5840-4EC4-8236-582975C88902}" srcOrd="0" destOrd="0" presId="urn:microsoft.com/office/officeart/2005/8/layout/cycle7"/>
    <dgm:cxn modelId="{C6908AB1-8C2A-45FE-A5C1-03D2ED6278E5}" type="presOf" srcId="{8E5D300B-06A6-4681-B6BE-2A81742E8B52}" destId="{1D0B977E-773A-431C-A6E7-2457FFBDD939}" srcOrd="0" destOrd="0" presId="urn:microsoft.com/office/officeart/2005/8/layout/cycle7"/>
    <dgm:cxn modelId="{D10F3BEC-EE64-4D57-8619-F77D137AFE11}" type="presOf" srcId="{E376BD61-CBA7-4B4A-B6BF-41654637D5D9}" destId="{BA9FD485-8A5D-4AAF-A388-4C683E5EC93A}" srcOrd="0" destOrd="0" presId="urn:microsoft.com/office/officeart/2005/8/layout/cycle7"/>
    <dgm:cxn modelId="{8F37B639-4DA1-436C-AF26-EA266019BC67}" type="presOf" srcId="{5A0F6A86-1894-4AA1-B058-E6EE9409F847}" destId="{7079C9D4-2EC5-4E82-BB76-60BA9641056D}" srcOrd="0" destOrd="0" presId="urn:microsoft.com/office/officeart/2005/8/layout/cycle7"/>
    <dgm:cxn modelId="{256499B0-1235-41BA-A05D-3E5426F38A99}" type="presOf" srcId="{8E5D300B-06A6-4681-B6BE-2A81742E8B52}" destId="{0074A18D-1A44-4BA3-A148-06154C205544}" srcOrd="1" destOrd="0" presId="urn:microsoft.com/office/officeart/2005/8/layout/cycle7"/>
    <dgm:cxn modelId="{56DB13FF-A33D-4DD1-A41E-5A703EAA5140}" type="presOf" srcId="{5A0F6A86-1894-4AA1-B058-E6EE9409F847}" destId="{646D9B33-03BA-4284-8305-2BB16D3270AD}" srcOrd="1" destOrd="0" presId="urn:microsoft.com/office/officeart/2005/8/layout/cycle7"/>
    <dgm:cxn modelId="{0DC4DC50-AA84-490E-A4C7-C0A2B5DACDE2}" type="presOf" srcId="{59B05F2F-B1E7-4350-A934-D48B450332B5}" destId="{EAB0A3BE-D23F-433E-AD48-A2CA8815B6AC}" srcOrd="0" destOrd="0" presId="urn:microsoft.com/office/officeart/2005/8/layout/cycle7"/>
    <dgm:cxn modelId="{B9D9192B-2A78-4F88-A962-C017B5A1DE90}" type="presOf" srcId="{D4F8A826-4B21-41C2-8470-C34EB957D5C4}" destId="{378305E4-FB96-4463-AEAD-5F4C885394B9}" srcOrd="1" destOrd="0" presId="urn:microsoft.com/office/officeart/2005/8/layout/cycle7"/>
    <dgm:cxn modelId="{B76003D8-CA57-40DD-8309-94D8EBBEE8D0}" srcId="{806DA794-5D51-4A21-962A-95806DB37230}" destId="{59B05F2F-B1E7-4350-A934-D48B450332B5}" srcOrd="2" destOrd="0" parTransId="{26C905D1-D9F7-4704-9EC2-2E8DC10CD2DE}" sibTransId="{5A0F6A86-1894-4AA1-B058-E6EE9409F847}"/>
    <dgm:cxn modelId="{2CD8055C-7007-405C-AE33-7658FBB284C8}" srcId="{806DA794-5D51-4A21-962A-95806DB37230}" destId="{8735A93C-FE19-4526-A967-4F13B5E55C88}" srcOrd="1" destOrd="0" parTransId="{3FF30DA7-26D2-43C2-B9E3-9F9A8C47A962}" sibTransId="{8E5D300B-06A6-4681-B6BE-2A81742E8B52}"/>
    <dgm:cxn modelId="{9AA0F127-B74B-409B-B03D-B02F695B5B13}" type="presOf" srcId="{D4F8A826-4B21-41C2-8470-C34EB957D5C4}" destId="{16CB5888-C6B2-4B56-8E2D-F16B4321EBF7}" srcOrd="0" destOrd="0" presId="urn:microsoft.com/office/officeart/2005/8/layout/cycle7"/>
    <dgm:cxn modelId="{E8AB7557-D05B-4244-BCE6-9DA50BB0B019}" type="presParOf" srcId="{5ECDDB68-5840-4EC4-8236-582975C88902}" destId="{BA9FD485-8A5D-4AAF-A388-4C683E5EC93A}" srcOrd="0" destOrd="0" presId="urn:microsoft.com/office/officeart/2005/8/layout/cycle7"/>
    <dgm:cxn modelId="{43D9FC08-46C8-436A-AADA-E8D071F0A3AC}" type="presParOf" srcId="{5ECDDB68-5840-4EC4-8236-582975C88902}" destId="{16CB5888-C6B2-4B56-8E2D-F16B4321EBF7}" srcOrd="1" destOrd="0" presId="urn:microsoft.com/office/officeart/2005/8/layout/cycle7"/>
    <dgm:cxn modelId="{C85A31AD-A93F-48B4-99AB-9CC9234654D5}" type="presParOf" srcId="{16CB5888-C6B2-4B56-8E2D-F16B4321EBF7}" destId="{378305E4-FB96-4463-AEAD-5F4C885394B9}" srcOrd="0" destOrd="0" presId="urn:microsoft.com/office/officeart/2005/8/layout/cycle7"/>
    <dgm:cxn modelId="{21A00455-E00C-4DBB-8520-3C3C37BD9041}" type="presParOf" srcId="{5ECDDB68-5840-4EC4-8236-582975C88902}" destId="{5AA9DB4C-20D7-418F-866D-ED6DA0A28DBE}" srcOrd="2" destOrd="0" presId="urn:microsoft.com/office/officeart/2005/8/layout/cycle7"/>
    <dgm:cxn modelId="{7BD497FC-EBF9-4395-AD59-6C445AB80CCF}" type="presParOf" srcId="{5ECDDB68-5840-4EC4-8236-582975C88902}" destId="{1D0B977E-773A-431C-A6E7-2457FFBDD939}" srcOrd="3" destOrd="0" presId="urn:microsoft.com/office/officeart/2005/8/layout/cycle7"/>
    <dgm:cxn modelId="{2D4EC91C-4084-46F3-AC6F-A128196D5366}" type="presParOf" srcId="{1D0B977E-773A-431C-A6E7-2457FFBDD939}" destId="{0074A18D-1A44-4BA3-A148-06154C205544}" srcOrd="0" destOrd="0" presId="urn:microsoft.com/office/officeart/2005/8/layout/cycle7"/>
    <dgm:cxn modelId="{0997E135-97C0-4E11-B37B-633FF52E74BE}" type="presParOf" srcId="{5ECDDB68-5840-4EC4-8236-582975C88902}" destId="{EAB0A3BE-D23F-433E-AD48-A2CA8815B6AC}" srcOrd="4" destOrd="0" presId="urn:microsoft.com/office/officeart/2005/8/layout/cycle7"/>
    <dgm:cxn modelId="{3C03DB84-EEF2-4038-B1FE-EF3D410EF3FA}" type="presParOf" srcId="{5ECDDB68-5840-4EC4-8236-582975C88902}" destId="{7079C9D4-2EC5-4E82-BB76-60BA9641056D}" srcOrd="5" destOrd="0" presId="urn:microsoft.com/office/officeart/2005/8/layout/cycle7"/>
    <dgm:cxn modelId="{85442D9F-D987-4556-906A-38355CC98395}" type="presParOf" srcId="{7079C9D4-2EC5-4E82-BB76-60BA9641056D}" destId="{646D9B33-03BA-4284-8305-2BB16D3270A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E5F19C-8972-4EB1-8F06-7290EEFC83A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FEB0B08-F776-4027-BECC-5AF55A9ABA31}">
      <dgm:prSet phldrT="[Text]" custT="1"/>
      <dgm:spPr/>
      <dgm:t>
        <a:bodyPr/>
        <a:lstStyle/>
        <a:p>
          <a:r>
            <a:rPr lang="lv-LV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Ieguldījums biznesa idejā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AB7FC9-522D-414D-ABE8-64761F98B9F6}" type="parTrans" cxnId="{AB4E7469-C294-4866-B47E-9F5EEF3668BD}">
      <dgm:prSet/>
      <dgm:spPr/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9BFCC8-0DE2-4AC8-B4F9-90ECD4EF75C8}" type="sibTrans" cxnId="{AB4E7469-C294-4866-B47E-9F5EEF3668BD}">
      <dgm:prSet custT="1"/>
      <dgm:spPr/>
      <dgm:t>
        <a:bodyPr/>
        <a:lstStyle/>
        <a:p>
          <a:endParaRPr lang="en-US" sz="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7418BD-274F-498C-A796-C0DE4766800F}">
      <dgm:prSet phldrT="[Text]" custT="1"/>
      <dgm:spPr/>
      <dgm:t>
        <a:bodyPr/>
        <a:lstStyle/>
        <a:p>
          <a:r>
            <a:rPr lang="lv-LV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(vietējā)</a:t>
          </a:r>
          <a:endParaRPr lang="en-U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2FA853-C5B8-455B-A35F-0EEB310D649A}" type="parTrans" cxnId="{DD247881-AC36-4B0B-9DCD-58D846261D0E}">
      <dgm:prSet/>
      <dgm:spPr/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058145-F5BD-46CF-B868-D0A948F75C6F}" type="sibTrans" cxnId="{DD247881-AC36-4B0B-9DCD-58D846261D0E}">
      <dgm:prSet custT="1"/>
      <dgm:spPr/>
      <dgm:t>
        <a:bodyPr/>
        <a:lstStyle/>
        <a:p>
          <a:endParaRPr lang="en-US" sz="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3C1652-5F0D-4BEE-A6B9-FF164B5735B1}">
      <dgm:prSet phldrT="[Text]" custT="1"/>
      <dgm:spPr/>
      <dgm:t>
        <a:bodyPr/>
        <a:lstStyle/>
        <a:p>
          <a:r>
            <a:rPr lang="lv-LV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Peļņa, attīstība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68BFCE-A859-4556-AD89-4EAAAC85667C}" type="parTrans" cxnId="{C2B343AF-72D3-4904-809F-59A9BCE75D39}">
      <dgm:prSet/>
      <dgm:spPr/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2DDC5BA-A5DF-41C5-A691-C0583E51A619}" type="sibTrans" cxnId="{C2B343AF-72D3-4904-809F-59A9BCE75D39}">
      <dgm:prSet/>
      <dgm:spPr/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F73993-9BE8-4A57-AF72-7541D123E178}" type="pres">
      <dgm:prSet presAssocID="{47E5F19C-8972-4EB1-8F06-7290EEFC83A7}" presName="Name0" presStyleCnt="0">
        <dgm:presLayoutVars>
          <dgm:dir/>
          <dgm:resizeHandles val="exact"/>
        </dgm:presLayoutVars>
      </dgm:prSet>
      <dgm:spPr/>
    </dgm:pt>
    <dgm:pt modelId="{97ABE738-03F5-417E-85C8-CA9E3B97F56A}" type="pres">
      <dgm:prSet presAssocID="{47E5F19C-8972-4EB1-8F06-7290EEFC83A7}" presName="vNodes" presStyleCnt="0"/>
      <dgm:spPr/>
    </dgm:pt>
    <dgm:pt modelId="{36F8A6D2-1E13-47A0-B029-694B46B68E41}" type="pres">
      <dgm:prSet presAssocID="{3FEB0B08-F776-4027-BECC-5AF55A9ABA31}" presName="node" presStyleLbl="node1" presStyleIdx="0" presStyleCnt="3" custScaleX="174848" custScaleY="105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9A971-6AC1-43F8-BEEB-F87938512454}" type="pres">
      <dgm:prSet presAssocID="{5D9BFCC8-0DE2-4AC8-B4F9-90ECD4EF75C8}" presName="spacerT" presStyleCnt="0"/>
      <dgm:spPr/>
    </dgm:pt>
    <dgm:pt modelId="{26A5FD8E-CB15-4585-BE76-3EDE63947EB6}" type="pres">
      <dgm:prSet presAssocID="{5D9BFCC8-0DE2-4AC8-B4F9-90ECD4EF75C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388FCA-0E66-4AA3-95F4-8CA7BA796574}" type="pres">
      <dgm:prSet presAssocID="{5D9BFCC8-0DE2-4AC8-B4F9-90ECD4EF75C8}" presName="spacerB" presStyleCnt="0"/>
      <dgm:spPr/>
    </dgm:pt>
    <dgm:pt modelId="{2A949002-95BE-44D8-8BEB-70B614B14F25}" type="pres">
      <dgm:prSet presAssocID="{7D7418BD-274F-498C-A796-C0DE4766800F}" presName="node" presStyleLbl="node1" presStyleIdx="1" presStyleCnt="3" custScaleX="211754" custScaleY="10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56B5D-A8D7-4662-9539-A52E4A417502}" type="pres">
      <dgm:prSet presAssocID="{47E5F19C-8972-4EB1-8F06-7290EEFC83A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0D4A172-58FE-40C2-8B70-FA8D5233885B}" type="pres">
      <dgm:prSet presAssocID="{47E5F19C-8972-4EB1-8F06-7290EEFC83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005294D-E760-4E41-A3E1-7400B772BFEC}" type="pres">
      <dgm:prSet presAssocID="{47E5F19C-8972-4EB1-8F06-7290EEFC83A7}" presName="lastNode" presStyleLbl="node1" presStyleIdx="2" presStyleCnt="3" custScaleX="101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6116B-12F0-4B81-B811-D7C64A94A31D}" type="presOf" srcId="{B9058145-F5BD-46CF-B868-D0A948F75C6F}" destId="{40D4A172-58FE-40C2-8B70-FA8D5233885B}" srcOrd="1" destOrd="0" presId="urn:microsoft.com/office/officeart/2005/8/layout/equation2"/>
    <dgm:cxn modelId="{7FB2A29D-219E-4A55-B081-C9B8BF15EB68}" type="presOf" srcId="{5D9BFCC8-0DE2-4AC8-B4F9-90ECD4EF75C8}" destId="{26A5FD8E-CB15-4585-BE76-3EDE63947EB6}" srcOrd="0" destOrd="0" presId="urn:microsoft.com/office/officeart/2005/8/layout/equation2"/>
    <dgm:cxn modelId="{7EDA0F83-E488-4E2C-9A76-B7E07C9AE35C}" type="presOf" srcId="{B9058145-F5BD-46CF-B868-D0A948F75C6F}" destId="{72456B5D-A8D7-4662-9539-A52E4A417502}" srcOrd="0" destOrd="0" presId="urn:microsoft.com/office/officeart/2005/8/layout/equation2"/>
    <dgm:cxn modelId="{3060818E-09CE-456D-81FE-49352FC131B1}" type="presOf" srcId="{243C1652-5F0D-4BEE-A6B9-FF164B5735B1}" destId="{8005294D-E760-4E41-A3E1-7400B772BFEC}" srcOrd="0" destOrd="0" presId="urn:microsoft.com/office/officeart/2005/8/layout/equation2"/>
    <dgm:cxn modelId="{54F64461-125B-49CC-BA6F-27C4C1FE6B37}" type="presOf" srcId="{7D7418BD-274F-498C-A796-C0DE4766800F}" destId="{2A949002-95BE-44D8-8BEB-70B614B14F25}" srcOrd="0" destOrd="0" presId="urn:microsoft.com/office/officeart/2005/8/layout/equation2"/>
    <dgm:cxn modelId="{51C24774-80B3-44D2-960A-4A06CE5A96C6}" type="presOf" srcId="{3FEB0B08-F776-4027-BECC-5AF55A9ABA31}" destId="{36F8A6D2-1E13-47A0-B029-694B46B68E41}" srcOrd="0" destOrd="0" presId="urn:microsoft.com/office/officeart/2005/8/layout/equation2"/>
    <dgm:cxn modelId="{AB4E7469-C294-4866-B47E-9F5EEF3668BD}" srcId="{47E5F19C-8972-4EB1-8F06-7290EEFC83A7}" destId="{3FEB0B08-F776-4027-BECC-5AF55A9ABA31}" srcOrd="0" destOrd="0" parTransId="{C8AB7FC9-522D-414D-ABE8-64761F98B9F6}" sibTransId="{5D9BFCC8-0DE2-4AC8-B4F9-90ECD4EF75C8}"/>
    <dgm:cxn modelId="{C2B343AF-72D3-4904-809F-59A9BCE75D39}" srcId="{47E5F19C-8972-4EB1-8F06-7290EEFC83A7}" destId="{243C1652-5F0D-4BEE-A6B9-FF164B5735B1}" srcOrd="2" destOrd="0" parTransId="{3068BFCE-A859-4556-AD89-4EAAAC85667C}" sibTransId="{E2DDC5BA-A5DF-41C5-A691-C0583E51A619}"/>
    <dgm:cxn modelId="{DD247881-AC36-4B0B-9DCD-58D846261D0E}" srcId="{47E5F19C-8972-4EB1-8F06-7290EEFC83A7}" destId="{7D7418BD-274F-498C-A796-C0DE4766800F}" srcOrd="1" destOrd="0" parTransId="{562FA853-C5B8-455B-A35F-0EEB310D649A}" sibTransId="{B9058145-F5BD-46CF-B868-D0A948F75C6F}"/>
    <dgm:cxn modelId="{7DB8BA76-6C97-4035-BFE9-EF586907FF1E}" type="presOf" srcId="{47E5F19C-8972-4EB1-8F06-7290EEFC83A7}" destId="{C8F73993-9BE8-4A57-AF72-7541D123E178}" srcOrd="0" destOrd="0" presId="urn:microsoft.com/office/officeart/2005/8/layout/equation2"/>
    <dgm:cxn modelId="{87F69F07-DE79-4876-825E-795AAC25B2BF}" type="presParOf" srcId="{C8F73993-9BE8-4A57-AF72-7541D123E178}" destId="{97ABE738-03F5-417E-85C8-CA9E3B97F56A}" srcOrd="0" destOrd="0" presId="urn:microsoft.com/office/officeart/2005/8/layout/equation2"/>
    <dgm:cxn modelId="{47F73D30-CA1F-4FB2-BCCB-A60DA5C3B14B}" type="presParOf" srcId="{97ABE738-03F5-417E-85C8-CA9E3B97F56A}" destId="{36F8A6D2-1E13-47A0-B029-694B46B68E41}" srcOrd="0" destOrd="0" presId="urn:microsoft.com/office/officeart/2005/8/layout/equation2"/>
    <dgm:cxn modelId="{243C5656-68B3-4E99-BF15-1263FDC85F91}" type="presParOf" srcId="{97ABE738-03F5-417E-85C8-CA9E3B97F56A}" destId="{2AB9A971-6AC1-43F8-BEEB-F87938512454}" srcOrd="1" destOrd="0" presId="urn:microsoft.com/office/officeart/2005/8/layout/equation2"/>
    <dgm:cxn modelId="{3E1F545D-8A77-4404-9E7D-A2054BB25F66}" type="presParOf" srcId="{97ABE738-03F5-417E-85C8-CA9E3B97F56A}" destId="{26A5FD8E-CB15-4585-BE76-3EDE63947EB6}" srcOrd="2" destOrd="0" presId="urn:microsoft.com/office/officeart/2005/8/layout/equation2"/>
    <dgm:cxn modelId="{9479B030-921B-4076-8FAF-BEAABD8C43D1}" type="presParOf" srcId="{97ABE738-03F5-417E-85C8-CA9E3B97F56A}" destId="{A7388FCA-0E66-4AA3-95F4-8CA7BA796574}" srcOrd="3" destOrd="0" presId="urn:microsoft.com/office/officeart/2005/8/layout/equation2"/>
    <dgm:cxn modelId="{780534EE-DB01-4842-8F6F-6BAC84E12E7C}" type="presParOf" srcId="{97ABE738-03F5-417E-85C8-CA9E3B97F56A}" destId="{2A949002-95BE-44D8-8BEB-70B614B14F25}" srcOrd="4" destOrd="0" presId="urn:microsoft.com/office/officeart/2005/8/layout/equation2"/>
    <dgm:cxn modelId="{8E64B741-B496-41BC-8993-10109AAFBDEA}" type="presParOf" srcId="{C8F73993-9BE8-4A57-AF72-7541D123E178}" destId="{72456B5D-A8D7-4662-9539-A52E4A417502}" srcOrd="1" destOrd="0" presId="urn:microsoft.com/office/officeart/2005/8/layout/equation2"/>
    <dgm:cxn modelId="{90D5D7C9-BFDA-4C0A-9016-CBE68AB0EBE5}" type="presParOf" srcId="{72456B5D-A8D7-4662-9539-A52E4A417502}" destId="{40D4A172-58FE-40C2-8B70-FA8D5233885B}" srcOrd="0" destOrd="0" presId="urn:microsoft.com/office/officeart/2005/8/layout/equation2"/>
    <dgm:cxn modelId="{208C6CB3-5582-447A-A8E1-72F17B422979}" type="presParOf" srcId="{C8F73993-9BE8-4A57-AF72-7541D123E178}" destId="{8005294D-E760-4E41-A3E1-7400B772BF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EE6F-6089-4E1C-B08C-0CA819AE8245}">
      <dsp:nvSpPr>
        <dsp:cNvPr id="0" name=""/>
        <dsp:cNvSpPr/>
      </dsp:nvSpPr>
      <dsp:spPr>
        <a:xfrm>
          <a:off x="922431" y="186830"/>
          <a:ext cx="2414428" cy="241442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Darba algas ?</a:t>
          </a:r>
          <a:endParaRPr lang="lv-LV" sz="2000" kern="1200" dirty="0"/>
        </a:p>
      </dsp:txBody>
      <dsp:txXfrm>
        <a:off x="2194892" y="698459"/>
        <a:ext cx="862296" cy="718580"/>
      </dsp:txXfrm>
    </dsp:sp>
    <dsp:sp modelId="{476274FE-28D3-4448-9AB2-F3D97CE33B85}">
      <dsp:nvSpPr>
        <dsp:cNvPr id="0" name=""/>
        <dsp:cNvSpPr/>
      </dsp:nvSpPr>
      <dsp:spPr>
        <a:xfrm>
          <a:off x="872705" y="273060"/>
          <a:ext cx="2414428" cy="241442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Vietējās iniciatīvas</a:t>
          </a:r>
          <a:endParaRPr lang="lv-LV" sz="2000" kern="1200" dirty="0"/>
        </a:p>
      </dsp:txBody>
      <dsp:txXfrm>
        <a:off x="1447569" y="1839564"/>
        <a:ext cx="1293444" cy="632350"/>
      </dsp:txXfrm>
    </dsp:sp>
    <dsp:sp modelId="{3096E85E-CE35-4B4E-80BB-FB805FFAF2EF}">
      <dsp:nvSpPr>
        <dsp:cNvPr id="0" name=""/>
        <dsp:cNvSpPr/>
      </dsp:nvSpPr>
      <dsp:spPr>
        <a:xfrm>
          <a:off x="822979" y="186830"/>
          <a:ext cx="2414428" cy="241442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Kā augt ātrāk </a:t>
          </a:r>
          <a:r>
            <a:rPr lang="lv-LV" sz="1800" kern="1200" dirty="0" smtClean="0"/>
            <a:t>?</a:t>
          </a:r>
          <a:endParaRPr lang="lv-LV" sz="1800" kern="1200" dirty="0"/>
        </a:p>
      </dsp:txBody>
      <dsp:txXfrm>
        <a:off x="1102651" y="698459"/>
        <a:ext cx="862296" cy="718580"/>
      </dsp:txXfrm>
    </dsp:sp>
    <dsp:sp modelId="{E5E7CAF8-6755-423C-8E7B-44D4DA5980C1}">
      <dsp:nvSpPr>
        <dsp:cNvPr id="0" name=""/>
        <dsp:cNvSpPr/>
      </dsp:nvSpPr>
      <dsp:spPr>
        <a:xfrm>
          <a:off x="773165" y="37366"/>
          <a:ext cx="2713358" cy="27133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7A02D-67F9-4E46-9568-67EF3B7D2F38}">
      <dsp:nvSpPr>
        <dsp:cNvPr id="0" name=""/>
        <dsp:cNvSpPr/>
      </dsp:nvSpPr>
      <dsp:spPr>
        <a:xfrm>
          <a:off x="723240" y="123443"/>
          <a:ext cx="2713358" cy="27133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1829F-F123-4A74-B0DD-ECB418D39821}">
      <dsp:nvSpPr>
        <dsp:cNvPr id="0" name=""/>
        <dsp:cNvSpPr/>
      </dsp:nvSpPr>
      <dsp:spPr>
        <a:xfrm>
          <a:off x="673315" y="37366"/>
          <a:ext cx="2713358" cy="27133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9CB92-0A69-45BF-99C9-6F19073269BF}">
      <dsp:nvSpPr>
        <dsp:cNvPr id="0" name=""/>
        <dsp:cNvSpPr/>
      </dsp:nvSpPr>
      <dsp:spPr>
        <a:xfrm>
          <a:off x="3941" y="908330"/>
          <a:ext cx="1758737" cy="87936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Investīciju projekts</a:t>
          </a:r>
          <a:endParaRPr lang="en-US" sz="1600" b="1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697" y="934086"/>
        <a:ext cx="1707225" cy="827856"/>
      </dsp:txXfrm>
    </dsp:sp>
    <dsp:sp modelId="{DFA25299-8558-409C-A70A-D9C70AB3A4CF}">
      <dsp:nvSpPr>
        <dsp:cNvPr id="0" name=""/>
        <dsp:cNvSpPr/>
      </dsp:nvSpPr>
      <dsp:spPr>
        <a:xfrm rot="19457599">
          <a:off x="1681248" y="1065840"/>
          <a:ext cx="866356" cy="58710"/>
        </a:xfrm>
        <a:custGeom>
          <a:avLst/>
          <a:gdLst/>
          <a:ahLst/>
          <a:cxnLst/>
          <a:rect l="0" t="0" r="0" b="0"/>
          <a:pathLst>
            <a:path>
              <a:moveTo>
                <a:pt x="0" y="29355"/>
              </a:moveTo>
              <a:lnTo>
                <a:pt x="866356" y="293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092767" y="1073537"/>
        <a:ext cx="43317" cy="43317"/>
      </dsp:txXfrm>
    </dsp:sp>
    <dsp:sp modelId="{47F4B11A-A6D7-42D3-A839-EC392E406523}">
      <dsp:nvSpPr>
        <dsp:cNvPr id="0" name=""/>
        <dsp:cNvSpPr/>
      </dsp:nvSpPr>
      <dsp:spPr>
        <a:xfrm>
          <a:off x="2466174" y="402693"/>
          <a:ext cx="1758737" cy="879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Ieguldījumi</a:t>
          </a:r>
          <a:r>
            <a:rPr lang="lv-LV" sz="1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pamatlīdzekļos</a:t>
          </a:r>
          <a:endParaRPr lang="en-US" sz="16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91930" y="428449"/>
        <a:ext cx="1707225" cy="827856"/>
      </dsp:txXfrm>
    </dsp:sp>
    <dsp:sp modelId="{5E2AA945-3895-4DA2-B050-7A81C68B31A3}">
      <dsp:nvSpPr>
        <dsp:cNvPr id="0" name=""/>
        <dsp:cNvSpPr/>
      </dsp:nvSpPr>
      <dsp:spPr>
        <a:xfrm>
          <a:off x="4224911" y="813021"/>
          <a:ext cx="703495" cy="58710"/>
        </a:xfrm>
        <a:custGeom>
          <a:avLst/>
          <a:gdLst/>
          <a:ahLst/>
          <a:cxnLst/>
          <a:rect l="0" t="0" r="0" b="0"/>
          <a:pathLst>
            <a:path>
              <a:moveTo>
                <a:pt x="0" y="29355"/>
              </a:moveTo>
              <a:lnTo>
                <a:pt x="703495" y="29355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59071" y="824790"/>
        <a:ext cx="35174" cy="35174"/>
      </dsp:txXfrm>
    </dsp:sp>
    <dsp:sp modelId="{4C660E34-0005-4374-9E2A-7FDE7606A2E5}">
      <dsp:nvSpPr>
        <dsp:cNvPr id="0" name=""/>
        <dsp:cNvSpPr/>
      </dsp:nvSpPr>
      <dsp:spPr>
        <a:xfrm>
          <a:off x="4928406" y="402693"/>
          <a:ext cx="1758737" cy="8793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Atlaide</a:t>
          </a:r>
          <a:r>
            <a:rPr lang="lv-LV" sz="1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UIN, NIN</a:t>
          </a:r>
          <a:endParaRPr lang="en-US" sz="16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954162" y="428449"/>
        <a:ext cx="1707225" cy="827856"/>
      </dsp:txXfrm>
    </dsp:sp>
    <dsp:sp modelId="{B61704FB-B144-4353-9F48-4D0FEC8949E4}">
      <dsp:nvSpPr>
        <dsp:cNvPr id="0" name=""/>
        <dsp:cNvSpPr/>
      </dsp:nvSpPr>
      <dsp:spPr>
        <a:xfrm rot="2142401">
          <a:off x="1681248" y="1571477"/>
          <a:ext cx="866356" cy="58710"/>
        </a:xfrm>
        <a:custGeom>
          <a:avLst/>
          <a:gdLst/>
          <a:ahLst/>
          <a:cxnLst/>
          <a:rect l="0" t="0" r="0" b="0"/>
          <a:pathLst>
            <a:path>
              <a:moveTo>
                <a:pt x="0" y="29355"/>
              </a:moveTo>
              <a:lnTo>
                <a:pt x="866356" y="293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092767" y="1579174"/>
        <a:ext cx="43317" cy="43317"/>
      </dsp:txXfrm>
    </dsp:sp>
    <dsp:sp modelId="{909DD8EC-B260-491C-B037-EF077A14E6F3}">
      <dsp:nvSpPr>
        <dsp:cNvPr id="0" name=""/>
        <dsp:cNvSpPr/>
      </dsp:nvSpPr>
      <dsp:spPr>
        <a:xfrm>
          <a:off x="2466174" y="1413967"/>
          <a:ext cx="1758737" cy="879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Ieguldījumi</a:t>
          </a:r>
          <a:r>
            <a:rPr lang="lv-LV" sz="1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atalgojumā</a:t>
          </a:r>
          <a:endParaRPr lang="en-US" sz="16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91930" y="1439723"/>
        <a:ext cx="1707225" cy="827856"/>
      </dsp:txXfrm>
    </dsp:sp>
    <dsp:sp modelId="{B27CB89D-0421-4E0A-A151-8B7311DE13BA}">
      <dsp:nvSpPr>
        <dsp:cNvPr id="0" name=""/>
        <dsp:cNvSpPr/>
      </dsp:nvSpPr>
      <dsp:spPr>
        <a:xfrm>
          <a:off x="4224911" y="1824296"/>
          <a:ext cx="703495" cy="58710"/>
        </a:xfrm>
        <a:custGeom>
          <a:avLst/>
          <a:gdLst/>
          <a:ahLst/>
          <a:cxnLst/>
          <a:rect l="0" t="0" r="0" b="0"/>
          <a:pathLst>
            <a:path>
              <a:moveTo>
                <a:pt x="0" y="29355"/>
              </a:moveTo>
              <a:lnTo>
                <a:pt x="703495" y="29355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59071" y="1836064"/>
        <a:ext cx="35174" cy="35174"/>
      </dsp:txXfrm>
    </dsp:sp>
    <dsp:sp modelId="{3B9A1291-BC53-4EBD-A519-11E9AE8B712D}">
      <dsp:nvSpPr>
        <dsp:cNvPr id="0" name=""/>
        <dsp:cNvSpPr/>
      </dsp:nvSpPr>
      <dsp:spPr>
        <a:xfrm>
          <a:off x="4928406" y="1413967"/>
          <a:ext cx="1758737" cy="8793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Atlaide </a:t>
          </a:r>
          <a:r>
            <a:rPr lang="lv-LV" sz="1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UIN, NIN</a:t>
          </a:r>
          <a:endParaRPr lang="en-US" sz="16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954162" y="1439723"/>
        <a:ext cx="1707225" cy="827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FD485-8A5D-4AAF-A388-4C683E5EC93A}">
      <dsp:nvSpPr>
        <dsp:cNvPr id="0" name=""/>
        <dsp:cNvSpPr/>
      </dsp:nvSpPr>
      <dsp:spPr>
        <a:xfrm>
          <a:off x="1520139" y="1211"/>
          <a:ext cx="2482071" cy="964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u="none" strike="noStrike" kern="1200" cap="none" spc="0" baseline="0" dirty="0" smtClean="0">
              <a:solidFill>
                <a:srgbClr val="FFFFF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Reģioni un pašvaldība kā attīstības virzītājs</a:t>
          </a:r>
          <a:endParaRPr lang="en-GB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48381" y="29453"/>
        <a:ext cx="2425587" cy="907779"/>
      </dsp:txXfrm>
    </dsp:sp>
    <dsp:sp modelId="{16CB5888-C6B2-4B56-8E2D-F16B4321EBF7}">
      <dsp:nvSpPr>
        <dsp:cNvPr id="0" name=""/>
        <dsp:cNvSpPr/>
      </dsp:nvSpPr>
      <dsp:spPr>
        <a:xfrm rot="19952647">
          <a:off x="3161086" y="1253171"/>
          <a:ext cx="773478" cy="101741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/>
        </a:p>
      </dsp:txBody>
      <dsp:txXfrm>
        <a:off x="3393129" y="1456654"/>
        <a:ext cx="309392" cy="610451"/>
      </dsp:txXfrm>
    </dsp:sp>
    <dsp:sp modelId="{5AA9DB4C-20D7-418F-866D-ED6DA0A28DBE}">
      <dsp:nvSpPr>
        <dsp:cNvPr id="0" name=""/>
        <dsp:cNvSpPr/>
      </dsp:nvSpPr>
      <dsp:spPr>
        <a:xfrm>
          <a:off x="3172295" y="2473325"/>
          <a:ext cx="2363428" cy="964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Pakalpojumu efektivitāte</a:t>
          </a: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00537" y="2501567"/>
        <a:ext cx="2306944" cy="907779"/>
      </dsp:txXfrm>
    </dsp:sp>
    <dsp:sp modelId="{1D0B977E-773A-431C-A6E7-2457FFBDD939}">
      <dsp:nvSpPr>
        <dsp:cNvPr id="0" name=""/>
        <dsp:cNvSpPr/>
      </dsp:nvSpPr>
      <dsp:spPr>
        <a:xfrm rot="10783130">
          <a:off x="2643812" y="2793950"/>
          <a:ext cx="469765" cy="337492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2745060" y="2861448"/>
        <a:ext cx="267269" cy="202496"/>
      </dsp:txXfrm>
    </dsp:sp>
    <dsp:sp modelId="{EAB0A3BE-D23F-433E-AD48-A2CA8815B6AC}">
      <dsp:nvSpPr>
        <dsp:cNvPr id="0" name=""/>
        <dsp:cNvSpPr/>
      </dsp:nvSpPr>
      <dsp:spPr>
        <a:xfrm>
          <a:off x="-248411" y="2488958"/>
          <a:ext cx="2833506" cy="964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reģionos</a:t>
          </a: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-220169" y="2517200"/>
        <a:ext cx="2777022" cy="907779"/>
      </dsp:txXfrm>
    </dsp:sp>
    <dsp:sp modelId="{7079C9D4-2EC5-4E82-BB76-60BA9641056D}">
      <dsp:nvSpPr>
        <dsp:cNvPr id="0" name=""/>
        <dsp:cNvSpPr/>
      </dsp:nvSpPr>
      <dsp:spPr>
        <a:xfrm rot="1701113">
          <a:off x="1554301" y="1232340"/>
          <a:ext cx="820915" cy="98975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1800575" y="1430291"/>
        <a:ext cx="328367" cy="593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FD485-8A5D-4AAF-A388-4C683E5EC93A}">
      <dsp:nvSpPr>
        <dsp:cNvPr id="0" name=""/>
        <dsp:cNvSpPr/>
      </dsp:nvSpPr>
      <dsp:spPr>
        <a:xfrm>
          <a:off x="2252774" y="902"/>
          <a:ext cx="2626506" cy="102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u="none" strike="noStrike" kern="1200" cap="none" spc="0" baseline="0" dirty="0" smtClean="0">
              <a:solidFill>
                <a:srgbClr val="FFFFF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Reģioni un pašvaldība kā attīstības virzītājs</a:t>
          </a:r>
          <a:endParaRPr lang="en-GB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82660" y="30788"/>
        <a:ext cx="2566734" cy="960602"/>
      </dsp:txXfrm>
    </dsp:sp>
    <dsp:sp modelId="{16CB5888-C6B2-4B56-8E2D-F16B4321EBF7}">
      <dsp:nvSpPr>
        <dsp:cNvPr id="0" name=""/>
        <dsp:cNvSpPr/>
      </dsp:nvSpPr>
      <dsp:spPr>
        <a:xfrm rot="19597047">
          <a:off x="4358622" y="1306667"/>
          <a:ext cx="461258" cy="107662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/>
        </a:p>
      </dsp:txBody>
      <dsp:txXfrm>
        <a:off x="4496999" y="1521991"/>
        <a:ext cx="184504" cy="645973"/>
      </dsp:txXfrm>
    </dsp:sp>
    <dsp:sp modelId="{5AA9DB4C-20D7-418F-866D-ED6DA0A28DBE}">
      <dsp:nvSpPr>
        <dsp:cNvPr id="0" name=""/>
        <dsp:cNvSpPr/>
      </dsp:nvSpPr>
      <dsp:spPr>
        <a:xfrm>
          <a:off x="3611036" y="2578776"/>
          <a:ext cx="4043643" cy="102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Pakalpojumu efektivitāte</a:t>
          </a: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40922" y="2608662"/>
        <a:ext cx="3983871" cy="960602"/>
      </dsp:txXfrm>
    </dsp:sp>
    <dsp:sp modelId="{1D0B977E-773A-431C-A6E7-2457FFBDD939}">
      <dsp:nvSpPr>
        <dsp:cNvPr id="0" name=""/>
        <dsp:cNvSpPr/>
      </dsp:nvSpPr>
      <dsp:spPr>
        <a:xfrm rot="10853104">
          <a:off x="3059627" y="2874431"/>
          <a:ext cx="490174" cy="357131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166766" y="2945857"/>
        <a:ext cx="275896" cy="214279"/>
      </dsp:txXfrm>
    </dsp:sp>
    <dsp:sp modelId="{EAB0A3BE-D23F-433E-AD48-A2CA8815B6AC}">
      <dsp:nvSpPr>
        <dsp:cNvPr id="0" name=""/>
        <dsp:cNvSpPr/>
      </dsp:nvSpPr>
      <dsp:spPr>
        <a:xfrm>
          <a:off x="0" y="2514916"/>
          <a:ext cx="2998391" cy="102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reģionos</a:t>
          </a: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886" y="2544802"/>
        <a:ext cx="2938619" cy="960602"/>
      </dsp:txXfrm>
    </dsp:sp>
    <dsp:sp modelId="{7079C9D4-2EC5-4E82-BB76-60BA9641056D}">
      <dsp:nvSpPr>
        <dsp:cNvPr id="0" name=""/>
        <dsp:cNvSpPr/>
      </dsp:nvSpPr>
      <dsp:spPr>
        <a:xfrm rot="2108763">
          <a:off x="2260057" y="1244423"/>
          <a:ext cx="502619" cy="104734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2410843" y="1453892"/>
        <a:ext cx="201047" cy="628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8A6D2-1E13-47A0-B029-694B46B68E41}">
      <dsp:nvSpPr>
        <dsp:cNvPr id="0" name=""/>
        <dsp:cNvSpPr/>
      </dsp:nvSpPr>
      <dsp:spPr>
        <a:xfrm>
          <a:off x="398789" y="721"/>
          <a:ext cx="1568492" cy="94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Ieguldījums biznesa idejā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28489" y="138829"/>
        <a:ext cx="1109092" cy="666846"/>
      </dsp:txXfrm>
    </dsp:sp>
    <dsp:sp modelId="{26A5FD8E-CB15-4585-BE76-3EDE63947EB6}">
      <dsp:nvSpPr>
        <dsp:cNvPr id="0" name=""/>
        <dsp:cNvSpPr/>
      </dsp:nvSpPr>
      <dsp:spPr>
        <a:xfrm>
          <a:off x="922887" y="1016625"/>
          <a:ext cx="520295" cy="52029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91852" y="1215586"/>
        <a:ext cx="382365" cy="122373"/>
      </dsp:txXfrm>
    </dsp:sp>
    <dsp:sp modelId="{2A949002-95BE-44D8-8BEB-70B614B14F25}">
      <dsp:nvSpPr>
        <dsp:cNvPr id="0" name=""/>
        <dsp:cNvSpPr/>
      </dsp:nvSpPr>
      <dsp:spPr>
        <a:xfrm>
          <a:off x="233254" y="1609761"/>
          <a:ext cx="1899562" cy="944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(vietējā)</a:t>
          </a: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1438" y="1748082"/>
        <a:ext cx="1343194" cy="667873"/>
      </dsp:txXfrm>
    </dsp:sp>
    <dsp:sp modelId="{72456B5D-A8D7-4662-9539-A52E4A417502}">
      <dsp:nvSpPr>
        <dsp:cNvPr id="0" name=""/>
        <dsp:cNvSpPr/>
      </dsp:nvSpPr>
      <dsp:spPr>
        <a:xfrm>
          <a:off x="2267375" y="1110646"/>
          <a:ext cx="285265" cy="333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67375" y="1177387"/>
        <a:ext cx="199686" cy="200224"/>
      </dsp:txXfrm>
    </dsp:sp>
    <dsp:sp modelId="{8005294D-E760-4E41-A3E1-7400B772BFEC}">
      <dsp:nvSpPr>
        <dsp:cNvPr id="0" name=""/>
        <dsp:cNvSpPr/>
      </dsp:nvSpPr>
      <dsp:spPr>
        <a:xfrm>
          <a:off x="2671052" y="380438"/>
          <a:ext cx="1818521" cy="179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Peļņa, attīstība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37368" y="643181"/>
        <a:ext cx="1285889" cy="126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0.33514</cdr:x>
      <cdr:y>0.39073</cdr:y>
    </cdr:from>
    <cdr:to>
      <cdr:x>0.98991</cdr:x>
      <cdr:y>0.40586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2756737" y="1375041"/>
          <a:ext cx="5385893" cy="53244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0.61017</cdr:x>
      <cdr:y>0.32039</cdr:y>
    </cdr:from>
    <cdr:to>
      <cdr:x>0.98486</cdr:x>
      <cdr:y>0.33016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5528147" y="1499582"/>
          <a:ext cx="3394710" cy="45720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3659-621C-4C6B-A01B-B3C6177FB8E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59FB-E231-47FC-BFA6-B05ACDCCB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62DFB-2DF2-49DF-AB30-1B82DA14A74A}" type="datetimeFigureOut">
              <a:rPr lang="lv-LV"/>
              <a:pPr>
                <a:defRPr/>
              </a:pPr>
              <a:t>2019.03.04.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70263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6"/>
            <a:ext cx="7898130" cy="303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1611AF-D64A-4226-A96F-FB0A1712ABB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478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674688"/>
            <a:ext cx="4491037" cy="3370262"/>
          </a:xfrm>
          <a:solidFill>
            <a:srgbClr val="FFFFFF"/>
          </a:solidFill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Text Box 2"/>
          <p:cNvSpPr txBox="1"/>
          <p:nvPr/>
        </p:nvSpPr>
        <p:spPr>
          <a:xfrm>
            <a:off x="987267" y="4270005"/>
            <a:ext cx="5428245" cy="40437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11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Saskaņā ar Eiropas komisijas 2019. gada pārskatu par Latvijas attīstību.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Latvia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strongest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connectivity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entrepreneurial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ICT (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start-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88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9514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9345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4713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7179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41586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lv-LV" baseline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42C419-DDAC-45A2-AE86-D61F160EB04B}" type="slidenum">
              <a:rPr lang="lv-LV" altLang="en-US"/>
              <a:pPr/>
              <a:t>31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61949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b="1" dirty="0" smtClean="0"/>
              <a:t>Principi / kritēriji projektiem: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Reģionāla mēroga objekti, kas atrodas vai apkalpo vairāku pašvaldību teritorijas (piem., liela mēroga industriālās teritorijas, mobilitātes punkti (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Park&amp;Ride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reģionālie veloceliņi, tūrisma objekti, dabas teritorijas un ūdensmalas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utml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Vienotie risinājumi reģionālajā mērogā (piem., pašvaldību pielāgošanās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RailBaltica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projektam, integrēta sabiedriskā transporta sistēma, vides aizsardzības infrastruktūra – meliorācija,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pretplūdu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pasākumi)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Objekti, kuru attīstībai nepieciešama pašvaldību sadarbība (piem., tūrisma maršruti, kopīgas rekreācijas teritorijas un aktīvās atpūtas vietas, vienots tūrisma piedāvājums un reģionālais mārketings)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Apdzīvojuma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pārvaldība - vienotā pakalpojumu tīkla plānošana/koordinācija, ņemot vērā «augošās» un «sarūkošās» apdzīvotās vietas.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Apdzīvojuma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struktūras, mobilitātes iespēju un publisko pakalpojumu nodrošinājuma sasaiste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Reģiona inovāciju sistēmas attīstība (izglītības programmu atbilstība darba tirgus prasībām, profesionālā izglītība, mūžizglītības programmas, sasaiste ar zinātni/pētniecību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utml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33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4238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BBC18A-F18A-4857-8836-55E6C41405FE}" type="datetime1">
              <a:rPr lang="en-US" smtClean="0"/>
              <a:pPr lvl="0"/>
              <a:t>3/4/2019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341F2-AA66-412B-A16B-E6EAF93BCB9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5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86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77"/>
            <a:ext cx="2751026" cy="1162051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1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900"/>
            </a:lvl2pPr>
            <a:lvl3pPr marL="704681" indent="0">
              <a:buNone/>
              <a:defRPr sz="750"/>
            </a:lvl3pPr>
            <a:lvl4pPr marL="1057024" indent="0">
              <a:buNone/>
              <a:defRPr sz="750"/>
            </a:lvl4pPr>
            <a:lvl5pPr marL="1409364" indent="0">
              <a:buNone/>
              <a:defRPr sz="750"/>
            </a:lvl5pPr>
            <a:lvl6pPr marL="1761705" indent="0">
              <a:buNone/>
              <a:defRPr sz="750"/>
            </a:lvl6pPr>
            <a:lvl7pPr marL="2114047" indent="0">
              <a:buNone/>
              <a:defRPr sz="750"/>
            </a:lvl7pPr>
            <a:lvl8pPr marL="2466386" indent="0">
              <a:buNone/>
              <a:defRPr sz="750"/>
            </a:lvl8pPr>
            <a:lvl9pPr marL="2818729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2773F73F-A0AB-4429-B726-ADE44EA0B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9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487DEC8F-7A0D-4E94-8E3F-1D8DA75B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32BB7B4-0127-4F07-8920-17DA66B1A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39644DB-4AE3-4034-BE69-BA19EB7D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4072BC-730E-45B0-B387-330E0239F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4B583E1-95CE-4FF7-8D07-865BB81BB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87DEC8F-7A0D-4E94-8E3F-1D8DA75B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773F73F-A0AB-4429-B726-ADE44EA0B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8B976-ACE6-4DFC-8AD0-57E32F618F5A}" type="datetime1">
              <a:rPr lang="en-US" smtClean="0"/>
              <a:pPr>
                <a:defRPr/>
              </a:pPr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7477E8E-EDE6-4057-A4A8-E60245172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9" r:id="rId12"/>
    <p:sldLayoutId id="2147484030" r:id="rId13"/>
    <p:sldLayoutId id="214748403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505199"/>
            <a:ext cx="7772400" cy="2495551"/>
          </a:xfrm>
        </p:spPr>
        <p:txBody>
          <a:bodyPr>
            <a:normAutofit fontScale="90000"/>
          </a:bodyPr>
          <a:lstStyle/>
          <a:p>
            <a:r>
              <a:rPr lang="lv-LV" sz="2800" dirty="0" smtClean="0"/>
              <a:t>Rīcības plāns </a:t>
            </a:r>
            <a:br>
              <a:rPr lang="lv-LV" sz="2800" dirty="0" smtClean="0"/>
            </a:br>
            <a:r>
              <a:rPr lang="lv-LV" sz="3600" dirty="0" smtClean="0"/>
              <a:t>Latgales </a:t>
            </a:r>
            <a:r>
              <a:rPr lang="lv-LV" sz="3600" dirty="0"/>
              <a:t>reģiona izaugsmei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2018. - 2021.gadam </a:t>
            </a: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1700" dirty="0" smtClean="0"/>
              <a:t/>
            </a:r>
            <a:br>
              <a:rPr lang="lv-LV" sz="1700" dirty="0" smtClean="0"/>
            </a:br>
            <a:endParaRPr lang="lv-LV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2972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5005" y="274638"/>
            <a:ext cx="6921795" cy="1143000"/>
          </a:xfrm>
        </p:spPr>
        <p:txBody>
          <a:bodyPr/>
          <a:lstStyle/>
          <a:p>
            <a:pPr algn="ctr"/>
            <a:r>
              <a:rPr lang="lv-LV" sz="3600" b="1" dirty="0" smtClean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Iedzīvotāji un IKP</a:t>
            </a:r>
            <a:endParaRPr lang="lv-LV" sz="3600" b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/>
          <a:lstStyle/>
          <a:p>
            <a:endParaRPr lang="lv-LV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840671"/>
              </p:ext>
            </p:extLst>
          </p:nvPr>
        </p:nvGraphicFramePr>
        <p:xfrm>
          <a:off x="118754" y="1915146"/>
          <a:ext cx="4306092" cy="391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818931"/>
              </p:ext>
            </p:extLst>
          </p:nvPr>
        </p:nvGraphicFramePr>
        <p:xfrm>
          <a:off x="4156425" y="1832276"/>
          <a:ext cx="4816125" cy="405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3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2083980" y="423494"/>
            <a:ext cx="6602819" cy="629129"/>
          </a:xfrm>
        </p:spPr>
        <p:txBody>
          <a:bodyPr>
            <a:normAutofit fontScale="90000"/>
          </a:bodyPr>
          <a:lstStyle/>
          <a:p>
            <a:pPr lvl="0" algn="ctr"/>
            <a:r>
              <a:rPr lang="lv-LV" sz="3200" b="1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Ietekme uz </a:t>
            </a:r>
            <a:r>
              <a:rPr lang="lv-LV" sz="3200" b="1" dirty="0" smtClean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mājsaimniecībām</a:t>
            </a:r>
            <a:endParaRPr lang="lv-LV" sz="3200" b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08773" y="1775179"/>
          <a:ext cx="8225627" cy="351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60070" y="5216951"/>
            <a:ext cx="797433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lv-LV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Ienākumu nevienlīdzībai Latvijā ir izteikts teritoriāls </a:t>
            </a:r>
            <a:r>
              <a:rPr lang="lv-LV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raksturs:</a:t>
            </a:r>
          </a:p>
          <a:p>
            <a:pPr marL="811213" lvl="1" indent="-342900" algn="just"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lv-LV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Darba </a:t>
            </a:r>
            <a:r>
              <a:rPr lang="lv-LV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samaksa atšķirības 1,6 </a:t>
            </a:r>
            <a:r>
              <a:rPr lang="lv-LV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reizes (jeb 10 līdz 5-6 gadu starpība)</a:t>
            </a:r>
          </a:p>
          <a:p>
            <a:pPr marL="811213" lvl="1" indent="-342900" algn="just"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lv-LV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Komersantu spēja piesaistīt investīcijas - atšķirības </a:t>
            </a:r>
            <a:r>
              <a:rPr lang="lv-LV" sz="16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nefinanšu</a:t>
            </a:r>
            <a:r>
              <a:rPr lang="lv-LV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investīcijas 5,42 </a:t>
            </a:r>
            <a:r>
              <a:rPr lang="lv-LV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reizes.</a:t>
            </a:r>
            <a:endParaRPr lang="lv-L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6</a:t>
            </a:r>
            <a:endParaRPr lang="en-US" alt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2083980" y="423494"/>
            <a:ext cx="6602819" cy="629129"/>
          </a:xfrm>
        </p:spPr>
        <p:txBody>
          <a:bodyPr>
            <a:normAutofit/>
          </a:bodyPr>
          <a:lstStyle/>
          <a:p>
            <a:pPr lvl="0" algn="ctr"/>
            <a:r>
              <a:rPr lang="lv-LV" sz="3200" dirty="0">
                <a:solidFill>
                  <a:srgbClr val="336600"/>
                </a:solidFill>
              </a:rPr>
              <a:t>Iedzīvotāju skaita izmaiņas </a:t>
            </a:r>
            <a:endParaRPr lang="lv-LV" sz="3200" b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396" y="4676002"/>
            <a:ext cx="7830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Pēdējo 10 gadu laikā: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2010.g. lielākā emigrācija 10 gadu laikā (-35,6 tūkst. gada laikā).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2017.g. mazākā emigrācija 10 gadu laikā (-7,8 tūkst.).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Būtiski atšķiras reģionāli - </a:t>
            </a:r>
            <a:r>
              <a:rPr lang="lv-LV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Pierīgā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pēdējos 10 gados ir samazinājies iedzīvotāju skaits tikai par 1%, tad Latgales reģionā par 20%.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74370" y="1498037"/>
          <a:ext cx="7932419" cy="317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l="1989" t="4493" r="546" b="4305"/>
          <a:stretch>
            <a:fillRect/>
          </a:stretch>
        </p:blipFill>
        <p:spPr>
          <a:xfrm>
            <a:off x="11430" y="0"/>
            <a:ext cx="9132570" cy="6305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fld id="{F229E9C5-8B39-4643-9AC7-3CB70B82D6D0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13</a:t>
            </a:fld>
            <a:endParaRPr lang="en-US" altLang="en-US" sz="1000" dirty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74CC1-AE3B-4E4E-BE20-7556D2DF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77" y="381000"/>
            <a:ext cx="7285055" cy="103664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336600"/>
                </a:solidFill>
              </a:rPr>
              <a:t>Digitālā transformācija maina nozares un publisko pakalpojumu sniegšanu– vai tiekam līdzi?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80AF81-BCE9-460F-9DDC-BEF0EF46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63751"/>
            <a:ext cx="6096000" cy="4373573"/>
          </a:xfrm>
        </p:spPr>
        <p:txBody>
          <a:bodyPr>
            <a:normAutofit fontScale="85000" lnSpcReduction="20000"/>
          </a:bodyPr>
          <a:lstStyle/>
          <a:p>
            <a:r>
              <a:rPr lang="lv-LV" dirty="0"/>
              <a:t>Tuvākā nākotnē ikvienas nozares konkurētspēju un izdzīvošanas spēju noteiks spēja visaptveroši ieviest modernās tehnoloģijas </a:t>
            </a:r>
          </a:p>
          <a:p>
            <a:endParaRPr lang="lv-LV" dirty="0"/>
          </a:p>
          <a:p>
            <a:r>
              <a:rPr lang="lv-LV" dirty="0"/>
              <a:t>Pakalpojumu sniegšanas efektivitāte un atbilstība augošajām klimata aizsardzības prasībām ir atkarīga no spējas visaptveroši izmantot modernās </a:t>
            </a:r>
            <a:r>
              <a:rPr lang="lv-LV" dirty="0" smtClean="0"/>
              <a:t>tehnoloģijas</a:t>
            </a:r>
            <a:endParaRPr lang="lv-LV" dirty="0"/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r>
              <a:rPr lang="lv-LV" dirty="0"/>
              <a:t>Digitālās tehnoloģijas kopumā Latvijā attīstās labi, tomēr uzņēmēju spēja tās pielietot ir ļoti zema.</a:t>
            </a:r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r>
              <a:rPr lang="lv-LV" dirty="0"/>
              <a:t>Digitālo pakalpojumu izmantošana pieaug, tomēr ir prasmīgu IT speciālistu trūkums.</a:t>
            </a:r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r>
              <a:rPr lang="lv-LV" dirty="0"/>
              <a:t>Digitālo pakalpojumu pielietojums pieaug, tomēr digitālās prasmes ir izaicinājums</a:t>
            </a:r>
          </a:p>
          <a:p>
            <a:pPr marL="457200" indent="-457200">
              <a:buAutoNum type="arabicPeriod"/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465C85-E362-4AD4-9C50-6ABEBAC7E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F38EBE-28B5-4CFB-977E-C1F35C312D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35C1F-649D-4201-A3F1-E7C575975A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8" name="Picture 4" descr="AttÄlu rezultÄti vaicÄjumam âsmart communitiesâ">
            <a:extLst>
              <a:ext uri="{FF2B5EF4-FFF2-40B4-BE49-F238E27FC236}">
                <a16:creationId xmlns:a16="http://schemas.microsoft.com/office/drawing/2014/main" xmlns="" id="{D020DB1D-6F96-45B4-A321-D6DB75B1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4" y="2726473"/>
            <a:ext cx="2515712" cy="20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8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65" y="452026"/>
            <a:ext cx="3113349" cy="2414574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903226" y="291651"/>
            <a:ext cx="4189229" cy="629129"/>
          </a:xfrm>
        </p:spPr>
        <p:txBody>
          <a:bodyPr>
            <a:noAutofit/>
          </a:bodyPr>
          <a:lstStyle/>
          <a:p>
            <a:pPr lvl="0" algn="ctr"/>
            <a:r>
              <a:rPr lang="lv-LV" sz="3200" dirty="0">
                <a:solidFill>
                  <a:srgbClr val="336600"/>
                </a:solidFill>
              </a:rPr>
              <a:t>Izaicinājumi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538953" y="2397846"/>
            <a:ext cx="8268348" cy="35989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Iedzīvotāju </a:t>
            </a: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aizplūšana: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 neuzņem visus – lielākā daļa izbrauc ārpus Latvijas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Būtiska algu atšķirība starp reģioniem</a:t>
            </a:r>
          </a:p>
          <a:p>
            <a:pPr marL="274637" lvl="1" indent="0">
              <a:buNone/>
            </a:pPr>
            <a:endParaRPr lang="lv-LV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b="1" dirty="0"/>
              <a:t> </a:t>
            </a:r>
            <a:r>
              <a:rPr lang="lv-LV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Finanšu </a:t>
            </a: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pārdale nerisina problēmu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finanšu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resursu pārdale nepalielina to</a:t>
            </a:r>
            <a:r>
              <a:rPr lang="lv-LV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daudzumu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Reģionālās ekonomikas atšķirības 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«</a:t>
            </a:r>
            <a:r>
              <a:rPr lang="lv-LV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r>
              <a:rPr lang="lv-LV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»: tirgus pats nespēj atrisināt reģionālās atšķirības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</a:t>
            </a:r>
            <a:r>
              <a:rPr lang="lv-LV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loma </a:t>
            </a:r>
            <a:r>
              <a:rPr lang="lv-LV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spēja ietekmēt attīstības procesu </a:t>
            </a:r>
            <a:r>
              <a:rPr lang="lv-LV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reģionos – pārmaiņu līderis!</a:t>
            </a:r>
            <a:endParaRPr lang="lv-LV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2694682" y="205152"/>
            <a:ext cx="4952114" cy="471847"/>
          </a:xfrm>
        </p:spPr>
        <p:txBody>
          <a:bodyPr>
            <a:normAutofit fontScale="90000"/>
          </a:bodyPr>
          <a:lstStyle/>
          <a:p>
            <a:pPr lvl="0" algn="ctr"/>
            <a:r>
              <a:rPr lang="lv-LV" sz="2400" dirty="0">
                <a:solidFill>
                  <a:srgbClr val="336600"/>
                </a:solidFill>
              </a:rPr>
              <a:t>Ko darīt? (galvenie virzieni)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8992" y="905227"/>
            <a:ext cx="6606256" cy="4500897"/>
            <a:chOff x="102870" y="1504732"/>
            <a:chExt cx="7505501" cy="5235316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2812860275"/>
                </p:ext>
              </p:extLst>
            </p:nvPr>
          </p:nvGraphicFramePr>
          <p:xfrm>
            <a:off x="1601349" y="1504732"/>
            <a:ext cx="6007022" cy="4333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0" name="Group 29"/>
            <p:cNvGrpSpPr/>
            <p:nvPr/>
          </p:nvGrpSpPr>
          <p:grpSpPr>
            <a:xfrm>
              <a:off x="3523743" y="5599559"/>
              <a:ext cx="2806493" cy="1140489"/>
              <a:chOff x="3594279" y="5823020"/>
              <a:chExt cx="2806493" cy="114048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650932" y="5841593"/>
                <a:ext cx="2749840" cy="11219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4"/>
              <p:cNvSpPr/>
              <p:nvPr/>
            </p:nvSpPr>
            <p:spPr>
              <a:xfrm>
                <a:off x="3594279" y="5823020"/>
                <a:ext cx="2684120" cy="10561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lv-LV" sz="18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Demogrāfija</a:t>
                </a:r>
                <a:endParaRPr lang="en-GB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3" name="Down Arrow 4"/>
            <p:cNvSpPr/>
            <p:nvPr/>
          </p:nvSpPr>
          <p:spPr>
            <a:xfrm rot="1701113">
              <a:off x="4640975" y="2982294"/>
              <a:ext cx="129736" cy="690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en-GB" sz="33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870" y="2377440"/>
              <a:ext cx="290322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b="1" dirty="0">
                  <a:solidFill>
                    <a:srgbClr val="C00000"/>
                  </a:solidFill>
                </a:rPr>
                <a:t>Pašvaldības loma!</a:t>
              </a: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543800" y="5600700"/>
            <a:ext cx="328613" cy="2286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4903596" y="56007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750" dirty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sz="750" dirty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</a:p>
        </p:txBody>
      </p:sp>
    </p:spTree>
    <p:extLst>
      <p:ext uri="{BB962C8B-B14F-4D97-AF65-F5344CB8AC3E}">
        <p14:creationId xmlns:p14="http://schemas.microsoft.com/office/powerpoint/2010/main" val="41584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2724150"/>
            <a:ext cx="6096000" cy="1036642"/>
          </a:xfrm>
        </p:spPr>
        <p:txBody>
          <a:bodyPr>
            <a:normAutofit/>
          </a:bodyPr>
          <a:lstStyle/>
          <a:p>
            <a:r>
              <a:rPr lang="lv-LV" sz="4400" dirty="0" smtClean="0"/>
              <a:t>Mērķa definēšana</a:t>
            </a:r>
            <a:endParaRPr lang="lv-LV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17404" y="444092"/>
            <a:ext cx="6921796" cy="657812"/>
          </a:xfrm>
          <a:prstGeom prst="rect">
            <a:avLst/>
          </a:prstGeom>
        </p:spPr>
        <p:txBody>
          <a:bodyPr anchor="ctr"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800" b="1" dirty="0" smtClean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Atšķirīgā situācija reģionos –</a:t>
            </a:r>
          </a:p>
          <a:p>
            <a:r>
              <a:rPr lang="lv-LV" sz="2800" b="1" i="1" dirty="0" smtClean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IKP atšķirības (1)</a:t>
            </a:r>
            <a:endParaRPr lang="en-GB" sz="2800" b="1" i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038" y="5155334"/>
            <a:ext cx="23455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Avots: VARAM veidots pēc datiem no CSP</a:t>
            </a:r>
            <a:endParaRPr lang="lv-LV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5448020"/>
            <a:ext cx="85486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Rīg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reģionā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IKP uz vienu iedzīvotāju 201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.gadā ir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17 213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eiro, kas ir 1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no vidējā IKP uz vienu iedzīvotāju valstī (12 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760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eiro).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Kurzemē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IKP uz vienu iedzīvotāju ir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74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no vidējā IKP uz vienu iedzīvotāju valstī, Vidzemē 6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lv-LV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%, Zemgalē 63%, bet Latgalē 51%.</a:t>
            </a:r>
          </a:p>
          <a:p>
            <a:pPr algn="just"/>
            <a:endParaRPr lang="lv-LV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lv-LV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Rīg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reģionā</a:t>
            </a:r>
            <a:r>
              <a:rPr lang="lv-LV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IKP uz vienu iedzīvotāju ir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2,64</a:t>
            </a:r>
            <a:r>
              <a:rPr lang="lv-LV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reizes lielāk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lv-LV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nekā Latgales reģionā.</a:t>
            </a:r>
            <a:endParaRPr lang="lv-LV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45038" y="1361440"/>
          <a:ext cx="8836401" cy="387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17404" y="444092"/>
            <a:ext cx="6921796" cy="657812"/>
          </a:xfrm>
          <a:prstGeom prst="rect">
            <a:avLst/>
          </a:prstGeom>
        </p:spPr>
        <p:txBody>
          <a:bodyPr anchor="ctr"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800" b="1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Reģionālās attīstības atšķirības:</a:t>
            </a:r>
          </a:p>
          <a:p>
            <a:r>
              <a:rPr lang="lv-LV" sz="2800" b="1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gadu pie pozitīvas izaugsmes</a:t>
            </a:r>
            <a:endParaRPr lang="en-GB" sz="2800" b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514" y="2052880"/>
            <a:ext cx="3678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Mērķis 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Vidzemē, Zemgalē un Latgalē </a:t>
            </a:r>
            <a:r>
              <a:rPr lang="lv-LV" sz="12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panākt 75% IKP uz vienu iedzīvotāju no vidējā IKP uz vienu iedzīvotāju valstī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saglabājot Kurzemes 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78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% līmeni</a:t>
            </a:r>
            <a:r>
              <a:rPr lang="lv-LV" sz="1200" i="1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lv-LV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0614" y="2052880"/>
            <a:ext cx="3678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Mērķis 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 Kurzemē, Vidzemē, Zemgalē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un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Latgalē </a:t>
            </a:r>
            <a:r>
              <a:rPr lang="lv-LV" sz="12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panākt 90% IKP uz vienu iedzīvotāju no vidējā IKP uz vienu iedzīvotāju valstī</a:t>
            </a:r>
            <a:r>
              <a:rPr lang="lv-LV" sz="1200" i="1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lv-LV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lv-LV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515" y="1624046"/>
            <a:ext cx="3678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75% no IKP</a:t>
            </a:r>
            <a:endParaRPr lang="lv-LV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0614" y="1624046"/>
            <a:ext cx="3678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 90% no IKP</a:t>
            </a:r>
            <a:endParaRPr lang="lv-LV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80947" y="4033983"/>
          <a:ext cx="3578104" cy="1905000"/>
        </p:xfrm>
        <a:graphic>
          <a:graphicData uri="http://schemas.openxmlformats.org/drawingml/2006/table">
            <a:tbl>
              <a:tblPr/>
              <a:tblGrid>
                <a:gridCol w="1578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gados papildus jāiegulda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(milj. </a:t>
                      </a:r>
                      <a:r>
                        <a:rPr lang="lv-LV" sz="1100" i="1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euro</a:t>
                      </a: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b="1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Pret vidējo IKP rādītāju Latvijā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Rīgas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Vidzemes reģions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1 072,7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Kurzemes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533,3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r>
                        <a:rPr lang="en-US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Zemgales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1 258,0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Latgales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2 452,7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Latvijā kopā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5 316,7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165582" y="4033983"/>
          <a:ext cx="3593227" cy="1905000"/>
        </p:xfrm>
        <a:graphic>
          <a:graphicData uri="http://schemas.openxmlformats.org/drawingml/2006/table">
            <a:tbl>
              <a:tblPr/>
              <a:tblGrid>
                <a:gridCol w="1555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0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gados papildus jāiegulda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(milj. </a:t>
                      </a:r>
                      <a:r>
                        <a:rPr lang="lv-LV" sz="1100" i="1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euro</a:t>
                      </a: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b="1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Pret vidējo IKP rādītāju Latvijā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Rīgas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Vidzemes reģions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2 855,7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Kurzemes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2 596,4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Zemgales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3 417,7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1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Latgales reģions</a:t>
                      </a:r>
                      <a:endParaRPr lang="lv-LV"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4 989,3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Latvijā kopā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13 859,1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100" i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  <a:endParaRPr lang="lv-LV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80466" y="2743205"/>
            <a:ext cx="367858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________________________________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7404" y="3097148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000" b="1" dirty="0">
                <a:sym typeface="Symbol"/>
              </a:rPr>
              <a:t></a:t>
            </a:r>
            <a:endParaRPr lang="lv-LV" sz="4000" dirty="0"/>
          </a:p>
        </p:txBody>
      </p:sp>
      <p:sp>
        <p:nvSpPr>
          <p:cNvPr id="19" name="Rectangle 18"/>
          <p:cNvSpPr/>
          <p:nvPr/>
        </p:nvSpPr>
        <p:spPr>
          <a:xfrm>
            <a:off x="5160615" y="2743205"/>
            <a:ext cx="367858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________________________________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0914" y="3097148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000" b="1" dirty="0">
                <a:sym typeface="Symbol"/>
              </a:rPr>
              <a:t></a:t>
            </a:r>
            <a:endParaRPr lang="lv-LV" sz="4000" dirty="0"/>
          </a:p>
        </p:txBody>
      </p:sp>
      <p:sp>
        <p:nvSpPr>
          <p:cNvPr id="21" name="Rectangle 20"/>
          <p:cNvSpPr/>
          <p:nvPr/>
        </p:nvSpPr>
        <p:spPr>
          <a:xfrm>
            <a:off x="240274" y="3734517"/>
            <a:ext cx="38544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Lai sasniegtu mērķi, </a:t>
            </a:r>
            <a:r>
              <a:rPr lang="lv-LV" sz="11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papildus </a:t>
            </a:r>
            <a:r>
              <a:rPr lang="lv-LV" sz="11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būtu jāiegulda</a:t>
            </a:r>
            <a:r>
              <a:rPr lang="lv-LV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65581" y="3734517"/>
            <a:ext cx="38544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Lai sasniegtu mērķi, </a:t>
            </a:r>
            <a:r>
              <a:rPr lang="lv-LV" sz="11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papildus </a:t>
            </a:r>
            <a:r>
              <a:rPr lang="lv-LV" sz="11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būtu jāiegulda</a:t>
            </a:r>
            <a:r>
              <a:rPr lang="lv-LV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0274" y="6324600"/>
            <a:ext cx="8294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050" i="1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1,2 </a:t>
            </a:r>
            <a:r>
              <a:rPr lang="lv-LV" sz="105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Rīg</a:t>
            </a:r>
            <a:r>
              <a:rPr lang="en-US" sz="105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105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reģionā</a:t>
            </a:r>
            <a:r>
              <a:rPr lang="lv-LV" sz="105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paliek iegūtais IKP uz vienu iedzīvotāju veselos skaitļos, t.i. eiro izteiksmē, bet samazinās attiecība pret vidējo līmeni valstī, jo citur IKP uz vienu iedzīvotāju pieaug, bet </a:t>
            </a:r>
            <a:r>
              <a:rPr lang="lv-LV" sz="105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Rīg</a:t>
            </a:r>
            <a:r>
              <a:rPr lang="en-US" sz="105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105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reģionā</a:t>
            </a:r>
            <a:r>
              <a:rPr lang="lv-LV" sz="105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paliek nemainīgs – </a:t>
            </a:r>
            <a:r>
              <a:rPr lang="lv-LV" sz="105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mazinās atšķirības</a:t>
            </a:r>
            <a:r>
              <a:rPr lang="lv-LV" sz="105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lv-LV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28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720" y="179664"/>
            <a:ext cx="6482080" cy="1191936"/>
          </a:xfrm>
        </p:spPr>
        <p:txBody>
          <a:bodyPr>
            <a:noAutofit/>
          </a:bodyPr>
          <a:lstStyle/>
          <a:p>
            <a:pPr algn="ctr"/>
            <a:r>
              <a:rPr lang="lv-LV" sz="3600" dirty="0"/>
              <a:t>Latgales </a:t>
            </a:r>
            <a:r>
              <a:rPr lang="lv-LV" sz="3600" dirty="0" smtClean="0"/>
              <a:t>plāns </a:t>
            </a:r>
            <a:r>
              <a:rPr lang="lv-LV" sz="3600" dirty="0"/>
              <a:t>2018.-</a:t>
            </a:r>
            <a:r>
              <a:rPr lang="lv-LV" sz="3600" dirty="0" smtClean="0"/>
              <a:t>2021.gadam</a:t>
            </a:r>
            <a:endParaRPr lang="lv-LV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708187" y="1470556"/>
          <a:ext cx="4159840" cy="28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2681823" y="2631120"/>
            <a:ext cx="680720" cy="62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Oval 2"/>
          <p:cNvSpPr/>
          <p:nvPr/>
        </p:nvSpPr>
        <p:spPr>
          <a:xfrm>
            <a:off x="95250" y="1847352"/>
            <a:ext cx="2554244" cy="2286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Uzņēmējdarbības atbalsta infrastruktūra</a:t>
            </a:r>
            <a:endParaRPr lang="lv-LV" sz="2000" b="1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6095482" y="2631120"/>
            <a:ext cx="680720" cy="62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6808531" y="1847353"/>
            <a:ext cx="2335469" cy="212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SEZ atbalsts darba algām</a:t>
            </a:r>
            <a:endParaRPr lang="lv-LV" sz="2400" b="1" dirty="0"/>
          </a:p>
        </p:txBody>
      </p:sp>
      <p:sp>
        <p:nvSpPr>
          <p:cNvPr id="12" name="Down Arrow 11"/>
          <p:cNvSpPr/>
          <p:nvPr/>
        </p:nvSpPr>
        <p:spPr>
          <a:xfrm>
            <a:off x="4447747" y="4365247"/>
            <a:ext cx="680720" cy="467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/>
        </p:nvSpPr>
        <p:spPr>
          <a:xfrm>
            <a:off x="2149369" y="4930772"/>
            <a:ext cx="5277476" cy="181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Latgales uzņēmējdarbības centrs</a:t>
            </a:r>
            <a:r>
              <a:rPr lang="lv-LV" sz="3200" b="1" dirty="0" smtClean="0"/>
              <a:t> </a:t>
            </a:r>
            <a:r>
              <a:rPr lang="lv-LV" sz="2000" b="1" dirty="0"/>
              <a:t>un </a:t>
            </a:r>
            <a:r>
              <a:rPr lang="lv-LV" sz="2000" b="1" dirty="0" smtClean="0"/>
              <a:t>pašvaldību rīcībspēja (plašākas atbalsta formas uzņēmējiem)</a:t>
            </a:r>
          </a:p>
        </p:txBody>
      </p:sp>
    </p:spTree>
    <p:extLst>
      <p:ext uri="{BB962C8B-B14F-4D97-AF65-F5344CB8AC3E}">
        <p14:creationId xmlns:p14="http://schemas.microsoft.com/office/powerpoint/2010/main" val="36596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784" y="161250"/>
            <a:ext cx="6731936" cy="1157764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36600"/>
                </a:solidFill>
              </a:rPr>
              <a:t>Reģionālās attīstības modelis – septiņgadē nepieciešamais ieguldījums </a:t>
            </a:r>
            <a:endParaRPr lang="lv-LV" sz="2800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10" y="2439846"/>
            <a:ext cx="1400168" cy="2335747"/>
          </a:xfrm>
        </p:spPr>
        <p:txBody>
          <a:bodyPr>
            <a:noAutofit/>
          </a:bodyPr>
          <a:lstStyle/>
          <a:p>
            <a:endParaRPr lang="lv-LV" sz="1400" dirty="0" smtClean="0"/>
          </a:p>
          <a:p>
            <a:pPr algn="ctr"/>
            <a:endParaRPr lang="lv-LV" sz="1600" dirty="0" smtClean="0"/>
          </a:p>
          <a:p>
            <a:pPr algn="ctr"/>
            <a:r>
              <a:rPr lang="lv-LV" sz="1600" dirty="0" smtClean="0"/>
              <a:t> 1 </a:t>
            </a:r>
            <a:r>
              <a:rPr lang="lv-LV" sz="1600" dirty="0" err="1" smtClean="0"/>
              <a:t>euro</a:t>
            </a:r>
            <a:r>
              <a:rPr lang="lv-LV" sz="1600" dirty="0" smtClean="0"/>
              <a:t> darba algās rada 3 </a:t>
            </a:r>
            <a:r>
              <a:rPr lang="lv-LV" sz="1600" dirty="0" err="1"/>
              <a:t>euro</a:t>
            </a:r>
            <a:r>
              <a:rPr lang="lv-LV" sz="1600" dirty="0"/>
              <a:t> IKP </a:t>
            </a:r>
          </a:p>
          <a:p>
            <a:pPr algn="ctr"/>
            <a:endParaRPr lang="lv-LV" sz="1600" dirty="0"/>
          </a:p>
        </p:txBody>
      </p:sp>
      <p:sp>
        <p:nvSpPr>
          <p:cNvPr id="12" name="Isosceles Triangle 11"/>
          <p:cNvSpPr/>
          <p:nvPr/>
        </p:nvSpPr>
        <p:spPr>
          <a:xfrm>
            <a:off x="1500555" y="2229765"/>
            <a:ext cx="6568184" cy="43851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/>
        </p:nvSpPr>
        <p:spPr>
          <a:xfrm>
            <a:off x="3670786" y="1755285"/>
            <a:ext cx="2286358" cy="16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/>
              <a:t>Kopprodukts reģion</a:t>
            </a:r>
            <a:r>
              <a:rPr lang="en-US" sz="2000" dirty="0" err="1" smtClean="0"/>
              <a:t>os</a:t>
            </a:r>
            <a:r>
              <a:rPr lang="lv-LV" sz="2000" dirty="0" smtClean="0"/>
              <a:t> </a:t>
            </a:r>
          </a:p>
          <a:p>
            <a:pPr algn="ctr"/>
            <a:r>
              <a:rPr lang="lv-LV" sz="2400" dirty="0" smtClean="0">
                <a:solidFill>
                  <a:srgbClr val="FFC000"/>
                </a:solidFill>
              </a:rPr>
              <a:t>+ </a:t>
            </a:r>
            <a:r>
              <a:rPr lang="lv-LV" sz="2400" dirty="0" smtClean="0">
                <a:solidFill>
                  <a:srgbClr val="FF0000"/>
                </a:solidFill>
              </a:rPr>
              <a:t>1 330 milj.</a:t>
            </a:r>
            <a:r>
              <a:rPr lang="lv-LV" sz="2400" dirty="0" smtClean="0">
                <a:solidFill>
                  <a:srgbClr val="FFC000"/>
                </a:solidFill>
              </a:rPr>
              <a:t> </a:t>
            </a:r>
            <a:r>
              <a:rPr lang="lv-LV" sz="2400" dirty="0" err="1" smtClean="0">
                <a:solidFill>
                  <a:srgbClr val="FFC000"/>
                </a:solidFill>
              </a:rPr>
              <a:t>euro</a:t>
            </a:r>
            <a:endParaRPr lang="lv-LV" sz="2400" dirty="0">
              <a:solidFill>
                <a:srgbClr val="FFC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207763" y="4920424"/>
            <a:ext cx="2532247" cy="16944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Darba spēks (darba  samaksa)</a:t>
            </a:r>
          </a:p>
          <a:p>
            <a:pPr algn="ctr"/>
            <a:r>
              <a:rPr lang="lv-LV" sz="1800" dirty="0" smtClean="0">
                <a:solidFill>
                  <a:srgbClr val="FFC000"/>
                </a:solidFill>
              </a:rPr>
              <a:t>+</a:t>
            </a:r>
            <a:r>
              <a:rPr lang="lv-LV" sz="1800" dirty="0" smtClean="0">
                <a:solidFill>
                  <a:srgbClr val="FF0000"/>
                </a:solidFill>
              </a:rPr>
              <a:t>385 </a:t>
            </a:r>
            <a:r>
              <a:rPr lang="lv-LV" sz="1800" dirty="0" err="1" smtClean="0">
                <a:solidFill>
                  <a:srgbClr val="FF0000"/>
                </a:solidFill>
              </a:rPr>
              <a:t>mil</a:t>
            </a:r>
            <a:r>
              <a:rPr lang="en-US" sz="1800" dirty="0" smtClean="0">
                <a:solidFill>
                  <a:srgbClr val="FF0000"/>
                </a:solidFill>
              </a:rPr>
              <a:t>j. </a:t>
            </a:r>
            <a:r>
              <a:rPr lang="lv-LV" sz="1800" dirty="0" err="1" smtClean="0">
                <a:solidFill>
                  <a:srgbClr val="FFC000"/>
                </a:solidFill>
              </a:rPr>
              <a:t>euro</a:t>
            </a:r>
            <a:endParaRPr lang="lv-LV" sz="1800" dirty="0">
              <a:solidFill>
                <a:srgbClr val="FFC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755595" y="4908544"/>
            <a:ext cx="2643665" cy="170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Tehnoloģijas un iekārtas (investīcijas)</a:t>
            </a:r>
          </a:p>
          <a:p>
            <a:pPr algn="ctr"/>
            <a:r>
              <a:rPr lang="lv-LV" sz="1800" dirty="0" smtClean="0">
                <a:solidFill>
                  <a:srgbClr val="FFC000"/>
                </a:solidFill>
              </a:rPr>
              <a:t>+</a:t>
            </a:r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lv-LV" sz="1800" dirty="0" smtClean="0">
                <a:solidFill>
                  <a:srgbClr val="FF0000"/>
                </a:solidFill>
              </a:rPr>
              <a:t>70 milj.  </a:t>
            </a:r>
            <a:r>
              <a:rPr lang="lv-LV" sz="1800" dirty="0" err="1" smtClean="0">
                <a:solidFill>
                  <a:srgbClr val="FFC000"/>
                </a:solidFill>
              </a:rPr>
              <a:t>euro</a:t>
            </a:r>
            <a:endParaRPr lang="lv-LV" sz="18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5633" y="4031179"/>
            <a:ext cx="2613081" cy="88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Preces un pakalpojumi</a:t>
            </a:r>
            <a:endParaRPr lang="lv-LV" dirty="0"/>
          </a:p>
        </p:txBody>
      </p:sp>
      <p:sp>
        <p:nvSpPr>
          <p:cNvPr id="17" name="Curved Right Arrow 16"/>
          <p:cNvSpPr/>
          <p:nvPr/>
        </p:nvSpPr>
        <p:spPr>
          <a:xfrm rot="9598676">
            <a:off x="6403451" y="2073434"/>
            <a:ext cx="1055370" cy="2748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12294114">
            <a:off x="2144443" y="1987831"/>
            <a:ext cx="960120" cy="29445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623334" y="2564835"/>
            <a:ext cx="1400168" cy="217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400" dirty="0" smtClean="0"/>
          </a:p>
          <a:p>
            <a:pPr algn="ctr"/>
            <a:endParaRPr lang="lv-LV" sz="1400" dirty="0" smtClean="0"/>
          </a:p>
          <a:p>
            <a:pPr algn="ctr"/>
            <a:r>
              <a:rPr lang="lv-LV" sz="1400" dirty="0" smtClean="0"/>
              <a:t> 1 </a:t>
            </a:r>
            <a:r>
              <a:rPr lang="lv-LV" sz="1400" dirty="0" err="1" smtClean="0"/>
              <a:t>euro</a:t>
            </a:r>
            <a:r>
              <a:rPr lang="lv-LV" sz="1400" dirty="0" smtClean="0"/>
              <a:t> tehnoloģijās / iekārtās rada 5 </a:t>
            </a:r>
            <a:r>
              <a:rPr lang="lv-LV" sz="1400" dirty="0" err="1"/>
              <a:t>euro</a:t>
            </a:r>
            <a:r>
              <a:rPr lang="lv-LV" sz="1400" dirty="0"/>
              <a:t> IKP </a:t>
            </a:r>
          </a:p>
          <a:p>
            <a:pPr algn="ctr"/>
            <a:endParaRPr lang="lv-LV" sz="1400" dirty="0"/>
          </a:p>
        </p:txBody>
      </p:sp>
      <p:sp>
        <p:nvSpPr>
          <p:cNvPr id="20" name="TextBox 19"/>
          <p:cNvSpPr txBox="1"/>
          <p:nvPr/>
        </p:nvSpPr>
        <p:spPr>
          <a:xfrm rot="18534138">
            <a:off x="2219796" y="3258753"/>
            <a:ext cx="1970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Ieguldījums</a:t>
            </a:r>
            <a:endParaRPr lang="lv-LV" dirty="0"/>
          </a:p>
        </p:txBody>
      </p:sp>
      <p:sp>
        <p:nvSpPr>
          <p:cNvPr id="21" name="TextBox 20"/>
          <p:cNvSpPr txBox="1"/>
          <p:nvPr/>
        </p:nvSpPr>
        <p:spPr>
          <a:xfrm rot="2971322">
            <a:off x="5853691" y="3759670"/>
            <a:ext cx="1970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Ieguldījums</a:t>
            </a:r>
            <a:endParaRPr lang="lv-LV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6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dirty="0" smtClean="0">
                <a:solidFill>
                  <a:srgbClr val="336600"/>
                </a:solidFill>
              </a:rPr>
              <a:t>Reģionālās politikas mērķis</a:t>
            </a:r>
            <a:endParaRPr lang="lv-LV" sz="3200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70" y="3415352"/>
            <a:ext cx="8341605" cy="290924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v-LV" dirty="0" smtClean="0"/>
              <a:t>Ilgtermiņa izaicinājums:</a:t>
            </a:r>
          </a:p>
          <a:p>
            <a:pPr marL="1219200" lvl="1" indent="-457200" algn="just">
              <a:buFont typeface="Wingdings" panose="05000000000000000000" pitchFamily="2" charset="2"/>
              <a:buChar char="ü"/>
            </a:pPr>
            <a:r>
              <a:rPr lang="lv-LV" dirty="0" smtClean="0"/>
              <a:t>Ilgtermiņa – 30 gadu laikā samazināt IKP atšķirības – mazāk attīstītajiem reģioniem līdz 75% IKP pret Latvijas vidējo                        (5 316,7 milj. </a:t>
            </a:r>
            <a:r>
              <a:rPr lang="lv-LV" dirty="0" err="1" smtClean="0"/>
              <a:t>euro</a:t>
            </a:r>
            <a:r>
              <a:rPr lang="lv-LV" dirty="0" smtClean="0"/>
              <a:t> IKP pieaugums reģionos)</a:t>
            </a:r>
            <a:r>
              <a:rPr lang="en-US" dirty="0" smtClean="0"/>
              <a:t>;</a:t>
            </a:r>
            <a:endParaRPr lang="lv-LV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lv-LV" dirty="0" smtClean="0"/>
              <a:t>Vidējā termiņā - samazināt starpību par </a:t>
            </a:r>
            <a:r>
              <a:rPr lang="lv-LV" dirty="0" smtClean="0"/>
              <a:t>5% </a:t>
            </a:r>
            <a:r>
              <a:rPr lang="lv-LV" dirty="0" smtClean="0"/>
              <a:t>(1 330 milj. EUR IKP pieaugums reģionos)</a:t>
            </a:r>
            <a:r>
              <a:rPr lang="en-US" dirty="0" smtClean="0"/>
              <a:t>.</a:t>
            </a:r>
            <a:endParaRPr lang="lv-LV" dirty="0"/>
          </a:p>
          <a:p>
            <a:pPr algn="just"/>
            <a:r>
              <a:rPr lang="lv-LV" sz="1500" dirty="0" smtClean="0"/>
              <a:t>Mērķa sasniegšanai, nepieciešamais ieguldījums plānošanas periodā (7 gados)</a:t>
            </a:r>
            <a:r>
              <a:rPr lang="en-US" sz="1500" dirty="0" smtClean="0"/>
              <a:t>:</a:t>
            </a:r>
            <a:endParaRPr lang="lv-LV" sz="1500" dirty="0" smtClean="0"/>
          </a:p>
          <a:p>
            <a:pPr marL="1219200" lvl="1" indent="-457200" algn="just">
              <a:buFont typeface="Wingdings" panose="05000000000000000000" pitchFamily="2" charset="2"/>
              <a:buChar char="ü"/>
            </a:pPr>
            <a:r>
              <a:rPr lang="lv-LV" sz="1500" dirty="0" smtClean="0"/>
              <a:t>385 milj. darba algās</a:t>
            </a:r>
            <a:r>
              <a:rPr lang="en-US" sz="1500" dirty="0" smtClean="0"/>
              <a:t>;</a:t>
            </a:r>
            <a:endParaRPr lang="lv-LV" sz="1500" dirty="0" smtClean="0"/>
          </a:p>
          <a:p>
            <a:pPr marL="1219200" lvl="1" indent="-457200" algn="just">
              <a:buFont typeface="Wingdings" panose="05000000000000000000" pitchFamily="2" charset="2"/>
              <a:buChar char="ü"/>
            </a:pPr>
            <a:r>
              <a:rPr lang="lv-LV" sz="1500" dirty="0" smtClean="0"/>
              <a:t>270 milj. piesaistītās investīcijās (</a:t>
            </a:r>
            <a:r>
              <a:rPr lang="lv-LV" sz="1500" dirty="0" err="1" smtClean="0"/>
              <a:t>nefinanšu</a:t>
            </a:r>
            <a:r>
              <a:rPr lang="lv-LV" sz="1500" dirty="0" smtClean="0"/>
              <a:t> investīcijās)</a:t>
            </a:r>
            <a:r>
              <a:rPr lang="en-US" sz="1500" dirty="0" smtClean="0"/>
              <a:t>.</a:t>
            </a:r>
            <a:endParaRPr lang="lv-LV" sz="15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97943"/>
              </p:ext>
            </p:extLst>
          </p:nvPr>
        </p:nvGraphicFramePr>
        <p:xfrm>
          <a:off x="335669" y="1878192"/>
          <a:ext cx="8494005" cy="123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3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err="1" smtClean="0"/>
                        <a:t>Virsmērķis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Politikas rezultāts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lv-LV" dirty="0" smtClean="0"/>
                        <a:t>Reģionālās attīstības atšķirību mazināšana, nodrošinot līdzvērtīgu dzīves un darba apstākļus visiem Latvijas iedzīvotājiem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dirty="0" smtClean="0"/>
                        <a:t>Samazināt IKP starpību starp reģioniem</a:t>
                      </a:r>
                      <a:r>
                        <a:rPr lang="lv-LV" baseline="0" dirty="0" smtClean="0"/>
                        <a:t> vismaz par </a:t>
                      </a:r>
                      <a:r>
                        <a:rPr lang="lv-LV" baseline="0" dirty="0" smtClean="0"/>
                        <a:t>5%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18595"/>
              </p:ext>
            </p:extLst>
          </p:nvPr>
        </p:nvGraphicFramePr>
        <p:xfrm>
          <a:off x="615912" y="1379480"/>
          <a:ext cx="8153400" cy="515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0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308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 smtClean="0"/>
                        <a:t>Apakšmērķi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 smtClean="0"/>
                        <a:t>Politikas rezultāts</a:t>
                      </a:r>
                      <a:endParaRPr lang="lv-L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426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lv-LV" baseline="0" dirty="0" smtClean="0"/>
                        <a:t>Produktivitātes kāpināšana reģionos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lv-LV" baseline="0" dirty="0" smtClean="0"/>
                    </a:p>
                    <a:p>
                      <a:r>
                        <a:rPr lang="lv-LV" baseline="0" dirty="0" smtClean="0"/>
                        <a:t>2.</a:t>
                      </a:r>
                      <a:r>
                        <a:rPr lang="en-US" baseline="0" dirty="0" smtClean="0"/>
                        <a:t> </a:t>
                      </a:r>
                      <a:r>
                        <a:rPr lang="lv-LV" baseline="0" dirty="0" err="1" smtClean="0"/>
                        <a:t>Cilvēkkapitāla</a:t>
                      </a:r>
                      <a:r>
                        <a:rPr lang="lv-LV" baseline="0" dirty="0" smtClean="0"/>
                        <a:t> piesaiste reģionos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 milj.</a:t>
                      </a:r>
                      <a:r>
                        <a:rPr lang="lv-LV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EUR </a:t>
                      </a:r>
                      <a:r>
                        <a:rPr lang="lv-LV" dirty="0" smtClean="0"/>
                        <a:t>piesaistītās investīcijas</a:t>
                      </a:r>
                      <a:endParaRPr lang="lv-LV" b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lv-LV" dirty="0" smtClean="0"/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385 milj. EUR darba algās</a:t>
                      </a:r>
                      <a:endParaRPr lang="lv-LV" b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lv-LV" dirty="0" smtClean="0"/>
                    </a:p>
                    <a:p>
                      <a:r>
                        <a:rPr lang="lv-LV" dirty="0" smtClean="0"/>
                        <a:t>8 132 </a:t>
                      </a:r>
                      <a:r>
                        <a:rPr lang="lv-LV" dirty="0" err="1" smtClean="0"/>
                        <a:t>remigranti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497">
                <a:tc>
                  <a:txBody>
                    <a:bodyPr/>
                    <a:lstStyle/>
                    <a:p>
                      <a:r>
                        <a:rPr lang="lv-LV" dirty="0" smtClean="0"/>
                        <a:t>1.</a:t>
                      </a:r>
                      <a:r>
                        <a:rPr lang="en-US" dirty="0" smtClean="0"/>
                        <a:t> </a:t>
                      </a:r>
                      <a:r>
                        <a:rPr lang="lv-LV" dirty="0" smtClean="0"/>
                        <a:t>Pakalpojumu efektivitāte </a:t>
                      </a:r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r>
                        <a:rPr lang="lv-LV" dirty="0" smtClean="0"/>
                        <a:t>2.</a:t>
                      </a:r>
                      <a:r>
                        <a:rPr lang="en-US" dirty="0" smtClean="0"/>
                        <a:t> </a:t>
                      </a:r>
                      <a:r>
                        <a:rPr lang="lv-LV" dirty="0" smtClean="0"/>
                        <a:t>Mobilitāte atbilstoši demogrāfijas</a:t>
                      </a:r>
                      <a:r>
                        <a:rPr lang="lv-LV" baseline="0" dirty="0" smtClean="0"/>
                        <a:t> izaicinājumiem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aseline="0" dirty="0" smtClean="0"/>
                        <a:t>Izmaksas uz klientu – samazinājums vismaz par 10%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baseline="0" dirty="0" smtClean="0"/>
                    </a:p>
                    <a:p>
                      <a:pPr lvl="0"/>
                      <a:r>
                        <a:rPr lang="lv-LV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Primārās enerģijas gada patēriņa samazinājums gadā – 67 991 529 </a:t>
                      </a:r>
                      <a:r>
                        <a:rPr lang="lv-LV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kWh</a:t>
                      </a:r>
                      <a:r>
                        <a:rPr lang="lv-LV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/gadā, siltumnīcefekta gāzu samazinājums gadā – 17 200 CO</a:t>
                      </a:r>
                      <a:r>
                        <a:rPr lang="lv-LV" sz="17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tonnas</a:t>
                      </a:r>
                    </a:p>
                    <a:p>
                      <a:pPr lvl="0"/>
                      <a:endParaRPr lang="lv-LV" baseline="0" dirty="0" smtClean="0"/>
                    </a:p>
                    <a:p>
                      <a:r>
                        <a:rPr lang="lv-LV" baseline="0" dirty="0" smtClean="0"/>
                        <a:t>0 rinda PII (kas bija 2018.gadā – 7 500), radītās 7500 jaunas vietas PII un bērnu pieskatīšanas pakalpojumu sniedzējiem</a:t>
                      </a:r>
                    </a:p>
                    <a:p>
                      <a:endParaRPr lang="lv-LV" dirty="0" smtClean="0"/>
                    </a:p>
                    <a:p>
                      <a:r>
                        <a:rPr lang="lv-LV" dirty="0" smtClean="0"/>
                        <a:t>Sasniedzamība</a:t>
                      </a:r>
                      <a:r>
                        <a:rPr lang="lv-LV" baseline="0" dirty="0" smtClean="0"/>
                        <a:t> – samazinās laika patēriņš pakalpojuma sasniedzamībai vismaz par 5%</a:t>
                      </a:r>
                      <a:endParaRPr lang="lv-LV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169986"/>
            <a:ext cx="6096000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 smtClean="0">
                <a:solidFill>
                  <a:srgbClr val="336600"/>
                </a:solidFill>
              </a:rPr>
              <a:t>Reģionālās politikas </a:t>
            </a:r>
            <a:r>
              <a:rPr lang="lv-LV" sz="3200" dirty="0" err="1" smtClean="0">
                <a:solidFill>
                  <a:srgbClr val="336600"/>
                </a:solidFill>
              </a:rPr>
              <a:t>apakšmērķi</a:t>
            </a:r>
            <a:endParaRPr lang="lv-LV" sz="32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26842" y="5600700"/>
            <a:ext cx="345558" cy="2286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2474728" y="212375"/>
            <a:ext cx="4952114" cy="471847"/>
          </a:xfrm>
        </p:spPr>
        <p:txBody>
          <a:bodyPr>
            <a:normAutofit/>
          </a:bodyPr>
          <a:lstStyle/>
          <a:p>
            <a:pPr lvl="0" algn="ctr"/>
            <a:r>
              <a:rPr lang="lv-LV" sz="2400" dirty="0">
                <a:solidFill>
                  <a:srgbClr val="336600"/>
                </a:solidFill>
              </a:rPr>
              <a:t>Galvenie virzieni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8353" y="1050929"/>
            <a:ext cx="7654680" cy="4682097"/>
            <a:chOff x="-263398" y="1504732"/>
            <a:chExt cx="8778747" cy="5151023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144445393"/>
                </p:ext>
              </p:extLst>
            </p:nvPr>
          </p:nvGraphicFramePr>
          <p:xfrm>
            <a:off x="-263398" y="1504732"/>
            <a:ext cx="8778747" cy="4333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2" name="Rounded Rectangle 4"/>
            <p:cNvSpPr/>
            <p:nvPr/>
          </p:nvSpPr>
          <p:spPr>
            <a:xfrm>
              <a:off x="3523743" y="5599559"/>
              <a:ext cx="2684120" cy="1056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lv-LV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Demogrāfija</a:t>
              </a:r>
              <a:endPara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Down Arrow 4"/>
            <p:cNvSpPr/>
            <p:nvPr/>
          </p:nvSpPr>
          <p:spPr>
            <a:xfrm rot="1701113">
              <a:off x="4640975" y="2982294"/>
              <a:ext cx="129736" cy="690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en-GB" sz="33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263398" y="2377440"/>
              <a:ext cx="290322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b="1" dirty="0">
                  <a:solidFill>
                    <a:srgbClr val="C00000"/>
                  </a:solidFill>
                </a:rPr>
                <a:t>Pašvaldības loma!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Oval 3"/>
          <p:cNvSpPr/>
          <p:nvPr/>
        </p:nvSpPr>
        <p:spPr>
          <a:xfrm>
            <a:off x="1180038" y="4917893"/>
            <a:ext cx="155531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75" dirty="0"/>
              <a:t>Vietas sagatavošana un produktivitāte</a:t>
            </a:r>
          </a:p>
        </p:txBody>
      </p:sp>
      <p:sp>
        <p:nvSpPr>
          <p:cNvPr id="14" name="Oval 13"/>
          <p:cNvSpPr/>
          <p:nvPr/>
        </p:nvSpPr>
        <p:spPr>
          <a:xfrm>
            <a:off x="2477462" y="4961413"/>
            <a:ext cx="1408751" cy="99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 err="1" smtClean="0"/>
              <a:t>Cilvēkkapitāls</a:t>
            </a:r>
            <a:endParaRPr lang="lv-LV" sz="1100" dirty="0"/>
          </a:p>
        </p:txBody>
      </p:sp>
      <p:sp>
        <p:nvSpPr>
          <p:cNvPr id="18" name="Oval 17"/>
          <p:cNvSpPr/>
          <p:nvPr/>
        </p:nvSpPr>
        <p:spPr>
          <a:xfrm>
            <a:off x="3681119" y="5007002"/>
            <a:ext cx="1495721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75" dirty="0"/>
              <a:t>Pakalpojumu efektivitāte atbilstoši demogrāfijai</a:t>
            </a:r>
          </a:p>
        </p:txBody>
      </p:sp>
      <p:sp>
        <p:nvSpPr>
          <p:cNvPr id="20" name="Oval 19"/>
          <p:cNvSpPr/>
          <p:nvPr/>
        </p:nvSpPr>
        <p:spPr>
          <a:xfrm>
            <a:off x="4906780" y="5001820"/>
            <a:ext cx="1596713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/>
              <a:t>Sasniedzamība un dzīves vide</a:t>
            </a:r>
          </a:p>
        </p:txBody>
      </p:sp>
      <p:sp>
        <p:nvSpPr>
          <p:cNvPr id="21" name="Oval 20"/>
          <p:cNvSpPr/>
          <p:nvPr/>
        </p:nvSpPr>
        <p:spPr>
          <a:xfrm>
            <a:off x="6334152" y="4981948"/>
            <a:ext cx="1644439" cy="99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75" dirty="0"/>
              <a:t>Pašvaldību </a:t>
            </a:r>
            <a:r>
              <a:rPr lang="lv-LV" sz="1275" dirty="0" smtClean="0"/>
              <a:t>administrācijas </a:t>
            </a:r>
            <a:r>
              <a:rPr lang="lv-LV" sz="1275" dirty="0"/>
              <a:t>efektivitāte</a:t>
            </a:r>
          </a:p>
        </p:txBody>
      </p:sp>
    </p:spTree>
    <p:extLst>
      <p:ext uri="{BB962C8B-B14F-4D97-AF65-F5344CB8AC3E}">
        <p14:creationId xmlns:p14="http://schemas.microsoft.com/office/powerpoint/2010/main" val="21178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539" y="344137"/>
            <a:ext cx="7002445" cy="871538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solidFill>
                  <a:srgbClr val="336600"/>
                </a:solidFill>
              </a:rPr>
              <a:t>Pašvaldības loma – vietas sagatavotājs</a:t>
            </a:r>
            <a:endParaRPr lang="en-US" sz="2400" dirty="0">
              <a:solidFill>
                <a:srgbClr val="33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4317300"/>
              </p:ext>
            </p:extLst>
          </p:nvPr>
        </p:nvGraphicFramePr>
        <p:xfrm>
          <a:off x="2590800" y="1332930"/>
          <a:ext cx="4722829" cy="255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2563" y="4458853"/>
            <a:ext cx="723697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– radīt apstākļus, lai komersantiem</a:t>
            </a:r>
            <a:r>
              <a:rPr lang="lv-LV" sz="12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lv-LV" sz="12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Labvēlīga uzņēmējdarbības vide: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 jāiegulda  apkalpojošā infrastruktūrā (telpas, pieslēgumi, ceļi u.tml.)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Ātri, ērti pakalpojumi</a:t>
            </a:r>
          </a:p>
          <a:p>
            <a:pPr lvl="1" algn="just">
              <a:buFont typeface="Arial" pitchFamily="34" charset="0"/>
              <a:buChar char="•"/>
            </a:pPr>
            <a:endPara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v-LV" sz="12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Vairāk resursa biznesa idejai (iekārtās, personālā, mārketingā u.tml.) </a:t>
            </a:r>
            <a:endParaRPr lang="en-US" sz="12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543800" y="5600700"/>
            <a:ext cx="328613" cy="2286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auto">
          <a:xfrm>
            <a:off x="4903596" y="56007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750" dirty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sz="750" dirty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</a:p>
        </p:txBody>
      </p:sp>
    </p:spTree>
    <p:extLst>
      <p:ext uri="{BB962C8B-B14F-4D97-AF65-F5344CB8AC3E}">
        <p14:creationId xmlns:p14="http://schemas.microsoft.com/office/powerpoint/2010/main" val="25390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42311"/>
              </p:ext>
            </p:extLst>
          </p:nvPr>
        </p:nvGraphicFramePr>
        <p:xfrm>
          <a:off x="514099" y="2044426"/>
          <a:ext cx="7921241" cy="395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7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32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Rīcības virziens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Iespējamie uzdevumi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66">
                <a:tc rowSpan="7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1600" b="1" u="sng" dirty="0" smtClean="0"/>
                        <a:t>Vietas sagatavošana uzņēmējam un to produktivitāte</a:t>
                      </a:r>
                      <a:endParaRPr lang="lv-LV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Publiskā</a:t>
                      </a:r>
                      <a:r>
                        <a:rPr lang="lv-LV" sz="105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infrastruktūra</a:t>
                      </a:r>
                      <a:r>
                        <a:rPr lang="lv-LV" sz="105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uzņēmējdarbības atbalstam – turpinājums SA</a:t>
                      </a:r>
                      <a:r>
                        <a:rPr lang="lv-LV" sz="105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331/562 (ES fondi) (VARAM)</a:t>
                      </a:r>
                      <a:endParaRPr lang="lv-LV" sz="105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3074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Atbalsts produktivitātes celšanai reģionos –  ieguldījumi pamatlīdzekļos esošo/jaunu produktu un pakalpojumu attīstībai  (ES fondi) (EM)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987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Nekustamā īpašuma regulējuma pilnveidošana, uzlabojot īpašuma pārdošanas nosacījumus atbilstoši komersanta ieguldījuma apjomam 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98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Teritoriju plānošana - gatavība uzņemt investīciju projektus un prasību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samērīgums komersantiem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9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Reģionālie projekti – pašvaldību starpnorēķini IIN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ieguvumiem</a:t>
                      </a: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9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darbības standarts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atbalsta komplekts uzņēmējdarbībai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98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Reģionālā inovāciju un zināšanu partnerība (platforma sadarbībai ar augstskolām, uzņēmējiem,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NVO)</a:t>
                      </a:r>
                      <a:endParaRPr lang="lv-LV" sz="1050" b="0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7900" y="237481"/>
            <a:ext cx="6591300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 smtClean="0">
                <a:solidFill>
                  <a:srgbClr val="336600"/>
                </a:solidFill>
              </a:rPr>
              <a:t>Iespējamie rīcības virzieni: </a:t>
            </a:r>
            <a:br>
              <a:rPr lang="lv-LV" sz="3200" dirty="0" smtClean="0">
                <a:solidFill>
                  <a:srgbClr val="336600"/>
                </a:solidFill>
              </a:rPr>
            </a:br>
            <a:r>
              <a:rPr lang="lv-LV" sz="3200" dirty="0" smtClean="0">
                <a:solidFill>
                  <a:srgbClr val="336600"/>
                </a:solidFill>
              </a:rPr>
              <a:t>UZŅĒMĒJDARBĪBA (1)</a:t>
            </a:r>
            <a:endParaRPr lang="lv-LV" sz="3200" dirty="0">
              <a:solidFill>
                <a:srgbClr val="336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65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6960"/>
              </p:ext>
            </p:extLst>
          </p:nvPr>
        </p:nvGraphicFramePr>
        <p:xfrm>
          <a:off x="251209" y="2101576"/>
          <a:ext cx="8587991" cy="312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9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515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Rīcības virziens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Iespējamie uzdevumi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345">
                <a:tc rowSpan="5">
                  <a:txBody>
                    <a:bodyPr/>
                    <a:lstStyle/>
                    <a:p>
                      <a:pPr marL="342900" indent="-342900" algn="l" defTabSz="939575" rtl="0" eaLnBrk="1" latinLnBrk="0" hangingPunct="1">
                        <a:buFont typeface="+mj-lt"/>
                        <a:buAutoNum type="arabicPeriod" startAt="2"/>
                      </a:pPr>
                      <a:r>
                        <a:rPr lang="lv-LV" sz="1600" b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Cilvēkkapitāla</a:t>
                      </a:r>
                      <a:r>
                        <a:rPr lang="lv-LV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piesaiste</a:t>
                      </a:r>
                      <a:endParaRPr lang="lv-LV" sz="16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Cilvēkkapitāla</a:t>
                      </a: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piesaiste reģionos un darba spēka mobilitāte  - ieguldījumi darba algās (ES fondi) (ZM)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88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garantiju instrumenta attīstība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217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Nodokļu risinājumi darba algu atbalstam Latgales reģionā (Latgales SEZ pilnveide)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665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Mājokļu atbalsts  darba spēkam (VB) (EM)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24345"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lv-LV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Remigrācijas atbalsta pasākumi,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reģionālie demogrāfijas pasākumi (reģionālo koordinatoru darbība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 pakalpojumu nodrošināšana ģimenēm ar bērniem)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7900" y="237481"/>
            <a:ext cx="6591300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 smtClean="0">
                <a:solidFill>
                  <a:srgbClr val="336600"/>
                </a:solidFill>
              </a:rPr>
              <a:t>Iespējamie rīcības virzieni: </a:t>
            </a:r>
            <a:br>
              <a:rPr lang="lv-LV" sz="3200" dirty="0" smtClean="0">
                <a:solidFill>
                  <a:srgbClr val="336600"/>
                </a:solidFill>
              </a:rPr>
            </a:br>
            <a:r>
              <a:rPr lang="lv-LV" sz="3200" dirty="0" smtClean="0">
                <a:solidFill>
                  <a:srgbClr val="336600"/>
                </a:solidFill>
              </a:rPr>
              <a:t>UZŅĒMĒJDARBĪBA (2)</a:t>
            </a:r>
            <a:endParaRPr lang="lv-LV" sz="3200" dirty="0">
              <a:solidFill>
                <a:srgbClr val="336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5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98273"/>
              </p:ext>
            </p:extLst>
          </p:nvPr>
        </p:nvGraphicFramePr>
        <p:xfrm>
          <a:off x="188852" y="1879914"/>
          <a:ext cx="8817988" cy="444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9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848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Rīcības virziens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Iespējamie uzdevumi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131">
                <a:tc rowSpan="5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1600" b="1" u="sng" dirty="0" smtClean="0"/>
                        <a:t>Pakalpojumu</a:t>
                      </a:r>
                      <a:r>
                        <a:rPr lang="lv-LV" sz="1600" b="1" u="sng" baseline="0" dirty="0" smtClean="0"/>
                        <a:t> nodrošināšana atbilstoši demogrāfijas izaicinājumiem</a:t>
                      </a:r>
                      <a:endParaRPr lang="lv-LV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</a:t>
                      </a:r>
                      <a:r>
                        <a:rPr lang="lv-LV" sz="105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pakalpojumu ēku ener</a:t>
                      </a:r>
                      <a:r>
                        <a:rPr lang="lv-LV" sz="105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goefektivitāte un AER   (ES fondi) (VARAM)</a:t>
                      </a:r>
                      <a:endParaRPr lang="lv-LV" sz="105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177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Pirmsskolas izglītības un bērnu pieskatīšanas pakalpojuma pieejamība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 (VARAM)</a:t>
                      </a:r>
                      <a:endParaRPr lang="lv-LV" sz="1050" b="1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62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Viedās pašvaldības – pakalpojumu efektivitātes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uzlabošana (izmaksas uz klientu), piemērojot kombinētos risinājumus (plānošana, IKT + infrastruktūra, mobilitāte, klimata risinājumi) (VARAM)</a:t>
                      </a:r>
                      <a:endParaRPr lang="lv-LV" sz="1050" b="0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249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Vienota</a:t>
                      </a:r>
                      <a:r>
                        <a:rPr lang="lv-LV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pakalpojumu tīkla plānošana un koordinācija</a:t>
                      </a:r>
                      <a:r>
                        <a:rPr lang="lv-LV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(izglītība, sociālā, veselība, kultūra…citi pakalpojumi)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87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Vienoto valsts un pašvaldību klientu apkalpošanas centru darbība un pakalpojumu efektīva </a:t>
                      </a:r>
                      <a:r>
                        <a:rPr lang="lv-LV" sz="105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digitalizācija</a:t>
                      </a:r>
                      <a:endParaRPr lang="lv-LV" sz="1050" kern="1200" baseline="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57707">
                <a:tc rowSpan="3">
                  <a:txBody>
                    <a:bodyPr/>
                    <a:lstStyle/>
                    <a:p>
                      <a:pPr marL="342900" indent="-342900" algn="l" defTabSz="939575" rtl="0" eaLnBrk="1" latinLnBrk="0" hangingPunct="1">
                        <a:buFont typeface="+mj-lt"/>
                        <a:buAutoNum type="arabicPeriod" startAt="2"/>
                      </a:pPr>
                      <a:r>
                        <a:rPr lang="lv-LV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Sasniedzamība</a:t>
                      </a:r>
                      <a:r>
                        <a:rPr lang="lv-LV" sz="16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dzīves vide</a:t>
                      </a:r>
                      <a:endParaRPr lang="lv-LV" sz="16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Mobilitāte pakalpojumu saņemšanai - pašvaldību ceļi, ielas un citi mobilitātes risinājumi </a:t>
                      </a:r>
                      <a:r>
                        <a:rPr lang="lv-LV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 </a:t>
                      </a:r>
                      <a:r>
                        <a:rPr lang="lv-LV" sz="105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(VARAM) </a:t>
                      </a:r>
                      <a:endParaRPr lang="lv-LV" sz="1050" b="1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07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publiskās </a:t>
                      </a:r>
                      <a:r>
                        <a:rPr lang="lv-LV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ārtelpas</a:t>
                      </a: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attīstība tūrisma veicināšanai </a:t>
                      </a:r>
                      <a:r>
                        <a:rPr lang="lv-LV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 </a:t>
                      </a:r>
                      <a:endParaRPr lang="lv-LV" sz="1050" b="1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l" defTabSz="93957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(VARAM)</a:t>
                      </a:r>
                      <a:endParaRPr lang="lv-LV" sz="1050" b="0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874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Rīgas metropoles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areāla mobilitātes plānošana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60712" y="6441830"/>
            <a:ext cx="378488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8735" y="-62463"/>
            <a:ext cx="7068065" cy="482321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solidFill>
                  <a:srgbClr val="336600"/>
                </a:solidFill>
              </a:rPr>
              <a:t>Iespējamie rīcības virzieni: </a:t>
            </a:r>
            <a:br>
              <a:rPr lang="lv-LV" dirty="0" smtClean="0">
                <a:solidFill>
                  <a:srgbClr val="336600"/>
                </a:solidFill>
              </a:rPr>
            </a:br>
            <a:r>
              <a:rPr lang="lv-LV" dirty="0" smtClean="0">
                <a:solidFill>
                  <a:srgbClr val="336600"/>
                </a:solidFill>
              </a:rPr>
              <a:t>PAKALPOJUMI (1)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166381"/>
              </p:ext>
            </p:extLst>
          </p:nvPr>
        </p:nvGraphicFramePr>
        <p:xfrm>
          <a:off x="169802" y="1903465"/>
          <a:ext cx="8669398" cy="444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50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Rīcības virziens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Iespējamie uzdevumi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202">
                <a:tc rowSpan="8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lv-LV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Pašvaldību administrācijas darba efektivitāte</a:t>
                      </a:r>
                      <a:endParaRPr lang="lv-LV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administratīvi teritoriālais iedalījums (vietējo pašvaldību reformas īstenošana un saistītās likumdošanas pārskatīšana), otrā līmeņa pašvaldību ieviešanas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nepieciešamības izvērtēšana – funkcijas, statuss, finansējums, teritorijas) </a:t>
                      </a: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u.c.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172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administrācijas kapacitāte un zināšanas </a:t>
                      </a: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viedai plānošanai un attīstībai </a:t>
                      </a:r>
                      <a:r>
                        <a:rPr lang="lv-LV" sz="105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 (VARAM)</a:t>
                      </a: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467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finanšu sistēmas pilnveidošana (pašvaldību budžeta mērķtiecīgāki ieguldījumi)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172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Mērķdotācija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pašvaldību projektu līdzfinansējumam – nodrošināt atbalsta piešķiršanu atbilstoši reģionālās attīstības atšķirībām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172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Reģionu un pašvaldību attīstības programmu kvalitātes uzlabošana, t.sk. attīstības un budžeta plānošanas sasaistes nodrošināšana (saskaņošana ar VARAM)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2128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Plašākas sabiedrības iesaiste reģionālās politikas mērķu sasniegšanā (līdzdalības budžeta ieviešana)</a:t>
                      </a:r>
                    </a:p>
                  </a:txBody>
                  <a:tcPr/>
                </a:tc>
              </a:tr>
              <a:tr h="18245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Paplašināt teritoriālās statistikas klāstu un ieguves iespējas</a:t>
                      </a:r>
                    </a:p>
                  </a:txBody>
                  <a:tcPr/>
                </a:tc>
              </a:tr>
              <a:tr h="427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Pašvaldības administratīvo un pakalpojumu sniegšanas procesu modernizācija un </a:t>
                      </a:r>
                      <a:r>
                        <a:rPr lang="lv-LV" sz="105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digitalizācija</a:t>
                      </a:r>
                      <a:r>
                        <a:rPr lang="lv-LV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 digitālo risinājumu koplietošana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60712" y="6441830"/>
            <a:ext cx="378488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8735" y="419858"/>
            <a:ext cx="7068065" cy="482321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solidFill>
                  <a:srgbClr val="336600"/>
                </a:solidFill>
              </a:rPr>
              <a:t>Iespējamie rīcības virzieni: </a:t>
            </a:r>
            <a:br>
              <a:rPr lang="lv-LV" dirty="0" smtClean="0">
                <a:solidFill>
                  <a:srgbClr val="336600"/>
                </a:solidFill>
              </a:rPr>
            </a:br>
            <a:r>
              <a:rPr lang="lv-LV" dirty="0" smtClean="0">
                <a:solidFill>
                  <a:srgbClr val="336600"/>
                </a:solidFill>
              </a:rPr>
              <a:t>PAKALPOJUMI (2)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0202"/>
            <a:ext cx="6096000" cy="1036642"/>
          </a:xfrm>
        </p:spPr>
        <p:txBody>
          <a:bodyPr>
            <a:normAutofit/>
          </a:bodyPr>
          <a:lstStyle/>
          <a:p>
            <a:r>
              <a:rPr lang="lv-LV" sz="4800" dirty="0"/>
              <a:t>Teritoriālā pieeja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01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5.6.2. SAM trešās kārtas apguves progress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791734"/>
            <a:ext cx="57533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Informācija par SAM 5.6.2. apguves progresu uz 11.02.2019.</a:t>
            </a:r>
            <a:endParaRPr kumimoji="0" lang="lv-LV" alt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 5.6.2. 3.kārtā pabeigti ir divi projekti</a:t>
            </a:r>
            <a:endParaRPr kumimoji="0" lang="lv-LV" alt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 5.6.2. faktiski sasniegtie rādītāji:</a:t>
            </a:r>
            <a:endParaRPr kumimoji="0" lang="lv-LV" altLang="lv-L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17020"/>
              </p:ext>
            </p:extLst>
          </p:nvPr>
        </p:nvGraphicFramePr>
        <p:xfrm>
          <a:off x="379328" y="2622293"/>
          <a:ext cx="8385349" cy="174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870"/>
                <a:gridCol w="951372"/>
                <a:gridCol w="785436"/>
                <a:gridCol w="940310"/>
                <a:gridCol w="940310"/>
                <a:gridCol w="796497"/>
                <a:gridCol w="951372"/>
                <a:gridCol w="951372"/>
                <a:gridCol w="497810"/>
              </a:tblGrid>
              <a:tr h="4062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SAM / pasākums / projektu atlases kārta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Kopējais ERAF finansējums, eiro*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Plānotais projektu skaits KOPĀ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Kopējais projektu skaits un finansējums</a:t>
                      </a:r>
                      <a:br>
                        <a:rPr lang="lv-LV" sz="1050" dirty="0">
                          <a:effectLst/>
                        </a:rPr>
                      </a:br>
                      <a:r>
                        <a:rPr lang="lv-LV" sz="1050" dirty="0">
                          <a:effectLst/>
                        </a:rPr>
                        <a:t>(iesniegti, apstiprināti, līgums, pabeigti)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Neiesniegti projekti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0622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Skaits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ERAF, eiro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%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Skaits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ERAF, eiro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%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  <a:tr h="20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5.6.2.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236 524 372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110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76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161 270 764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68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34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75 253 608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32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  <a:tr h="203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5.6.2. 1.kārta (ITI)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92 138 673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29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20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53 384 985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58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9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38 753 688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42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  <a:tr h="203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5.6.2. 2.kārta (reģ. centri)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92 138 673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65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44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64 762 536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70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21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27 376 137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30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  <a:tr h="203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5.6.2. 3.kārta (Latgale)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52 247 026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16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12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43 123 244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83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4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9 123 782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17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89529"/>
              </p:ext>
            </p:extLst>
          </p:nvPr>
        </p:nvGraphicFramePr>
        <p:xfrm>
          <a:off x="379331" y="4790721"/>
          <a:ext cx="8385346" cy="691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103"/>
                <a:gridCol w="1711225"/>
                <a:gridCol w="678509"/>
                <a:gridCol w="678509"/>
              </a:tblGrid>
              <a:tr h="172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 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 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KOPĀ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ERAF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</a:tr>
              <a:tr h="172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Alūksnes pilsētas rūpnieciskās apbūves teritorijas attīstība 1.kārta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Alūksnes novada pašvaldība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2 218 458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</a:rPr>
                        <a:t>1 718 433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</a:tr>
              <a:tr h="34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Degradēto rūpniecisko teritoriju reģenerācija Daugavpils pilsētas un Daugavpils novada teritorijās I kārta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DAUGAVPILS PILSĒTAS DOME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3 872 756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</a:rPr>
                        <a:t>3 135 447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7" marR="60947" marT="0" marB="0" anchor="b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4420204"/>
            <a:ext cx="22558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Pabeigtie projekti:</a:t>
            </a: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2" y="5616775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5.6.2. SAM 3.kārtā faktiski sasniegtais 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rezultatīvais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rādītājs – izveidotas 37 darba vietas</a:t>
            </a:r>
          </a:p>
        </p:txBody>
      </p:sp>
    </p:spTree>
    <p:extLst>
      <p:ext uri="{BB962C8B-B14F-4D97-AF65-F5344CB8AC3E}">
        <p14:creationId xmlns:p14="http://schemas.microsoft.com/office/powerpoint/2010/main" val="2356220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0" y="381000"/>
            <a:ext cx="6772940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>
                <a:solidFill>
                  <a:srgbClr val="336600"/>
                </a:solidFill>
              </a:rPr>
              <a:t>Reģionālās attīstības likums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719" y="1965202"/>
            <a:ext cx="8016949" cy="4373573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300"/>
              </a:spcBef>
            </a:pPr>
            <a:r>
              <a:rPr lang="lv-LV" i="1" dirty="0"/>
              <a:t>Reģionālās attīstības </a:t>
            </a:r>
            <a:r>
              <a:rPr lang="lv-LV" b="1" i="1" dirty="0"/>
              <a:t>finansējumu</a:t>
            </a:r>
            <a:r>
              <a:rPr lang="lv-LV" i="1" dirty="0"/>
              <a:t> piešķir </a:t>
            </a:r>
            <a:r>
              <a:rPr lang="lv-LV" i="1" u="sng" dirty="0" err="1"/>
              <a:t>mērķteritorijām</a:t>
            </a:r>
            <a:r>
              <a:rPr lang="lv-LV" i="1" u="sng" dirty="0"/>
              <a:t> vai to daļām atbilstoši </a:t>
            </a:r>
            <a:r>
              <a:rPr lang="lv-LV" b="1" i="1" u="sng" dirty="0"/>
              <a:t>Reģionālās politikas pamatnostādnēs </a:t>
            </a:r>
            <a:r>
              <a:rPr lang="lv-LV" i="1" u="sng" dirty="0"/>
              <a:t>noteiktajiem reģionālās politikas </a:t>
            </a:r>
            <a:r>
              <a:rPr lang="lv-LV" i="1" u="sng" dirty="0" err="1"/>
              <a:t>mērķteritoriju</a:t>
            </a:r>
            <a:r>
              <a:rPr lang="lv-LV" i="1" u="sng" dirty="0"/>
              <a:t> atbalsta virzieniem (</a:t>
            </a:r>
            <a:r>
              <a:rPr lang="lv-LV" dirty="0"/>
              <a:t>21.pants (1))</a:t>
            </a:r>
          </a:p>
          <a:p>
            <a:pPr lvl="0">
              <a:lnSpc>
                <a:spcPct val="150000"/>
              </a:lnSpc>
              <a:spcBef>
                <a:spcPts val="300"/>
              </a:spcBef>
            </a:pPr>
            <a:endParaRPr lang="lv-LV" sz="800" i="1" u="sng" dirty="0"/>
          </a:p>
          <a:p>
            <a:pPr lvl="0">
              <a:lnSpc>
                <a:spcPct val="150000"/>
              </a:lnSpc>
              <a:spcBef>
                <a:spcPts val="300"/>
              </a:spcBef>
            </a:pPr>
            <a:r>
              <a:rPr lang="lv-LV" i="1" dirty="0"/>
              <a:t>Reģionālās politikas </a:t>
            </a:r>
            <a:r>
              <a:rPr lang="lv-LV" i="1" dirty="0" err="1"/>
              <a:t>mērķteritorijas</a:t>
            </a:r>
            <a:r>
              <a:rPr lang="lv-LV" i="1" dirty="0"/>
              <a:t> tiek noteiktas, ievērojot Latvijas ilgtspējīgas attīstības stratēģiju. </a:t>
            </a:r>
            <a:r>
              <a:rPr lang="lv-LV" i="1" dirty="0" err="1"/>
              <a:t>Mērķteritorijās</a:t>
            </a:r>
            <a:r>
              <a:rPr lang="lv-LV" i="1" dirty="0"/>
              <a:t> ietilpstošās pašvaldības tiek noteiktas Reģionālās politikas pamatnostādnēs </a:t>
            </a:r>
            <a:r>
              <a:rPr lang="lv-LV" dirty="0"/>
              <a:t>(24.pants)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88536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029200" y="6338775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pPr>
              <a:lnSpc>
                <a:spcPct val="120000"/>
              </a:lnSpc>
            </a:pP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0C211-9008-458A-958D-6ADC1980CE7E}" type="slidenum">
              <a:rPr lang="en-GB" altLang="en-US" smtClean="0">
                <a:latin typeface="Calibri" pitchFamily="34" charset="0"/>
              </a:rPr>
              <a:pPr/>
              <a:t>31</a:t>
            </a:fld>
            <a:endParaRPr lang="en-GB" altLang="en-US" dirty="0">
              <a:latin typeface="Calibri" pitchFamily="34" charset="0"/>
            </a:endParaRP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2428875" y="1121570"/>
            <a:ext cx="5514975" cy="4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lv-LV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LV 2030 </a:t>
            </a:r>
            <a:r>
              <a:rPr lang="lv-LV" sz="3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mērķteritorijas</a:t>
            </a:r>
            <a:endParaRPr lang="en-GB" altLang="lv-LV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298" y="1940719"/>
            <a:ext cx="3644503" cy="38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2809875"/>
            <a:ext cx="3238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/>
              <a:t>Attīstības centri (9+21)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/>
              <a:t>Lauku teritorijas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/>
              <a:t>Rīgas metropoles areāls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/>
              <a:t>Baltijas jūras piekraste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/>
              <a:t>Austrumu pierobeža</a:t>
            </a:r>
          </a:p>
        </p:txBody>
      </p:sp>
    </p:spTree>
    <p:extLst>
      <p:ext uri="{BB962C8B-B14F-4D97-AF65-F5344CB8AC3E}">
        <p14:creationId xmlns:p14="http://schemas.microsoft.com/office/powerpoint/2010/main" val="2624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/>
              <a:t>Investīciju koordinācija uzņēmējdarbības attīstībai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14021" y="3859807"/>
            <a:ext cx="1567543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Uzņēmējs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5566786" y="3859807"/>
            <a:ext cx="2270927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CFLA + EM/ZM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1999" y="4040677"/>
            <a:ext cx="9043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4014" y="3261515"/>
            <a:ext cx="994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 smtClean="0"/>
              <a:t>Iesniedz projektu (nepārtraukts konkurss)</a:t>
            </a:r>
          </a:p>
          <a:p>
            <a:endParaRPr lang="lv-LV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7414" y="5598172"/>
            <a:ext cx="2140299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Pašvaldība</a:t>
            </a:r>
            <a:endParaRPr lang="lv-LV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283568" y="4482805"/>
            <a:ext cx="0" cy="944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11141" y="4474431"/>
            <a:ext cx="0" cy="944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00021" y="4578347"/>
            <a:ext cx="1266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 smtClean="0"/>
              <a:t>Apliecinājums (priekšroka)</a:t>
            </a:r>
            <a:endParaRPr lang="lv-LV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509656" y="4431224"/>
            <a:ext cx="96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 smtClean="0"/>
              <a:t>Nav apliecinājuma (finansējums tiek izlietots reģiona ietvaros)</a:t>
            </a:r>
            <a:endParaRPr lang="lv-LV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848517" y="4372273"/>
            <a:ext cx="1718269" cy="1225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65713" y="4946702"/>
            <a:ext cx="161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100" dirty="0" err="1" smtClean="0"/>
              <a:t>Mērķorientēts</a:t>
            </a:r>
            <a:r>
              <a:rPr lang="lv-LV" sz="1100" dirty="0" smtClean="0"/>
              <a:t> uzņēmējs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100" dirty="0" smtClean="0"/>
              <a:t>Nomas kārtībā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100" dirty="0" smtClean="0"/>
              <a:t>Nesaistīts uzņēmējs</a:t>
            </a:r>
            <a:endParaRPr lang="lv-LV" sz="11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38400" y="1435508"/>
            <a:ext cx="6096000" cy="19637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Finansējuma sadale uzņēmēju projektiem reģionāli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Uzņēmēju projekti tiek iezīmēti pašvaldības attīstības programmā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Projektu atlasē tiek iesniegts pašvaldības apliecinājums par uzņēmēja papildinātību pašvaldības projektam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12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805" y="381000"/>
            <a:ext cx="7030995" cy="1036642"/>
          </a:xfrm>
        </p:spPr>
        <p:txBody>
          <a:bodyPr>
            <a:normAutofit/>
          </a:bodyPr>
          <a:lstStyle/>
          <a:p>
            <a:pPr algn="ctr"/>
            <a:r>
              <a:rPr lang="lv-LV" sz="2400" dirty="0" smtClean="0"/>
              <a:t>Reģionālā mēroga projekti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1752602"/>
            <a:ext cx="8810367" cy="45719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Finansējuma apjoms</a:t>
            </a:r>
            <a:r>
              <a:rPr lang="lv-LV" dirty="0" smtClean="0"/>
              <a:t>, balstoties uz investīciju vajadzībām (īpatsvars no kopējā finansējuma pieprasījuma) – </a:t>
            </a:r>
            <a:r>
              <a:rPr lang="lv-LV" dirty="0" smtClean="0"/>
              <a:t>30</a:t>
            </a:r>
            <a:r>
              <a:rPr lang="lv-LV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Principi / kritēriji projektiem: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Reģionāla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mēroga objekti, kas atrodas vai apkalpo vairāku pašvaldību teritorijas (piem., liela mēroga industriālās teritorijas, mobilitātes punkti (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Park&amp;Ride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reģionālie veloceliņi, tūrisma objekti, dabas teritorijas un ūdensmalas 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u.tml.):</a:t>
            </a:r>
          </a:p>
          <a:p>
            <a:pPr marL="1458913" lvl="2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Klients pašvaldību sniegtajiem pakalpojumiem;</a:t>
            </a:r>
          </a:p>
          <a:p>
            <a:pPr marL="1458913" lvl="2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Nodarbinātie uzņēmumā no vairākām pašvaldībām;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Objekti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kuru attīstībai nepieciešama pašvaldību sadarbība 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fiziskās atrašanās vietas dēļ (piem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pašvaldību pielāgošanās 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RailBaltica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projektam, tūrisma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maršruti, kopīgas rekreācijas teritorijas un aktīvās atpūtas vietas, vienots tūrisma piedāvājums un reģionālais mārketings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Reģiona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inovāciju sistēmas attīstība (izglītības programmu atbilstība darba tirgus prasībām, profesionālā izglītība, mūžizglītības programmas, sasaiste ar zinātni/pētniecību 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reģiona nozaru attīstībai u.tml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600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Laika grafiks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60712" y="6324600"/>
            <a:ext cx="378488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6880"/>
              </p:ext>
            </p:extLst>
          </p:nvPr>
        </p:nvGraphicFramePr>
        <p:xfrm>
          <a:off x="393700" y="2033588"/>
          <a:ext cx="82931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5953190" imgH="2486160" progId="Excel.Sheet.12">
                  <p:embed/>
                </p:oleObj>
              </mc:Choice>
              <mc:Fallback>
                <p:oleObj name="Worksheet" r:id="rId4" imgW="5953190" imgH="2486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700" y="2033588"/>
                        <a:ext cx="82931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 fontScale="70000" lnSpcReduction="20000"/>
          </a:bodyPr>
          <a:lstStyle/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</a:p>
        </p:txBody>
      </p:sp>
    </p:spTree>
    <p:extLst>
      <p:ext uri="{BB962C8B-B14F-4D97-AF65-F5344CB8AC3E}">
        <p14:creationId xmlns:p14="http://schemas.microsoft.com/office/powerpoint/2010/main" val="402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Reģionālie diskusiju forumi – reizē ar NAP publisko apspriešanu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752600"/>
            <a:ext cx="8604422" cy="437357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 smtClean="0"/>
              <a:t>Laiks: 2019.gada marts/maijs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 smtClean="0"/>
              <a:t>Norises vietas: pa vienam semināram katrā plānošanas reģionā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 smtClean="0"/>
              <a:t>Dalībnieki: pašvaldību, plānošanas reģionu, nozaru ministriju, NVO pārstāvji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 smtClean="0"/>
              <a:t>Semināru mērķis: </a:t>
            </a:r>
          </a:p>
          <a:p>
            <a:pPr marL="11049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Reģionālās politikas rezultāti, t.sk. ar ES fondu atbalstu, reģionālie izaicinājumi</a:t>
            </a:r>
          </a:p>
          <a:p>
            <a:pPr marL="11049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pēc 2020.gada</a:t>
            </a:r>
          </a:p>
          <a:p>
            <a:pPr marL="11049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Reģionālā politika pēc 2020.gada</a:t>
            </a: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60712" y="6324600"/>
            <a:ext cx="378488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 fontScale="70000" lnSpcReduction="20000"/>
          </a:bodyPr>
          <a:lstStyle/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</a:p>
        </p:txBody>
      </p:sp>
    </p:spTree>
    <p:extLst>
      <p:ext uri="{BB962C8B-B14F-4D97-AF65-F5344CB8AC3E}">
        <p14:creationId xmlns:p14="http://schemas.microsoft.com/office/powerpoint/2010/main" val="1997204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Reģionālo semināru norises vietas un datumi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2052" name="Picture 4" descr="SaistÄ«ts attÄ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0" y="2079590"/>
            <a:ext cx="5811810" cy="35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590800" y="4250453"/>
            <a:ext cx="162448" cy="18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7455877" y="4290646"/>
            <a:ext cx="162448" cy="18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5368619" y="3528310"/>
            <a:ext cx="162448" cy="18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/>
        </p:nvSpPr>
        <p:spPr>
          <a:xfrm>
            <a:off x="4664112" y="4129873"/>
            <a:ext cx="162448" cy="18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/>
        </p:nvSpPr>
        <p:spPr>
          <a:xfrm>
            <a:off x="7253235" y="2986035"/>
            <a:ext cx="162448" cy="18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7455876" y="2692958"/>
            <a:ext cx="1507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Alūksnē 15.03.</a:t>
            </a:r>
            <a:endPara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8325" y="4129873"/>
            <a:ext cx="152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Rēzeknē </a:t>
            </a:r>
            <a:r>
              <a:rPr lang="lv-LV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26.04</a:t>
            </a: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1843" y="4152146"/>
            <a:ext cx="1430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Liepājā </a:t>
            </a:r>
            <a:r>
              <a:rPr lang="lv-LV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28.03</a:t>
            </a: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3608" y="4381081"/>
            <a:ext cx="151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Jelgavā </a:t>
            </a:r>
            <a:r>
              <a:rPr lang="lv-LV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11.04</a:t>
            </a: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8620" y="3406391"/>
            <a:ext cx="1424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Siguldā </a:t>
            </a:r>
            <a:r>
              <a:rPr lang="lv-LV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30.05</a:t>
            </a: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07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167963"/>
            <a:ext cx="7788350" cy="1720370"/>
          </a:xfrm>
        </p:spPr>
        <p:txBody>
          <a:bodyPr>
            <a:noAutofit/>
          </a:bodyPr>
          <a:lstStyle/>
          <a:p>
            <a:r>
              <a:rPr lang="lv-LV" sz="36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Paldies!</a:t>
            </a:r>
            <a:endParaRPr lang="lv-LV" altLang="en-US" sz="44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/>
          </p:nvPr>
        </p:nvGraphicFramePr>
        <p:xfrm>
          <a:off x="1146197" y="1643743"/>
          <a:ext cx="6691086" cy="269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ight Arrow 11"/>
          <p:cNvSpPr/>
          <p:nvPr/>
        </p:nvSpPr>
        <p:spPr>
          <a:xfrm rot="18956374">
            <a:off x="2066038" y="3769704"/>
            <a:ext cx="1722045" cy="13568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Jauns ieguldījumu veids </a:t>
            </a:r>
            <a:endParaRPr lang="en-US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55483" y="4870673"/>
            <a:ext cx="6126517" cy="175872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Galvenie nosacījumi: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Investīciju projektā izdevumi atalgojumā iekļaujami 100% apmērā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TIKAI jaunām darba vietām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82000" y="6324600"/>
            <a:ext cx="45720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7404" y="362138"/>
            <a:ext cx="6921796" cy="789689"/>
          </a:xfrm>
          <a:prstGeom prst="rect">
            <a:avLst/>
          </a:prstGeom>
        </p:spPr>
        <p:txBody>
          <a:bodyPr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Iespējamās izmaiņas – darba samaksas (ieguldījumi atalgojumā) iekļaušana ieguldījumu projektā</a:t>
            </a:r>
            <a:endParaRPr lang="en-GB" alt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82000" y="6324600"/>
            <a:ext cx="45720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17404" y="362138"/>
            <a:ext cx="6921796" cy="789689"/>
          </a:xfrm>
          <a:prstGeom prst="rect">
            <a:avLst/>
          </a:prstGeom>
        </p:spPr>
        <p:txBody>
          <a:bodyPr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Latgales plāns 2018.-2021. gadam</a:t>
            </a:r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236899" y="1740848"/>
            <a:ext cx="8522473" cy="4344992"/>
          </a:xfrm>
        </p:spPr>
        <p:txBody>
          <a:bodyPr>
            <a:normAutofit/>
          </a:bodyPr>
          <a:lstStyle/>
          <a:p>
            <a:pPr algn="just"/>
            <a:r>
              <a:rPr lang="lv-LV" altLang="en-US" b="1" u="sng" dirty="0" smtClean="0"/>
              <a:t>Plāns apstiprināts MK  </a:t>
            </a:r>
            <a:r>
              <a:rPr lang="lv-LV" dirty="0"/>
              <a:t>18.09.2018. </a:t>
            </a:r>
            <a:endParaRPr lang="lv-LV" altLang="en-US" b="1" u="sng" dirty="0" smtClean="0"/>
          </a:p>
          <a:p>
            <a:pPr lvl="0" algn="just"/>
            <a:endParaRPr lang="lv-LV" altLang="en-US" b="1" u="sng" dirty="0" smtClean="0"/>
          </a:p>
          <a:p>
            <a:pPr lvl="0" algn="just"/>
            <a:r>
              <a:rPr lang="lv-LV" altLang="en-US" b="1" u="sng" dirty="0" smtClean="0"/>
              <a:t>Uzdevumi:</a:t>
            </a:r>
            <a:r>
              <a:rPr lang="lv-LV" altLang="en-US" b="1" dirty="0" smtClean="0"/>
              <a:t> </a:t>
            </a:r>
          </a:p>
          <a:p>
            <a:pPr marL="1104900" lvl="1" indent="-342900" algn="just">
              <a:buFont typeface="+mj-lt"/>
              <a:buAutoNum type="arabicPeriod"/>
            </a:pPr>
            <a:r>
              <a:rPr lang="lv-LV" dirty="0"/>
              <a:t>Jautājuma par nodokļu atvieglojumu piemērošanu visām speciālajām ekonomiskajām zonām izskatīšana nodokļu reformas īstenošanas izvērtējuma </a:t>
            </a:r>
            <a:r>
              <a:rPr lang="lv-LV" dirty="0" smtClean="0"/>
              <a:t>ietvaros</a:t>
            </a:r>
          </a:p>
          <a:p>
            <a:pPr lvl="1" indent="0" algn="just">
              <a:buNone/>
            </a:pPr>
            <a:r>
              <a:rPr lang="lv-LV" altLang="en-US" b="1" dirty="0" smtClean="0"/>
              <a:t>FM 01.06.2019.</a:t>
            </a:r>
          </a:p>
          <a:p>
            <a:pPr lvl="1" indent="0" algn="just">
              <a:buNone/>
            </a:pPr>
            <a:endParaRPr lang="lv-LV" altLang="en-US" b="1" dirty="0"/>
          </a:p>
          <a:p>
            <a:pPr marL="1104900" lvl="1" indent="-342900" algn="just">
              <a:buFont typeface="+mj-lt"/>
              <a:buAutoNum type="arabicPeriod" startAt="2"/>
            </a:pPr>
            <a:r>
              <a:rPr lang="lv-LV" altLang="en-US" b="1" dirty="0" smtClean="0"/>
              <a:t>Nodokļu politikas uzlabošana </a:t>
            </a:r>
            <a:r>
              <a:rPr lang="lv-LV" altLang="en-US" dirty="0" smtClean="0"/>
              <a:t>– atbalsta paplašināšana speciālajās ekonomiskajās zonās Latgalē, paredzot nodokļu atvieglojumus par izmaksām darba spēka atalgojumā jaunām darba vietām</a:t>
            </a:r>
          </a:p>
          <a:p>
            <a:pPr lvl="1" indent="0" algn="just">
              <a:buNone/>
            </a:pPr>
            <a:r>
              <a:rPr lang="lv-LV" altLang="en-US" b="1" dirty="0" smtClean="0"/>
              <a:t>VARAM 30.12.2021.</a:t>
            </a:r>
          </a:p>
          <a:p>
            <a:pPr lvl="0" algn="just"/>
            <a:endParaRPr lang="lv-LV" altLang="en-US" sz="1600" dirty="0" smtClean="0"/>
          </a:p>
          <a:p>
            <a:pPr marL="342900" indent="-342900" algn="just"/>
            <a:endParaRPr lang="lv-LV" sz="1600" dirty="0" smtClean="0"/>
          </a:p>
          <a:p>
            <a:pPr marL="342900" lvl="0" indent="-342900" algn="just">
              <a:buFont typeface="+mj-lt"/>
              <a:buAutoNum type="arabicPeriod"/>
            </a:pPr>
            <a:endParaRPr lang="lv-LV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06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380999"/>
            <a:ext cx="7191375" cy="1581151"/>
          </a:xfrm>
        </p:spPr>
        <p:txBody>
          <a:bodyPr>
            <a:normAutofit fontScale="90000"/>
          </a:bodyPr>
          <a:lstStyle/>
          <a:p>
            <a:pPr algn="ctr"/>
            <a:r>
              <a:rPr lang="lv-LV" b="0" dirty="0"/>
              <a:t/>
            </a:r>
            <a:br>
              <a:rPr lang="lv-LV" b="0" dirty="0"/>
            </a:br>
            <a:r>
              <a:rPr lang="lv-LV" sz="2700" b="0" dirty="0"/>
              <a:t> </a:t>
            </a:r>
            <a:r>
              <a:rPr lang="lv-LV" sz="2700" dirty="0"/>
              <a:t>Deklarācija par Artura Krišjāņa Kariņa vadītā </a:t>
            </a:r>
            <a:r>
              <a:rPr lang="lv-LV" sz="2700" dirty="0" smtClean="0"/>
              <a:t>Ministru </a:t>
            </a:r>
            <a:r>
              <a:rPr lang="lv-LV" sz="2700" dirty="0"/>
              <a:t>kabineta iecerēto darbību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93" y="2519679"/>
            <a:ext cx="7970808" cy="2336801"/>
          </a:xfrm>
        </p:spPr>
        <p:txBody>
          <a:bodyPr>
            <a:normAutofit/>
          </a:bodyPr>
          <a:lstStyle/>
          <a:p>
            <a:endParaRPr lang="lv-LV" dirty="0"/>
          </a:p>
          <a:p>
            <a:pPr algn="just"/>
            <a:r>
              <a:rPr lang="lv-LV" b="1" u="sng" dirty="0"/>
              <a:t>Ilgtspējīgāka un mērķtiecīgāka reģionālā attīstība </a:t>
            </a:r>
            <a:endParaRPr lang="lv-LV" b="1" u="sng" dirty="0" smtClean="0"/>
          </a:p>
          <a:p>
            <a:pPr algn="just"/>
            <a:endParaRPr lang="lv-LV" dirty="0"/>
          </a:p>
          <a:p>
            <a:pPr algn="just"/>
            <a:r>
              <a:rPr lang="lv-LV" dirty="0" smtClean="0">
                <a:latin typeface="+mj-lt"/>
              </a:rPr>
              <a:t>235</a:t>
            </a:r>
            <a:r>
              <a:rPr lang="lv-LV" dirty="0">
                <a:latin typeface="+mj-lt"/>
              </a:rPr>
              <a:t>. Turpināsim Latgales rīcības programmas īstenošanu un atbalstīsim Latgales speciālās ekonomiskās zonas attīstību. </a:t>
            </a:r>
            <a:endParaRPr lang="lv-LV" dirty="0" smtClean="0">
              <a:latin typeface="+mj-lt"/>
            </a:endParaRPr>
          </a:p>
          <a:p>
            <a:pPr algn="just"/>
            <a:endParaRPr lang="lv-LV" dirty="0" smtClean="0"/>
          </a:p>
          <a:p>
            <a:pPr algn="just"/>
            <a:endParaRPr lang="lv-LV" dirty="0">
              <a:latin typeface="+mj-lt"/>
            </a:endParaRPr>
          </a:p>
          <a:p>
            <a:pPr algn="just"/>
            <a:endParaRPr lang="lv-LV" dirty="0"/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43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Informācija no FM par papildus finansējuma pieejamību 5.6.2. SAM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ašlaik </a:t>
            </a:r>
            <a:r>
              <a:rPr lang="lv-LV" dirty="0"/>
              <a:t>FM gatavo/skaņo ar ministrijām </a:t>
            </a:r>
            <a:r>
              <a:rPr lang="lv-LV" dirty="0" smtClean="0"/>
              <a:t>Kohēzijas politikas </a:t>
            </a:r>
            <a:r>
              <a:rPr lang="lv-LV" dirty="0"/>
              <a:t>fondu pusgada ziņojumu, kur piedāvāts FM </a:t>
            </a:r>
            <a:r>
              <a:rPr lang="lv-LV" b="1" dirty="0"/>
              <a:t>līdz š.g. 30.septembrim</a:t>
            </a:r>
            <a:r>
              <a:rPr lang="lv-LV" dirty="0"/>
              <a:t> </a:t>
            </a:r>
            <a:r>
              <a:rPr lang="lv-LV" b="1" dirty="0"/>
              <a:t>iesniegt MK ziņojumu par snieguma ietvara rezerves finansējuma izlietojuma priekšlikumiem</a:t>
            </a:r>
            <a:r>
              <a:rPr lang="lv-LV" dirty="0"/>
              <a:t>, t.sk. ņemot vērā iepriekš pieņemtos MK lēmumus par nepieciešamību vērtēt atsevišķas nozaru </a:t>
            </a:r>
            <a:r>
              <a:rPr lang="lv-LV" dirty="0" smtClean="0"/>
              <a:t>vajadzības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Gatavojot </a:t>
            </a:r>
            <a:r>
              <a:rPr lang="lv-LV" dirty="0"/>
              <a:t>ziņojumu, ņemot vērā augstu pieprasījumu apjomu, </a:t>
            </a:r>
            <a:r>
              <a:rPr lang="lv-LV" b="1" dirty="0" smtClean="0"/>
              <a:t>lūgs </a:t>
            </a:r>
            <a:r>
              <a:rPr lang="lv-LV" b="1" dirty="0"/>
              <a:t>arī ministriju priekšlikumus par iespējamam </a:t>
            </a:r>
            <a:r>
              <a:rPr lang="lv-LV" b="1" dirty="0" smtClean="0"/>
              <a:t>pārdalēm līdz š.g. 30.jūnijam</a:t>
            </a:r>
            <a:endParaRPr lang="lv-LV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1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619323"/>
            <a:ext cx="7788350" cy="1720370"/>
          </a:xfrm>
        </p:spPr>
        <p:txBody>
          <a:bodyPr>
            <a:noAutofit/>
          </a:bodyPr>
          <a:lstStyle/>
          <a:p>
            <a:r>
              <a:rPr lang="lv-LV" sz="3600" dirty="0" smtClean="0">
                <a:solidFill>
                  <a:srgbClr val="336600"/>
                </a:solidFill>
              </a:rPr>
              <a:t>Reģionālā </a:t>
            </a:r>
            <a:r>
              <a:rPr lang="lv-LV" sz="3600" dirty="0">
                <a:solidFill>
                  <a:srgbClr val="336600"/>
                </a:solidFill>
              </a:rPr>
              <a:t>politika pēc 2020.gada </a:t>
            </a:r>
            <a:r>
              <a:rPr lang="lv-LV" dirty="0" smtClean="0">
                <a:solidFill>
                  <a:srgbClr val="336600"/>
                </a:solidFill>
              </a:rPr>
              <a:t/>
            </a:r>
            <a:br>
              <a:rPr lang="lv-LV" dirty="0" smtClean="0">
                <a:solidFill>
                  <a:srgbClr val="336600"/>
                </a:solidFill>
              </a:rPr>
            </a:br>
            <a:r>
              <a:rPr lang="lv-LV" sz="900" dirty="0" smtClean="0">
                <a:solidFill>
                  <a:srgbClr val="336600"/>
                </a:solidFill>
              </a:rPr>
              <a:t> </a:t>
            </a:r>
            <a:r>
              <a:rPr lang="lv-LV" dirty="0">
                <a:solidFill>
                  <a:srgbClr val="336600"/>
                </a:solidFill>
              </a:rPr>
              <a:t/>
            </a:r>
            <a:br>
              <a:rPr lang="lv-LV" dirty="0">
                <a:solidFill>
                  <a:srgbClr val="336600"/>
                </a:solidFill>
              </a:rPr>
            </a:br>
            <a:endParaRPr lang="lv-LV" altLang="en-US" dirty="0" smtClean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2690"/>
            <a:ext cx="6512560" cy="1327150"/>
          </a:xfrm>
        </p:spPr>
        <p:txBody>
          <a:bodyPr>
            <a:noAutofit/>
          </a:bodyPr>
          <a:lstStyle/>
          <a:p>
            <a:r>
              <a:rPr lang="lv-LV" sz="3600" dirty="0" smtClean="0"/>
              <a:t>Kas notiek reģionos?</a:t>
            </a:r>
            <a:br>
              <a:rPr lang="lv-LV" sz="3600" dirty="0" smtClean="0"/>
            </a:br>
            <a:endParaRPr lang="lv-LV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014128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Reģionālā politika pēc 2020.gada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Integrēta reģionālā attīstība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6314</TotalTime>
  <Words>2571</Words>
  <Application>Microsoft Office PowerPoint</Application>
  <PresentationFormat>On-screen Show (4:3)</PresentationFormat>
  <Paragraphs>486</Paragraphs>
  <Slides>37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89_Prezentacija_templateLV</vt:lpstr>
      <vt:lpstr>Worksheet</vt:lpstr>
      <vt:lpstr>Rīcības plāns  Latgales reģiona izaugsmei  2018. - 2021.gadam     </vt:lpstr>
      <vt:lpstr>Latgales plāns 2018.-2021.gadam</vt:lpstr>
      <vt:lpstr>5.6.2. SAM trešās kārtas apguves progress</vt:lpstr>
      <vt:lpstr>PowerPoint Presentation</vt:lpstr>
      <vt:lpstr>PowerPoint Presentation</vt:lpstr>
      <vt:lpstr>  Deklarācija par Artura Krišjāņa Kariņa vadītā Ministru kabineta iecerēto darbību </vt:lpstr>
      <vt:lpstr>Informācija no FM par papildus finansējuma pieejamību 5.6.2. SAM</vt:lpstr>
      <vt:lpstr>Reģionālā politika pēc 2020.gada    </vt:lpstr>
      <vt:lpstr>Kas notiek reģionos? </vt:lpstr>
      <vt:lpstr>Iedzīvotāji un IKP</vt:lpstr>
      <vt:lpstr>Ietekme uz mājsaimniecībām</vt:lpstr>
      <vt:lpstr>Iedzīvotāju skaita izmaiņas </vt:lpstr>
      <vt:lpstr>PowerPoint Presentation</vt:lpstr>
      <vt:lpstr>Digitālā transformācija maina nozares un publisko pakalpojumu sniegšanu– vai tiekam līdzi?</vt:lpstr>
      <vt:lpstr>Izaicinājumi</vt:lpstr>
      <vt:lpstr>Ko darīt? (galvenie virzieni)</vt:lpstr>
      <vt:lpstr>Mērķa definēšana</vt:lpstr>
      <vt:lpstr>PowerPoint Presentation</vt:lpstr>
      <vt:lpstr>PowerPoint Presentation</vt:lpstr>
      <vt:lpstr>Reģionālās attīstības modelis – septiņgadē nepieciešamais ieguldījums </vt:lpstr>
      <vt:lpstr>Reģionālās politikas mērķis</vt:lpstr>
      <vt:lpstr>Reģionālās politikas apakšmērķi</vt:lpstr>
      <vt:lpstr>Galvenie virzieni</vt:lpstr>
      <vt:lpstr>Pašvaldības loma – vietas sagatavotājs</vt:lpstr>
      <vt:lpstr>Iespējamie rīcības virzieni:  UZŅĒMĒJDARBĪBA (1)</vt:lpstr>
      <vt:lpstr>Iespējamie rīcības virzieni:  UZŅĒMĒJDARBĪBA (2)</vt:lpstr>
      <vt:lpstr>Iespējamie rīcības virzieni:  PAKALPOJUMI (1)</vt:lpstr>
      <vt:lpstr>Iespējamie rīcības virzieni:  PAKALPOJUMI (2)</vt:lpstr>
      <vt:lpstr>Teritoriālā pieeja</vt:lpstr>
      <vt:lpstr>Reģionālās attīstības likums</vt:lpstr>
      <vt:lpstr>PowerPoint Presentation</vt:lpstr>
      <vt:lpstr>Investīciju koordinācija uzņēmējdarbības attīstībai </vt:lpstr>
      <vt:lpstr>Reģionālā mēroga projekti</vt:lpstr>
      <vt:lpstr>Laika grafiks</vt:lpstr>
      <vt:lpstr>Reģionālie diskusiju forumi – reizē ar NAP publisko apspriešanu</vt:lpstr>
      <vt:lpstr>Reģionālo semināru norises vietas un datumi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Ilze Jureviča</cp:lastModifiedBy>
  <cp:revision>667</cp:revision>
  <cp:lastPrinted>2018-10-30T14:12:59Z</cp:lastPrinted>
  <dcterms:created xsi:type="dcterms:W3CDTF">2014-11-20T14:46:47Z</dcterms:created>
  <dcterms:modified xsi:type="dcterms:W3CDTF">2019-03-04T14:59:46Z</dcterms:modified>
</cp:coreProperties>
</file>