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6" r:id="rId2"/>
    <p:sldId id="947" r:id="rId3"/>
    <p:sldId id="941" r:id="rId4"/>
    <p:sldId id="942" r:id="rId5"/>
    <p:sldId id="949" r:id="rId6"/>
    <p:sldId id="944" r:id="rId7"/>
    <p:sldId id="946" r:id="rId8"/>
    <p:sldId id="948" r:id="rId9"/>
  </p:sldIdLst>
  <p:sldSz cx="9144000" cy="6858000" type="screen4x3"/>
  <p:notesSz cx="9942513" cy="6761163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0">
          <p15:clr>
            <a:srgbClr val="A4A3A4"/>
          </p15:clr>
        </p15:guide>
        <p15:guide id="2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00"/>
    <a:srgbClr val="C95819"/>
    <a:srgbClr val="CC3300"/>
    <a:srgbClr val="CAC993"/>
    <a:srgbClr val="CCCC00"/>
    <a:srgbClr val="FF0000"/>
    <a:srgbClr val="FF3300"/>
    <a:srgbClr val="3847D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5" autoAdjust="0"/>
    <p:restoredTop sz="96833" autoAdjust="0"/>
  </p:normalViewPr>
  <p:slideViewPr>
    <p:cSldViewPr>
      <p:cViewPr varScale="1">
        <p:scale>
          <a:sx n="86" d="100"/>
          <a:sy n="86" d="100"/>
        </p:scale>
        <p:origin x="18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8044"/>
    </p:cViewPr>
  </p:sorterViewPr>
  <p:notesViewPr>
    <p:cSldViewPr>
      <p:cViewPr varScale="1">
        <p:scale>
          <a:sx n="82" d="100"/>
          <a:sy n="82" d="100"/>
        </p:scale>
        <p:origin x="-4002" y="-96"/>
      </p:cViewPr>
      <p:guideLst>
        <p:guide orient="horz" pos="2130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4" tIns="45623" rIns="91244" bIns="45623" numCol="1" anchor="t" anchorCtr="0" compatLnSpc="1">
            <a:prstTxWarp prst="textNoShape">
              <a:avLst/>
            </a:prstTxWarp>
          </a:bodyPr>
          <a:lstStyle>
            <a:lvl1pPr defTabSz="912827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64" y="0"/>
            <a:ext cx="4306887" cy="338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4" tIns="45623" rIns="91244" bIns="45623" numCol="1" anchor="t" anchorCtr="0" compatLnSpc="1">
            <a:prstTxWarp prst="textNoShape">
              <a:avLst/>
            </a:prstTxWarp>
          </a:bodyPr>
          <a:lstStyle>
            <a:lvl1pPr algn="r" defTabSz="912827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3025"/>
            <a:ext cx="4308475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4" tIns="45623" rIns="91244" bIns="45623" numCol="1" anchor="b" anchorCtr="0" compatLnSpc="1">
            <a:prstTxWarp prst="textNoShape">
              <a:avLst/>
            </a:prstTxWarp>
          </a:bodyPr>
          <a:lstStyle>
            <a:lvl1pPr defTabSz="912827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64" y="6423025"/>
            <a:ext cx="4306887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4" tIns="45623" rIns="91244" bIns="45623" numCol="1" anchor="b" anchorCtr="0" compatLnSpc="1">
            <a:prstTxWarp prst="textNoShape">
              <a:avLst/>
            </a:prstTxWarp>
          </a:bodyPr>
          <a:lstStyle>
            <a:lvl1pPr algn="r" defTabSz="912827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DBC42A-D554-4AE1-A001-D0C147DEC12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5796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4" tIns="45623" rIns="91244" bIns="45623" numCol="1" anchor="t" anchorCtr="0" compatLnSpc="1">
            <a:prstTxWarp prst="textNoShape">
              <a:avLst/>
            </a:prstTxWarp>
          </a:bodyPr>
          <a:lstStyle>
            <a:lvl1pPr defTabSz="91282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4" y="0"/>
            <a:ext cx="4306887" cy="338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4" tIns="45623" rIns="91244" bIns="45623" numCol="1" anchor="t" anchorCtr="0" compatLnSpc="1">
            <a:prstTxWarp prst="textNoShape">
              <a:avLst/>
            </a:prstTxWarp>
          </a:bodyPr>
          <a:lstStyle>
            <a:lvl1pPr algn="r" defTabSz="91282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08A7DC-5238-49F8-84D9-BD7B7ED34D10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4538" y="506413"/>
            <a:ext cx="3381375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4" y="3211514"/>
            <a:ext cx="7951787" cy="30432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4" tIns="45623" rIns="91244" bIns="45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3025"/>
            <a:ext cx="4308475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4" tIns="45623" rIns="91244" bIns="45623" numCol="1" anchor="b" anchorCtr="0" compatLnSpc="1">
            <a:prstTxWarp prst="textNoShape">
              <a:avLst/>
            </a:prstTxWarp>
          </a:bodyPr>
          <a:lstStyle>
            <a:lvl1pPr defTabSz="91282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4" y="6423025"/>
            <a:ext cx="4306887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4" tIns="45623" rIns="91244" bIns="45623" numCol="1" anchor="b" anchorCtr="0" compatLnSpc="1">
            <a:prstTxWarp prst="textNoShape">
              <a:avLst/>
            </a:prstTxWarp>
          </a:bodyPr>
          <a:lstStyle>
            <a:lvl1pPr algn="r" defTabSz="91282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4B7E06-9253-424B-A2AF-8A9A4D136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lv-LV" altLang="lv-LV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5676ED05-D531-40C7-BC45-A91FC44E1AD6}" type="slidenum">
              <a:rPr lang="ru-RU" altLang="lv-LV" smtClean="0"/>
              <a:pPr defTabSz="911225"/>
              <a:t>1</a:t>
            </a:fld>
            <a:endParaRPr lang="ru-RU" altLang="lv-LV" smtClean="0"/>
          </a:p>
        </p:txBody>
      </p:sp>
    </p:spTree>
    <p:extLst>
      <p:ext uri="{BB962C8B-B14F-4D97-AF65-F5344CB8AC3E}">
        <p14:creationId xmlns:p14="http://schemas.microsoft.com/office/powerpoint/2010/main" val="1922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2989263" y="765175"/>
          <a:ext cx="3467100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4" r:id="rId3" imgW="2400840" imgH="3378960" progId="">
                  <p:embed/>
                </p:oleObj>
              </mc:Choice>
              <mc:Fallback>
                <p:oleObj r:id="rId3" imgW="2400840" imgH="33789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765175"/>
                        <a:ext cx="3467100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lv-LV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lv-LV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6BAC-8D38-4A6D-AA00-0607AB64120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54F45-F089-459F-9216-71F489F1DBF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564D8-CA43-4BAC-BAB5-C2166F370BC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Virsraksts un tab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210425" cy="649287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abulas vietturis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v-LV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7009-BB03-4D57-96A1-FF33B585B7F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963" y="115888"/>
            <a:ext cx="7208837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6518-2959-49F6-8790-5365A88E032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23F0-EA25-44EF-85FA-A9F2FC41D80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BDF1A-7531-4A84-BEF3-D69BF535E04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23D5B-3E6E-48CE-82AD-A84DA8F23B7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1B70-F48A-4478-BE91-C135A07A444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82E6-1840-454B-8163-7CD03330840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6B73-A2BA-41F0-BFB8-5C251B03397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BAFE7-708C-4329-8348-33F0E2F4CCC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CDE8C-4377-4F21-BB84-567A48C56EF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50000">
              <a:schemeClr val="bg1"/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9"/>
          <p:cNvSpPr>
            <a:spLocks noChangeArrowheads="1"/>
          </p:cNvSpPr>
          <p:nvPr/>
        </p:nvSpPr>
        <p:spPr bwMode="auto">
          <a:xfrm rot="-719748">
            <a:off x="-3852863" y="765175"/>
            <a:ext cx="15903576" cy="558641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lv-LV" altLang="lv-LV" smtClean="0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7963" y="115888"/>
            <a:ext cx="72088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847D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507E1A-9D76-42CB-922F-A116044B086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963863"/>
            <a:ext cx="246063" cy="388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lv-LV" altLang="lv-LV" smtClean="0">
              <a:latin typeface="Arial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36513" y="34925"/>
          <a:ext cx="108902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r:id="rId16" imgW="2400840" imgH="3378960" progId="">
                  <p:embed/>
                </p:oleObj>
              </mc:Choice>
              <mc:Fallback>
                <p:oleObj r:id="rId16" imgW="2400840" imgH="33789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34925"/>
                        <a:ext cx="1089025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95819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9581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9581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9581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9581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9581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9581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9581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9581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847D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847D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847D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847D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47D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847D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847D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847D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847D4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f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pr.gov.lv/" TargetMode="External"/><Relationship Id="rId2" Type="http://schemas.openxmlformats.org/officeDocument/2006/relationships/hyperlink" Target="mailto:luc@lpr.gov.l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20713"/>
            <a:ext cx="8423275" cy="4321175"/>
          </a:xfrm>
        </p:spPr>
        <p:txBody>
          <a:bodyPr/>
          <a:lstStyle/>
          <a:p>
            <a:pPr algn="ctr" eaLnBrk="1" hangingPunct="1">
              <a:defRPr/>
            </a:pPr>
            <a:r>
              <a:rPr lang="lv-LV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Latgales plānošanas reģiona </a:t>
            </a:r>
            <a:r>
              <a:rPr lang="lv-LV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Latgales uzņēmējdarbības centra darbība </a:t>
            </a:r>
            <a:r>
              <a:rPr lang="lv-LV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 rezultāti</a:t>
            </a:r>
            <a:endParaRPr lang="ru-RU" sz="54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959475"/>
            <a:ext cx="4464050" cy="369332"/>
          </a:xfrm>
        </p:spPr>
        <p:txBody>
          <a:bodyPr>
            <a:spAutoFit/>
          </a:bodyPr>
          <a:lstStyle/>
          <a:p>
            <a:pPr algn="l" eaLnBrk="1" hangingPunct="1"/>
            <a:r>
              <a:rPr lang="lv-LV" altLang="lv-LV" sz="1800" b="1" dirty="0" smtClean="0">
                <a:latin typeface="Times New Roman" pitchFamily="18" charset="0"/>
                <a:cs typeface="Arial" charset="0"/>
              </a:rPr>
              <a:t>Daugavpils</a:t>
            </a:r>
            <a:endParaRPr lang="lv-LV" altLang="lv-LV" sz="1800" b="1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067944" y="5996001"/>
            <a:ext cx="46798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lv-LV" altLang="lv-LV" sz="1800" b="1" dirty="0" smtClean="0">
                <a:solidFill>
                  <a:srgbClr val="003399"/>
                </a:solidFill>
              </a:rPr>
              <a:t>Latgales plānošanas reģiona </a:t>
            </a:r>
            <a:r>
              <a:rPr lang="lv-LV" altLang="lv-LV" sz="1800" b="1" dirty="0" smtClean="0">
                <a:solidFill>
                  <a:srgbClr val="003399"/>
                </a:solidFill>
              </a:rPr>
              <a:t>Latgales uzņēmējdarbības centra vadītājs Andris Kucins</a:t>
            </a:r>
            <a:endParaRPr lang="lv-LV" altLang="lv-LV" sz="1800" b="1" dirty="0">
              <a:solidFill>
                <a:srgbClr val="003399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6319167"/>
            <a:ext cx="2590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lv-LV" altLang="lv-LV" sz="1800" b="1" dirty="0" smtClean="0">
                <a:solidFill>
                  <a:srgbClr val="3847D4"/>
                </a:solidFill>
              </a:rPr>
              <a:t>05.03.2019</a:t>
            </a:r>
            <a:endParaRPr lang="lv-LV" altLang="lv-LV" sz="18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LUC darbības virzieni uzņēmējdarbības jomā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Konsultācijas</a:t>
            </a:r>
          </a:p>
          <a:p>
            <a:r>
              <a:rPr lang="lv-LV" dirty="0" smtClean="0"/>
              <a:t>Informatīvie pasākumi</a:t>
            </a:r>
          </a:p>
          <a:p>
            <a:r>
              <a:rPr lang="lv-LV" dirty="0" smtClean="0"/>
              <a:t>Konkurētspējas pasākumi</a:t>
            </a:r>
          </a:p>
          <a:p>
            <a:r>
              <a:rPr lang="lv-LV" dirty="0" smtClean="0"/>
              <a:t>Motivācijas pasākumi</a:t>
            </a:r>
          </a:p>
          <a:p>
            <a:r>
              <a:rPr lang="lv-LV" dirty="0" smtClean="0"/>
              <a:t>Informatīvs </a:t>
            </a:r>
            <a:r>
              <a:rPr lang="lv-LV" dirty="0" smtClean="0"/>
              <a:t>atbalsts</a:t>
            </a:r>
          </a:p>
          <a:p>
            <a:r>
              <a:rPr lang="lv-LV" dirty="0" smtClean="0"/>
              <a:t>Statistiskie apkopojumi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7828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0" y="978532"/>
            <a:ext cx="9252520" cy="5328444"/>
          </a:xfrm>
        </p:spPr>
        <p:txBody>
          <a:bodyPr/>
          <a:lstStyle/>
          <a:p>
            <a:pPr marL="0" indent="0" algn="ctr">
              <a:buNone/>
            </a:pPr>
            <a:r>
              <a:rPr lang="lv-LV" altLang="lv-LV" sz="2800" b="1" dirty="0" smtClean="0">
                <a:latin typeface="+mj-lt"/>
              </a:rPr>
              <a:t> </a:t>
            </a:r>
            <a:endParaRPr lang="lv-LV" sz="2800" b="1" dirty="0" smtClean="0">
              <a:latin typeface="+mj-lt"/>
            </a:endParaRPr>
          </a:p>
          <a:p>
            <a:pPr lvl="1"/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Sniegtas </a:t>
            </a:r>
            <a:r>
              <a:rPr lang="lv-LV" sz="2400" dirty="0">
                <a:solidFill>
                  <a:schemeClr val="accent1"/>
                </a:solidFill>
                <a:latin typeface="+mj-lt"/>
              </a:rPr>
              <a:t>konsultācijas klātienē, e-pastā, pa tālruni - par uzņēmēj-darbības atbalsta iespējām </a:t>
            </a:r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(</a:t>
            </a:r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3250</a:t>
            </a:r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) </a:t>
            </a:r>
            <a:endParaRPr lang="lv-LV" sz="2400" dirty="0" smtClean="0">
              <a:solidFill>
                <a:schemeClr val="accent1"/>
              </a:solidFill>
              <a:latin typeface="+mj-lt"/>
            </a:endParaRPr>
          </a:p>
          <a:p>
            <a:pPr lvl="1"/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lv-LV" sz="2400" dirty="0">
                <a:solidFill>
                  <a:schemeClr val="accent1"/>
                </a:solidFill>
                <a:latin typeface="+mj-lt"/>
              </a:rPr>
              <a:t>Sniegtas konsultācijas potenciāliem investoriem ražošanas un pakalpojumu attīstībai nepieciešamās infrastruktūras atrašanai un attīstībai </a:t>
            </a:r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(</a:t>
            </a:r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90</a:t>
            </a:r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) </a:t>
            </a:r>
            <a:endParaRPr lang="lv-LV" sz="2400" dirty="0" smtClean="0">
              <a:solidFill>
                <a:schemeClr val="accent1"/>
              </a:solidFill>
              <a:latin typeface="+mj-lt"/>
            </a:endParaRPr>
          </a:p>
          <a:p>
            <a:pPr lvl="1"/>
            <a:r>
              <a:rPr lang="lv-LV" altLang="lv-LV" sz="2400" dirty="0">
                <a:solidFill>
                  <a:schemeClr val="accent1"/>
                </a:solidFill>
                <a:latin typeface="+mj-lt"/>
              </a:rPr>
              <a:t>Pamatinformācijas nodrošināšana topošajiem un esošajiem uzņēmē-jiem par uzņēmējdarbības atbalsta institūcijām un to pakalpojumu pieejamību reģionā </a:t>
            </a:r>
            <a:r>
              <a:rPr lang="lv-LV" altLang="lv-LV" sz="2400" dirty="0" smtClean="0">
                <a:solidFill>
                  <a:schemeClr val="accent1"/>
                </a:solidFill>
                <a:latin typeface="+mj-lt"/>
              </a:rPr>
              <a:t>– pastāvīgi</a:t>
            </a:r>
          </a:p>
          <a:p>
            <a:pPr lvl="1"/>
            <a:r>
              <a:rPr lang="lv-LV" altLang="lv-LV" sz="2400" dirty="0" smtClean="0">
                <a:solidFill>
                  <a:schemeClr val="accent1"/>
                </a:solidFill>
                <a:latin typeface="+mj-lt"/>
              </a:rPr>
              <a:t>Organizēti bezmaksas informatīvi pasākumi reģionā par uzņēmējdarbības jautājumiem – </a:t>
            </a:r>
            <a:r>
              <a:rPr lang="lv-LV" altLang="lv-LV" sz="2400" dirty="0" smtClean="0">
                <a:solidFill>
                  <a:schemeClr val="accent1"/>
                </a:solidFill>
                <a:latin typeface="+mj-lt"/>
              </a:rPr>
              <a:t>90</a:t>
            </a:r>
            <a:endParaRPr lang="lv-LV" altLang="lv-LV" sz="2400" dirty="0" smtClean="0">
              <a:solidFill>
                <a:schemeClr val="accent1"/>
              </a:solidFill>
              <a:latin typeface="+mj-lt"/>
            </a:endParaRPr>
          </a:p>
          <a:p>
            <a:pPr lvl="1"/>
            <a:r>
              <a:rPr lang="lv-LV" altLang="lv-LV" sz="2400" dirty="0" smtClean="0">
                <a:solidFill>
                  <a:schemeClr val="accent1"/>
                </a:solidFill>
                <a:latin typeface="+mj-lt"/>
              </a:rPr>
              <a:t>Organizētas tirdzniecības misijas uz ārvalstīm – </a:t>
            </a:r>
            <a:r>
              <a:rPr lang="lv-LV" altLang="lv-LV" sz="2400" dirty="0" smtClean="0">
                <a:solidFill>
                  <a:schemeClr val="accent1"/>
                </a:solidFill>
                <a:latin typeface="+mj-lt"/>
              </a:rPr>
              <a:t>8</a:t>
            </a:r>
            <a:endParaRPr lang="lv-LV" altLang="lv-LV" sz="2400" dirty="0" smtClean="0">
              <a:solidFill>
                <a:schemeClr val="accent1"/>
              </a:solidFill>
              <a:latin typeface="+mj-lt"/>
            </a:endParaRPr>
          </a:p>
          <a:p>
            <a:pPr lvl="1"/>
            <a:r>
              <a:rPr lang="lv-LV" altLang="lv-LV" sz="2400" dirty="0" smtClean="0">
                <a:solidFill>
                  <a:schemeClr val="accent1"/>
                </a:solidFill>
                <a:latin typeface="+mj-lt"/>
              </a:rPr>
              <a:t>Informatīvs atbalsts LUC pasākumiem, iniciatīvām - pastāvīgi</a:t>
            </a:r>
            <a:endParaRPr lang="lv-LV" altLang="lv-LV" sz="2000" dirty="0" smtClean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75656" y="332656"/>
            <a:ext cx="60483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altLang="lv-LV" sz="3200" kern="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Latgales uzņēmējdarbības centra sasniegtais 2013. – 2018</a:t>
            </a:r>
            <a:r>
              <a:rPr lang="lv-LV" altLang="lv-LV" sz="3200" kern="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. </a:t>
            </a:r>
            <a:endParaRPr lang="lv-LV" altLang="lv-LV" sz="3200" kern="0" dirty="0" smtClean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251520" y="657300"/>
            <a:ext cx="9073008" cy="5328444"/>
          </a:xfrm>
        </p:spPr>
        <p:txBody>
          <a:bodyPr/>
          <a:lstStyle/>
          <a:p>
            <a:pPr marL="457200" lvl="1" indent="0">
              <a:buNone/>
            </a:pPr>
            <a:endParaRPr lang="lv-LV" sz="2400" dirty="0" smtClean="0">
              <a:solidFill>
                <a:schemeClr val="accent1"/>
              </a:solidFill>
              <a:latin typeface="+mj-lt"/>
            </a:endParaRPr>
          </a:p>
          <a:p>
            <a:pPr lvl="1"/>
            <a:r>
              <a:rPr lang="lv-LV" sz="2400" dirty="0">
                <a:solidFill>
                  <a:schemeClr val="accent1"/>
                </a:solidFill>
                <a:latin typeface="+mj-lt"/>
              </a:rPr>
              <a:t>Organizētas “Latgales dienas Rīgā</a:t>
            </a:r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”(5) </a:t>
            </a:r>
          </a:p>
          <a:p>
            <a:pPr lvl="1"/>
            <a:r>
              <a:rPr lang="lv-LV" sz="2400" dirty="0">
                <a:solidFill>
                  <a:schemeClr val="accent1"/>
                </a:solidFill>
                <a:latin typeface="+mj-lt"/>
              </a:rPr>
              <a:t>Organizēts konkurss “Latgales </a:t>
            </a:r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reģiona </a:t>
            </a:r>
            <a:r>
              <a:rPr lang="lv-LV" sz="2400" dirty="0">
                <a:solidFill>
                  <a:schemeClr val="accent1"/>
                </a:solidFill>
                <a:latin typeface="+mj-lt"/>
              </a:rPr>
              <a:t>uzņēmēju gada </a:t>
            </a:r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balva”(</a:t>
            </a:r>
            <a:r>
              <a:rPr lang="lv-LV" sz="2400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lvl="1"/>
            <a:r>
              <a:rPr lang="lv-LV" sz="2400" dirty="0">
                <a:solidFill>
                  <a:schemeClr val="accent1"/>
                </a:solidFill>
                <a:latin typeface="+mj-lt"/>
              </a:rPr>
              <a:t>Sadarbībā ar pašvaldību </a:t>
            </a:r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izglītības iestādēm  </a:t>
            </a:r>
            <a:r>
              <a:rPr lang="lv-LV" sz="2400" dirty="0">
                <a:solidFill>
                  <a:schemeClr val="accent1"/>
                </a:solidFill>
                <a:latin typeface="+mj-lt"/>
              </a:rPr>
              <a:t>LUC </a:t>
            </a:r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motivācijas pasākumi  - katru gadu</a:t>
            </a:r>
          </a:p>
          <a:p>
            <a:pPr lvl="1"/>
            <a:r>
              <a:rPr lang="lv-LV" sz="2400" dirty="0" smtClean="0">
                <a:solidFill>
                  <a:schemeClr val="accent1"/>
                </a:solidFill>
                <a:latin typeface="+mj-lt"/>
              </a:rPr>
              <a:t> LUC Biznesa mēnesis – «Īsteno sapni par savu biznesu» - 6 gadi, 11 pasākumi katru gadu, kopā virs 2000 iesaistīto jauniešu.</a:t>
            </a:r>
          </a:p>
          <a:p>
            <a:pPr lvl="1"/>
            <a:r>
              <a:rPr lang="lv-LV" altLang="lv-LV" sz="2400" dirty="0" smtClean="0">
                <a:solidFill>
                  <a:schemeClr val="accent1"/>
                </a:solidFill>
                <a:latin typeface="+mj-lt"/>
              </a:rPr>
              <a:t>Pašvaldību uzņēmējdarbības vides statistiskais izvērtējums – pastāvīgi</a:t>
            </a:r>
          </a:p>
          <a:p>
            <a:pPr lvl="1"/>
            <a:r>
              <a:rPr lang="lv-LV" altLang="lv-LV" sz="2400" dirty="0" smtClean="0">
                <a:solidFill>
                  <a:schemeClr val="accent1"/>
                </a:solidFill>
                <a:latin typeface="+mj-lt"/>
              </a:rPr>
              <a:t>Darbība 2014. – 2020.gada plānošanas perioda ES fondu un Lauku attīstības programmas Uzraudzības komitejās, apakškomitejās.</a:t>
            </a:r>
          </a:p>
          <a:p>
            <a:pPr lvl="1"/>
            <a:r>
              <a:rPr lang="lv-LV" altLang="lv-LV" sz="2400" dirty="0" smtClean="0">
                <a:solidFill>
                  <a:schemeClr val="accent1"/>
                </a:solidFill>
                <a:latin typeface="+mj-lt"/>
              </a:rPr>
              <a:t>Sadarbība ar pašvaldībām, citām institūcijām informatīvu pasākumu organizēšanā</a:t>
            </a:r>
            <a:endParaRPr lang="lv-LV" altLang="lv-LV" sz="28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75656" y="332656"/>
            <a:ext cx="60483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9pPr>
          </a:lstStyle>
          <a:p>
            <a:pPr lvl="0" algn="ctr" eaLnBrk="1" hangingPunct="1"/>
            <a:r>
              <a:rPr lang="lv-LV" altLang="lv-LV" sz="3200" kern="0" dirty="0">
                <a:solidFill>
                  <a:srgbClr val="C00000"/>
                </a:solidFill>
                <a:latin typeface="Times New Roman" pitchFamily="18" charset="0"/>
                <a:ea typeface="+mn-ea"/>
                <a:cs typeface="Arial" charset="0"/>
              </a:rPr>
              <a:t>Latgales uzņēmējdarbības centra sasniegtais 2013. – 2018</a:t>
            </a:r>
            <a:r>
              <a:rPr lang="lv-LV" altLang="lv-LV" sz="3200" kern="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Arial" charset="0"/>
              </a:rPr>
              <a:t>. </a:t>
            </a:r>
            <a:endParaRPr lang="lv-LV" altLang="lv-LV" sz="3200" kern="0" dirty="0">
              <a:solidFill>
                <a:srgbClr val="C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1198463" y="646709"/>
            <a:ext cx="7848872" cy="862880"/>
          </a:xfrm>
        </p:spPr>
        <p:txBody>
          <a:bodyPr/>
          <a:lstStyle/>
          <a:p>
            <a:pPr marL="0" indent="0" algn="ctr">
              <a:buNone/>
            </a:pPr>
            <a:r>
              <a:rPr lang="lv-LV" sz="2400" b="1" dirty="0" smtClean="0">
                <a:latin typeface="+mj-lt"/>
              </a:rPr>
              <a:t>«Biznesa Mēnesis» - pasākumi </a:t>
            </a:r>
            <a:r>
              <a:rPr lang="lv-LV" sz="2400" b="1" dirty="0">
                <a:latin typeface="+mj-lt"/>
              </a:rPr>
              <a:t>reģiona izglītības iestādēs </a:t>
            </a:r>
            <a:endParaRPr lang="lv-LV" sz="2400" b="1" dirty="0" smtClean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35696" y="116632"/>
            <a:ext cx="60483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altLang="lv-LV" sz="3200" kern="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Latgales uzņēmējdarbības centrs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84784"/>
            <a:ext cx="5344836" cy="3503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4628" y="1628800"/>
            <a:ext cx="3897115" cy="2673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62461"/>
            <a:ext cx="3897115" cy="2595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757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1115616" y="1124744"/>
            <a:ext cx="8136904" cy="648072"/>
          </a:xfrm>
        </p:spPr>
        <p:txBody>
          <a:bodyPr/>
          <a:lstStyle/>
          <a:p>
            <a:pPr marL="0" indent="0">
              <a:buNone/>
            </a:pPr>
            <a:r>
              <a:rPr lang="lv-LV" sz="2400" b="1" dirty="0" smtClean="0">
                <a:latin typeface="+mj-lt"/>
              </a:rPr>
              <a:t>Konkurss </a:t>
            </a:r>
            <a:r>
              <a:rPr lang="lv-LV" sz="2400" b="1" dirty="0">
                <a:latin typeface="+mj-lt"/>
              </a:rPr>
              <a:t>“Latgales reģiona uzņēmēju gada balva </a:t>
            </a:r>
            <a:r>
              <a:rPr lang="lv-LV" sz="2400" b="1" dirty="0" smtClean="0">
                <a:latin typeface="+mj-lt"/>
              </a:rPr>
              <a:t>2018</a:t>
            </a:r>
            <a:endParaRPr lang="lv-LV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75656" y="332656"/>
            <a:ext cx="60483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95819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altLang="lv-LV" sz="3200" kern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Latgales uzņēmējdarbības centrs </a:t>
            </a:r>
            <a:endParaRPr lang="lv-LV" altLang="lv-LV" sz="3200" kern="0" dirty="0" smtClean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19992"/>
            <a:ext cx="3657012" cy="2438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45877"/>
            <a:ext cx="3456384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230" y="2056553"/>
            <a:ext cx="192405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87" y="4797152"/>
            <a:ext cx="3016184" cy="2007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71" y="2126442"/>
            <a:ext cx="2857500" cy="23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Kontakti</a:t>
            </a: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Latgales plānošanas reģiona</a:t>
            </a:r>
          </a:p>
          <a:p>
            <a:pPr marL="0" indent="0">
              <a:buNone/>
            </a:pPr>
            <a:r>
              <a:rPr lang="lv-LV" dirty="0" smtClean="0"/>
              <a:t>Latgales uzņēmējdarbības centrs</a:t>
            </a:r>
          </a:p>
          <a:p>
            <a:pPr marL="0" indent="0">
              <a:buNone/>
            </a:pPr>
            <a:r>
              <a:rPr lang="lv-LV" dirty="0" smtClean="0"/>
              <a:t>Saules iela 15, Daugavpils</a:t>
            </a:r>
          </a:p>
          <a:p>
            <a:pPr marL="0" indent="0">
              <a:buNone/>
            </a:pPr>
            <a:r>
              <a:rPr lang="lv-LV" dirty="0" smtClean="0"/>
              <a:t>E-pasts: </a:t>
            </a:r>
            <a:r>
              <a:rPr lang="lv-LV" dirty="0" smtClean="0">
                <a:hlinkClick r:id="rId2"/>
              </a:rPr>
              <a:t>luc@lpr.gov.lv</a:t>
            </a: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Tālr. 65423801</a:t>
            </a:r>
          </a:p>
          <a:p>
            <a:pPr marL="0" indent="0">
              <a:buNone/>
            </a:pPr>
            <a:r>
              <a:rPr lang="lv-LV" dirty="0" smtClean="0">
                <a:hlinkClick r:id="rId3"/>
              </a:rPr>
              <a:t>www.lpr.gov.lv</a:t>
            </a:r>
            <a:r>
              <a:rPr lang="lv-LV" dirty="0" smtClean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01890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FFFFFF"/>
      </a:dk1>
      <a:lt1>
        <a:srgbClr val="FFFFFF"/>
      </a:lt1>
      <a:dk2>
        <a:srgbClr val="CCFFFF"/>
      </a:dk2>
      <a:lt2>
        <a:srgbClr val="003366"/>
      </a:lt2>
      <a:accent1>
        <a:srgbClr val="3366CC"/>
      </a:accent1>
      <a:accent2>
        <a:srgbClr val="00B000"/>
      </a:accent2>
      <a:accent3>
        <a:srgbClr val="FFFFFF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99"/>
        </a:dk1>
        <a:lt1>
          <a:srgbClr val="FFFFFF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82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10564</TotalTime>
  <Words>264</Words>
  <Application>Microsoft Office PowerPoint</Application>
  <PresentationFormat>On-screen Show (4:3)</PresentationFormat>
  <Paragraphs>40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Default Design</vt:lpstr>
      <vt:lpstr>Latgales plānošanas reģiona Latgales uzņēmējdarbības centra darbība un rezultāti</vt:lpstr>
      <vt:lpstr>LUC darbības virzieni uzņēmējdarbības jomā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Kontakti</vt:lpstr>
    </vt:vector>
  </TitlesOfParts>
  <Company>LRAA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Ilga Gulajeva</dc:creator>
  <cp:lastModifiedBy>Andris 01-050</cp:lastModifiedBy>
  <cp:revision>682</cp:revision>
  <cp:lastPrinted>2015-03-16T15:42:20Z</cp:lastPrinted>
  <dcterms:created xsi:type="dcterms:W3CDTF">2008-03-12T18:47:45Z</dcterms:created>
  <dcterms:modified xsi:type="dcterms:W3CDTF">2019-03-04T14:10:46Z</dcterms:modified>
</cp:coreProperties>
</file>