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9" r:id="rId3"/>
    <p:sldId id="259" r:id="rId4"/>
    <p:sldId id="280" r:id="rId5"/>
    <p:sldId id="281" r:id="rId6"/>
    <p:sldId id="283" r:id="rId7"/>
    <p:sldId id="285" r:id="rId8"/>
    <p:sldId id="284" r:id="rId9"/>
    <p:sldId id="290" r:id="rId10"/>
    <p:sldId id="288" r:id="rId11"/>
    <p:sldId id="289" r:id="rId12"/>
    <p:sldId id="273" r:id="rId13"/>
    <p:sldId id="272" r:id="rId14"/>
    <p:sldId id="268" r:id="rId15"/>
  </p:sldIdLst>
  <p:sldSz cx="12192000" cy="6858000"/>
  <p:notesSz cx="9926638" cy="679767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008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64982" autoAdjust="0"/>
  </p:normalViewPr>
  <p:slideViewPr>
    <p:cSldViewPr snapToGrid="0">
      <p:cViewPr varScale="1">
        <p:scale>
          <a:sx n="48" d="100"/>
          <a:sy n="48" d="100"/>
        </p:scale>
        <p:origin x="132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00EEA-EF58-4D64-B964-8F070A7232E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E34A82E-ADC1-4B3D-81F0-CED79A27186C}">
      <dgm:prSet phldrT="[Text]" custT="1"/>
      <dgm:spPr>
        <a:solidFill>
          <a:schemeClr val="bg1">
            <a:lumMod val="95000"/>
          </a:schemeClr>
        </a:solidFill>
      </dgm:spPr>
      <dgm:t>
        <a:bodyPr/>
        <a:lstStyle/>
        <a:p>
          <a:pPr>
            <a:spcAft>
              <a:spcPts val="0"/>
            </a:spcAft>
          </a:pPr>
          <a:r>
            <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rPr>
            <a:t>Tiešās pārvaldes un pastarpinātās pārvaldes iestādei/ </a:t>
          </a: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kapitālsabiedrībai aizliegts ar savu darbību kavēt, ierobežot vai deformēt konkurenci</a:t>
          </a:r>
          <a:r>
            <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rPr>
            <a:t>, tai skaitā diskriminēt tirgus dalībnieku, radot atšķirīgus konkurences apstākļus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7669CCB-C718-4F6C-83D8-0E98D8197659}" type="parTrans" cxnId="{07971D1A-D0A3-4541-81FB-2955E8A50823}">
      <dgm:prSet/>
      <dgm:spPr/>
      <dgm:t>
        <a:bodyPr/>
        <a:lstStyle/>
        <a:p>
          <a:endParaRPr lang="en-US" sz="1600">
            <a:latin typeface="Times New Roman" panose="02020603050405020304" pitchFamily="18" charset="0"/>
            <a:cs typeface="Times New Roman" panose="02020603050405020304" pitchFamily="18" charset="0"/>
          </a:endParaRPr>
        </a:p>
      </dgm:t>
    </dgm:pt>
    <dgm:pt modelId="{1CE1F37C-C4B8-4A36-A9D2-0622579CCD9B}" type="sibTrans" cxnId="{07971D1A-D0A3-4541-81FB-2955E8A50823}">
      <dgm:prSet/>
      <dgm:spPr/>
      <dgm:t>
        <a:bodyPr/>
        <a:lstStyle/>
        <a:p>
          <a:endParaRPr lang="en-US" sz="1600">
            <a:latin typeface="Times New Roman" panose="02020603050405020304" pitchFamily="18" charset="0"/>
            <a:cs typeface="Times New Roman" panose="02020603050405020304" pitchFamily="18" charset="0"/>
          </a:endParaRPr>
        </a:p>
      </dgm:t>
    </dgm:pt>
    <dgm:pt modelId="{91950CD7-B28E-48E6-9E3B-905DE721CF04}">
      <dgm:prSet phldrT="[Text]" custT="1"/>
      <dgm:spPr>
        <a:solidFill>
          <a:schemeClr val="bg1">
            <a:lumMod val="95000"/>
          </a:schemeClr>
        </a:solidFill>
      </dgm:spPr>
      <dgm:t>
        <a:bodyPr/>
        <a:lstStyle/>
        <a:p>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KP veic </a:t>
          </a: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pārrunas</a:t>
          </a: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lai nodrošinātu likuma prasību ievērošanu</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4D48B487-F5D0-46E5-9D5D-86E5FA018A4E}" type="parTrans" cxnId="{29FD74B5-F5E4-407F-A309-01D7B015BE70}">
      <dgm:prSet custT="1"/>
      <dgm:spPr>
        <a:ln>
          <a:solidFill>
            <a:srgbClr val="00859B">
              <a:alpha val="40000"/>
            </a:srgbClr>
          </a:solidFill>
        </a:ln>
      </dgm:spPr>
      <dgm:t>
        <a:bodyPr/>
        <a:lstStyle/>
        <a:p>
          <a:endParaRPr lang="en-US" sz="1600">
            <a:latin typeface="Times New Roman" panose="02020603050405020304" pitchFamily="18" charset="0"/>
            <a:cs typeface="Times New Roman" panose="02020603050405020304" pitchFamily="18" charset="0"/>
          </a:endParaRPr>
        </a:p>
      </dgm:t>
    </dgm:pt>
    <dgm:pt modelId="{7B99D860-82FD-4786-9463-6A5A96B2C0A8}" type="sibTrans" cxnId="{29FD74B5-F5E4-407F-A309-01D7B015BE70}">
      <dgm:prSet/>
      <dgm:spPr/>
      <dgm:t>
        <a:bodyPr/>
        <a:lstStyle/>
        <a:p>
          <a:endParaRPr lang="en-US" sz="1600">
            <a:latin typeface="Times New Roman" panose="02020603050405020304" pitchFamily="18" charset="0"/>
            <a:cs typeface="Times New Roman" panose="02020603050405020304" pitchFamily="18" charset="0"/>
          </a:endParaRPr>
        </a:p>
      </dgm:t>
    </dgm:pt>
    <dgm:pt modelId="{FDC697D5-72B6-46F7-9D04-901AB4BA2EE9}">
      <dgm:prSet phldrT="[Text]" custT="1"/>
      <dgm:spPr>
        <a:solidFill>
          <a:schemeClr val="bg1">
            <a:lumMod val="95000"/>
          </a:schemeClr>
        </a:solidFill>
      </dgm:spPr>
      <dgm:t>
        <a:bodyPr/>
        <a:lstStyle/>
        <a:p>
          <a:pPr algn="ct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Pārrunu rezultātā </a:t>
          </a: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tiek rasts risinājums</a:t>
          </a: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nodrošinot likumā noteikto prasību ievērošanu</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F40A19CE-0891-441E-9FE5-C9A55E65A57E}" type="parTrans" cxnId="{300C9D22-1B92-4E50-A1A6-5EFD1CA3D282}">
      <dgm:prSet custT="1"/>
      <dgm:spPr>
        <a:ln>
          <a:solidFill>
            <a:srgbClr val="00859B">
              <a:alpha val="40000"/>
            </a:srgbClr>
          </a:solidFill>
        </a:ln>
      </dgm:spPr>
      <dgm:t>
        <a:bodyPr/>
        <a:lstStyle/>
        <a:p>
          <a:endParaRPr lang="en-US" sz="1600">
            <a:latin typeface="Times New Roman" panose="02020603050405020304" pitchFamily="18" charset="0"/>
            <a:cs typeface="Times New Roman" panose="02020603050405020304" pitchFamily="18" charset="0"/>
          </a:endParaRPr>
        </a:p>
      </dgm:t>
    </dgm:pt>
    <dgm:pt modelId="{27DD8EBD-3D29-452C-B987-9C906C22A3B8}" type="sibTrans" cxnId="{300C9D22-1B92-4E50-A1A6-5EFD1CA3D282}">
      <dgm:prSet/>
      <dgm:spPr/>
      <dgm:t>
        <a:bodyPr/>
        <a:lstStyle/>
        <a:p>
          <a:endParaRPr lang="en-US" sz="1600">
            <a:latin typeface="Times New Roman" panose="02020603050405020304" pitchFamily="18" charset="0"/>
            <a:cs typeface="Times New Roman" panose="02020603050405020304" pitchFamily="18" charset="0"/>
          </a:endParaRPr>
        </a:p>
      </dgm:t>
    </dgm:pt>
    <dgm:pt modelId="{7A7F41AA-7DC9-4DA4-B4FC-FF74B23A0126}">
      <dgm:prSet phldrT="[Text]" custT="1"/>
      <dgm:spPr>
        <a:solidFill>
          <a:schemeClr val="bg1">
            <a:lumMod val="95000"/>
          </a:schemeClr>
        </a:solidFill>
      </dgm:spPr>
      <dgm:t>
        <a:bodyPr/>
        <a:lstStyle/>
        <a:p>
          <a:pPr>
            <a:spcAft>
              <a:spcPts val="0"/>
            </a:spcAft>
          </a:pP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KP var </a:t>
          </a: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uzlikt tiesisko pienākumu </a:t>
          </a:r>
        </a:p>
        <a:p>
          <a:pPr>
            <a:spcAft>
              <a:spcPts val="0"/>
            </a:spcAft>
          </a:pP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kapitālsabiedrībai</a:t>
          </a:r>
          <a:r>
            <a:rPr lang="lv-LV" sz="1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novērst konkurences kavējumu</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657E804D-974B-4873-901E-6F3ED64FFB7C}" type="parTrans" cxnId="{7C0E0C2D-2817-451A-856B-CDCEF7700593}">
      <dgm:prSet custT="1"/>
      <dgm:spPr>
        <a:ln>
          <a:solidFill>
            <a:srgbClr val="00859B">
              <a:alpha val="40000"/>
            </a:srgbClr>
          </a:solidFill>
        </a:ln>
      </dgm:spPr>
      <dgm:t>
        <a:bodyPr/>
        <a:lstStyle/>
        <a:p>
          <a:endParaRPr lang="en-US" sz="1600">
            <a:latin typeface="Times New Roman" panose="02020603050405020304" pitchFamily="18" charset="0"/>
            <a:cs typeface="Times New Roman" panose="02020603050405020304" pitchFamily="18" charset="0"/>
          </a:endParaRPr>
        </a:p>
      </dgm:t>
    </dgm:pt>
    <dgm:pt modelId="{2F76B8D9-BB67-4E12-A8B5-E6F2512D47AF}" type="sibTrans" cxnId="{7C0E0C2D-2817-451A-856B-CDCEF7700593}">
      <dgm:prSet/>
      <dgm:spPr/>
      <dgm:t>
        <a:bodyPr/>
        <a:lstStyle/>
        <a:p>
          <a:endParaRPr lang="en-US" sz="1600">
            <a:latin typeface="Times New Roman" panose="02020603050405020304" pitchFamily="18" charset="0"/>
            <a:cs typeface="Times New Roman" panose="02020603050405020304" pitchFamily="18" charset="0"/>
          </a:endParaRPr>
        </a:p>
      </dgm:t>
    </dgm:pt>
    <dgm:pt modelId="{F4072247-4F64-4B1C-B9E2-F2DA85E4649E}">
      <dgm:prSet phldrT="[Text]" custT="1"/>
      <dgm:spPr>
        <a:solidFill>
          <a:schemeClr val="bg1">
            <a:lumMod val="95000"/>
          </a:schemeClr>
        </a:solidFill>
      </dgm:spPr>
      <dgm:t>
        <a:bodyPr/>
        <a:lstStyle/>
        <a:p>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Ja pārrunu rezultātā </a:t>
          </a: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neizdodas rast risinājumu</a:t>
          </a: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CA4CB340-82CD-41E1-AC0D-15F8F7BFF3F8}" type="parTrans" cxnId="{B9A71375-E8EF-4F91-B189-0E69BCD92C5A}">
      <dgm:prSet custT="1"/>
      <dgm:spPr>
        <a:ln>
          <a:solidFill>
            <a:srgbClr val="00859B">
              <a:alpha val="40000"/>
            </a:srgbClr>
          </a:solidFill>
        </a:ln>
      </dgm:spPr>
      <dgm:t>
        <a:bodyPr/>
        <a:lstStyle/>
        <a:p>
          <a:endParaRPr lang="en-US" sz="1600">
            <a:latin typeface="Times New Roman" panose="02020603050405020304" pitchFamily="18" charset="0"/>
            <a:cs typeface="Times New Roman" panose="02020603050405020304" pitchFamily="18" charset="0"/>
          </a:endParaRPr>
        </a:p>
      </dgm:t>
    </dgm:pt>
    <dgm:pt modelId="{45B26CD2-A000-4CFD-806A-5A83162CD35A}" type="sibTrans" cxnId="{B9A71375-E8EF-4F91-B189-0E69BCD92C5A}">
      <dgm:prSet/>
      <dgm:spPr/>
      <dgm:t>
        <a:bodyPr/>
        <a:lstStyle/>
        <a:p>
          <a:endParaRPr lang="en-US" sz="1600">
            <a:latin typeface="Times New Roman" panose="02020603050405020304" pitchFamily="18" charset="0"/>
            <a:cs typeface="Times New Roman" panose="02020603050405020304" pitchFamily="18" charset="0"/>
          </a:endParaRPr>
        </a:p>
      </dgm:t>
    </dgm:pt>
    <dgm:pt modelId="{2D661632-DB11-41C4-B1F0-4C1B485B48C0}">
      <dgm:prSet phldrT="[Text]" custT="1"/>
      <dgm:spPr>
        <a:solidFill>
          <a:schemeClr val="bg1">
            <a:lumMod val="95000"/>
          </a:schemeClr>
        </a:solidFill>
      </dgm:spPr>
      <dgm:t>
        <a:bodyPr/>
        <a:lstStyle/>
        <a:p>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KP var </a:t>
          </a:r>
          <a:r>
            <a:rPr lang="lv-LV" sz="1600" b="1" dirty="0">
              <a:solidFill>
                <a:srgbClr val="00859B"/>
              </a:solidFill>
              <a:latin typeface="Verdana" panose="020B0604030504040204" pitchFamily="34" charset="0"/>
              <a:ea typeface="Verdana" panose="020B0604030504040204" pitchFamily="34" charset="0"/>
              <a:cs typeface="Verdana" panose="020B0604030504040204" pitchFamily="34" charset="0"/>
            </a:rPr>
            <a:t>vērsties VARAM</a:t>
          </a:r>
          <a:r>
            <a:rPr lang="lv-LV"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iesakot rīcību saistībā ar konkurences kavēšanas novēršanu, ja pārkāpums izriet no pašvaldību saistošajiem noteikumiem </a:t>
          </a:r>
          <a:endParaRPr lang="en-US" sz="16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7A53BAEE-86CA-496F-BC14-12C1CB3704DC}" type="parTrans" cxnId="{9B2898FC-3ADE-4F83-9D42-849EA0EA74B3}">
      <dgm:prSet custT="1"/>
      <dgm:spPr>
        <a:ln>
          <a:solidFill>
            <a:srgbClr val="00859B">
              <a:alpha val="40000"/>
            </a:srgbClr>
          </a:solidFill>
        </a:ln>
      </dgm:spPr>
      <dgm:t>
        <a:bodyPr/>
        <a:lstStyle/>
        <a:p>
          <a:endParaRPr lang="en-US" sz="1600">
            <a:latin typeface="Times New Roman" panose="02020603050405020304" pitchFamily="18" charset="0"/>
            <a:cs typeface="Times New Roman" panose="02020603050405020304" pitchFamily="18" charset="0"/>
          </a:endParaRPr>
        </a:p>
      </dgm:t>
    </dgm:pt>
    <dgm:pt modelId="{A6BED763-9AB1-4942-8600-A151766AA13E}" type="sibTrans" cxnId="{9B2898FC-3ADE-4F83-9D42-849EA0EA74B3}">
      <dgm:prSet/>
      <dgm:spPr/>
      <dgm:t>
        <a:bodyPr/>
        <a:lstStyle/>
        <a:p>
          <a:endParaRPr lang="en-US" sz="1600">
            <a:latin typeface="Times New Roman" panose="02020603050405020304" pitchFamily="18" charset="0"/>
            <a:cs typeface="Times New Roman" panose="02020603050405020304" pitchFamily="18" charset="0"/>
          </a:endParaRPr>
        </a:p>
      </dgm:t>
    </dgm:pt>
    <dgm:pt modelId="{802A3388-7DF6-42B1-9BFC-46641C8FC1D7}" type="pres">
      <dgm:prSet presAssocID="{87D00EEA-EF58-4D64-B964-8F070A7232ED}" presName="diagram" presStyleCnt="0">
        <dgm:presLayoutVars>
          <dgm:chPref val="1"/>
          <dgm:dir/>
          <dgm:animOne val="branch"/>
          <dgm:animLvl val="lvl"/>
          <dgm:resizeHandles val="exact"/>
        </dgm:presLayoutVars>
      </dgm:prSet>
      <dgm:spPr/>
      <dgm:t>
        <a:bodyPr/>
        <a:lstStyle/>
        <a:p>
          <a:endParaRPr lang="lv-LV"/>
        </a:p>
      </dgm:t>
    </dgm:pt>
    <dgm:pt modelId="{F7C8ED8E-F80B-4A83-B538-42FE889EE198}" type="pres">
      <dgm:prSet presAssocID="{AE34A82E-ADC1-4B3D-81F0-CED79A27186C}" presName="root1" presStyleCnt="0"/>
      <dgm:spPr/>
    </dgm:pt>
    <dgm:pt modelId="{D110A1A8-9CFA-4237-913D-F1273614CEA6}" type="pres">
      <dgm:prSet presAssocID="{AE34A82E-ADC1-4B3D-81F0-CED79A27186C}" presName="LevelOneTextNode" presStyleLbl="node0" presStyleIdx="0" presStyleCnt="1" custScaleX="146076" custScaleY="323385" custLinFactNeighborX="-99264" custLinFactNeighborY="40916">
        <dgm:presLayoutVars>
          <dgm:chPref val="3"/>
        </dgm:presLayoutVars>
      </dgm:prSet>
      <dgm:spPr/>
      <dgm:t>
        <a:bodyPr/>
        <a:lstStyle/>
        <a:p>
          <a:endParaRPr lang="lv-LV"/>
        </a:p>
      </dgm:t>
    </dgm:pt>
    <dgm:pt modelId="{5802BFB2-074F-4AF0-90EF-CE21911FF7F0}" type="pres">
      <dgm:prSet presAssocID="{AE34A82E-ADC1-4B3D-81F0-CED79A27186C}" presName="level2hierChild" presStyleCnt="0"/>
      <dgm:spPr/>
    </dgm:pt>
    <dgm:pt modelId="{D056447F-27EA-4DA3-86F8-5E73DE7CF4AB}" type="pres">
      <dgm:prSet presAssocID="{4D48B487-F5D0-46E5-9D5D-86E5FA018A4E}" presName="conn2-1" presStyleLbl="parChTrans1D2" presStyleIdx="0" presStyleCnt="1"/>
      <dgm:spPr/>
      <dgm:t>
        <a:bodyPr/>
        <a:lstStyle/>
        <a:p>
          <a:endParaRPr lang="lv-LV"/>
        </a:p>
      </dgm:t>
    </dgm:pt>
    <dgm:pt modelId="{C6E166FE-9237-48C0-9D62-4D6F3250E9BB}" type="pres">
      <dgm:prSet presAssocID="{4D48B487-F5D0-46E5-9D5D-86E5FA018A4E}" presName="connTx" presStyleLbl="parChTrans1D2" presStyleIdx="0" presStyleCnt="1"/>
      <dgm:spPr/>
      <dgm:t>
        <a:bodyPr/>
        <a:lstStyle/>
        <a:p>
          <a:endParaRPr lang="lv-LV"/>
        </a:p>
      </dgm:t>
    </dgm:pt>
    <dgm:pt modelId="{4DEE526F-67D6-4D04-8569-522546C92468}" type="pres">
      <dgm:prSet presAssocID="{91950CD7-B28E-48E6-9E3B-905DE721CF04}" presName="root2" presStyleCnt="0"/>
      <dgm:spPr/>
    </dgm:pt>
    <dgm:pt modelId="{59AB2FA3-9B9E-4741-9D3A-A586932E786B}" type="pres">
      <dgm:prSet presAssocID="{91950CD7-B28E-48E6-9E3B-905DE721CF04}" presName="LevelTwoTextNode" presStyleLbl="node2" presStyleIdx="0" presStyleCnt="1" custScaleX="110982" custScaleY="127176" custLinFactNeighborX="-17351" custLinFactNeighborY="23942">
        <dgm:presLayoutVars>
          <dgm:chPref val="3"/>
        </dgm:presLayoutVars>
      </dgm:prSet>
      <dgm:spPr/>
      <dgm:t>
        <a:bodyPr/>
        <a:lstStyle/>
        <a:p>
          <a:endParaRPr lang="lv-LV"/>
        </a:p>
      </dgm:t>
    </dgm:pt>
    <dgm:pt modelId="{EBB7A07E-858C-42DC-A720-C9C9DA5171D1}" type="pres">
      <dgm:prSet presAssocID="{91950CD7-B28E-48E6-9E3B-905DE721CF04}" presName="level3hierChild" presStyleCnt="0"/>
      <dgm:spPr/>
    </dgm:pt>
    <dgm:pt modelId="{CE16EA1F-C215-415F-89D7-DD1951563A59}" type="pres">
      <dgm:prSet presAssocID="{F40A19CE-0891-441E-9FE5-C9A55E65A57E}" presName="conn2-1" presStyleLbl="parChTrans1D3" presStyleIdx="0" presStyleCnt="2"/>
      <dgm:spPr/>
      <dgm:t>
        <a:bodyPr/>
        <a:lstStyle/>
        <a:p>
          <a:endParaRPr lang="lv-LV"/>
        </a:p>
      </dgm:t>
    </dgm:pt>
    <dgm:pt modelId="{59F9A757-7B04-46B8-BB78-5EB3B1D5ED99}" type="pres">
      <dgm:prSet presAssocID="{F40A19CE-0891-441E-9FE5-C9A55E65A57E}" presName="connTx" presStyleLbl="parChTrans1D3" presStyleIdx="0" presStyleCnt="2"/>
      <dgm:spPr/>
      <dgm:t>
        <a:bodyPr/>
        <a:lstStyle/>
        <a:p>
          <a:endParaRPr lang="lv-LV"/>
        </a:p>
      </dgm:t>
    </dgm:pt>
    <dgm:pt modelId="{1AA93ECA-24F9-476A-A7B5-43AF1400BBF6}" type="pres">
      <dgm:prSet presAssocID="{FDC697D5-72B6-46F7-9D04-901AB4BA2EE9}" presName="root2" presStyleCnt="0"/>
      <dgm:spPr/>
    </dgm:pt>
    <dgm:pt modelId="{02F62947-9764-41C1-A198-54F6E8816362}" type="pres">
      <dgm:prSet presAssocID="{FDC697D5-72B6-46F7-9D04-901AB4BA2EE9}" presName="LevelTwoTextNode" presStyleLbl="node3" presStyleIdx="0" presStyleCnt="2" custScaleX="115457" custScaleY="157241" custLinFactNeighborX="-18644" custLinFactNeighborY="5737">
        <dgm:presLayoutVars>
          <dgm:chPref val="3"/>
        </dgm:presLayoutVars>
      </dgm:prSet>
      <dgm:spPr/>
      <dgm:t>
        <a:bodyPr/>
        <a:lstStyle/>
        <a:p>
          <a:endParaRPr lang="lv-LV"/>
        </a:p>
      </dgm:t>
    </dgm:pt>
    <dgm:pt modelId="{BDC71396-195F-4CF5-A051-B2C726EF09CA}" type="pres">
      <dgm:prSet presAssocID="{FDC697D5-72B6-46F7-9D04-901AB4BA2EE9}" presName="level3hierChild" presStyleCnt="0"/>
      <dgm:spPr/>
    </dgm:pt>
    <dgm:pt modelId="{3E770DEA-0B1A-4D44-8ABC-5A1965CD9207}" type="pres">
      <dgm:prSet presAssocID="{CA4CB340-82CD-41E1-AC0D-15F8F7BFF3F8}" presName="conn2-1" presStyleLbl="parChTrans1D3" presStyleIdx="1" presStyleCnt="2"/>
      <dgm:spPr/>
      <dgm:t>
        <a:bodyPr/>
        <a:lstStyle/>
        <a:p>
          <a:endParaRPr lang="lv-LV"/>
        </a:p>
      </dgm:t>
    </dgm:pt>
    <dgm:pt modelId="{EF2E485C-FC50-4051-8B7A-A39C6B1CA711}" type="pres">
      <dgm:prSet presAssocID="{CA4CB340-82CD-41E1-AC0D-15F8F7BFF3F8}" presName="connTx" presStyleLbl="parChTrans1D3" presStyleIdx="1" presStyleCnt="2"/>
      <dgm:spPr/>
      <dgm:t>
        <a:bodyPr/>
        <a:lstStyle/>
        <a:p>
          <a:endParaRPr lang="lv-LV"/>
        </a:p>
      </dgm:t>
    </dgm:pt>
    <dgm:pt modelId="{5AD38FB7-C5DF-4A03-9FE2-7A609604CB1C}" type="pres">
      <dgm:prSet presAssocID="{F4072247-4F64-4B1C-B9E2-F2DA85E4649E}" presName="root2" presStyleCnt="0"/>
      <dgm:spPr/>
    </dgm:pt>
    <dgm:pt modelId="{FD018661-B130-4ED5-A40A-5CD9248D0779}" type="pres">
      <dgm:prSet presAssocID="{F4072247-4F64-4B1C-B9E2-F2DA85E4649E}" presName="LevelTwoTextNode" presStyleLbl="node3" presStyleIdx="1" presStyleCnt="2" custScaleX="113065" custScaleY="132440" custLinFactNeighborX="-19122" custLinFactNeighborY="39201">
        <dgm:presLayoutVars>
          <dgm:chPref val="3"/>
        </dgm:presLayoutVars>
      </dgm:prSet>
      <dgm:spPr/>
      <dgm:t>
        <a:bodyPr/>
        <a:lstStyle/>
        <a:p>
          <a:endParaRPr lang="lv-LV"/>
        </a:p>
      </dgm:t>
    </dgm:pt>
    <dgm:pt modelId="{6E0D0E1A-8815-4940-AF77-96AAB5F02E38}" type="pres">
      <dgm:prSet presAssocID="{F4072247-4F64-4B1C-B9E2-F2DA85E4649E}" presName="level3hierChild" presStyleCnt="0"/>
      <dgm:spPr/>
    </dgm:pt>
    <dgm:pt modelId="{AF73D45E-9F78-422D-B632-E2A0DD8DBDA2}" type="pres">
      <dgm:prSet presAssocID="{657E804D-974B-4873-901E-6F3ED64FFB7C}" presName="conn2-1" presStyleLbl="parChTrans1D4" presStyleIdx="0" presStyleCnt="2"/>
      <dgm:spPr/>
      <dgm:t>
        <a:bodyPr/>
        <a:lstStyle/>
        <a:p>
          <a:endParaRPr lang="lv-LV"/>
        </a:p>
      </dgm:t>
    </dgm:pt>
    <dgm:pt modelId="{97196178-DA5B-4C48-AAA3-178F8EBBB633}" type="pres">
      <dgm:prSet presAssocID="{657E804D-974B-4873-901E-6F3ED64FFB7C}" presName="connTx" presStyleLbl="parChTrans1D4" presStyleIdx="0" presStyleCnt="2"/>
      <dgm:spPr/>
      <dgm:t>
        <a:bodyPr/>
        <a:lstStyle/>
        <a:p>
          <a:endParaRPr lang="lv-LV"/>
        </a:p>
      </dgm:t>
    </dgm:pt>
    <dgm:pt modelId="{6A137FA0-F1A8-4605-8388-4541F8034F86}" type="pres">
      <dgm:prSet presAssocID="{7A7F41AA-7DC9-4DA4-B4FC-FF74B23A0126}" presName="root2" presStyleCnt="0"/>
      <dgm:spPr/>
    </dgm:pt>
    <dgm:pt modelId="{5EF2369B-2176-48E1-8394-0056D4FF92F6}" type="pres">
      <dgm:prSet presAssocID="{7A7F41AA-7DC9-4DA4-B4FC-FF74B23A0126}" presName="LevelTwoTextNode" presStyleLbl="node4" presStyleIdx="0" presStyleCnt="2" custScaleX="161176" custScaleY="253184" custLinFactNeighborX="-7649" custLinFactNeighborY="9561">
        <dgm:presLayoutVars>
          <dgm:chPref val="3"/>
        </dgm:presLayoutVars>
      </dgm:prSet>
      <dgm:spPr/>
      <dgm:t>
        <a:bodyPr/>
        <a:lstStyle/>
        <a:p>
          <a:endParaRPr lang="lv-LV"/>
        </a:p>
      </dgm:t>
    </dgm:pt>
    <dgm:pt modelId="{384962E7-51C6-46C9-A064-17541102E5B1}" type="pres">
      <dgm:prSet presAssocID="{7A7F41AA-7DC9-4DA4-B4FC-FF74B23A0126}" presName="level3hierChild" presStyleCnt="0"/>
      <dgm:spPr/>
    </dgm:pt>
    <dgm:pt modelId="{0B076964-6E4C-41ED-876B-28374D46AD0A}" type="pres">
      <dgm:prSet presAssocID="{7A53BAEE-86CA-496F-BC14-12C1CB3704DC}" presName="conn2-1" presStyleLbl="parChTrans1D4" presStyleIdx="1" presStyleCnt="2"/>
      <dgm:spPr/>
      <dgm:t>
        <a:bodyPr/>
        <a:lstStyle/>
        <a:p>
          <a:endParaRPr lang="lv-LV"/>
        </a:p>
      </dgm:t>
    </dgm:pt>
    <dgm:pt modelId="{DF868C46-C0F8-45BD-AE69-06D3E0665AFD}" type="pres">
      <dgm:prSet presAssocID="{7A53BAEE-86CA-496F-BC14-12C1CB3704DC}" presName="connTx" presStyleLbl="parChTrans1D4" presStyleIdx="1" presStyleCnt="2"/>
      <dgm:spPr/>
      <dgm:t>
        <a:bodyPr/>
        <a:lstStyle/>
        <a:p>
          <a:endParaRPr lang="lv-LV"/>
        </a:p>
      </dgm:t>
    </dgm:pt>
    <dgm:pt modelId="{8EF0B64F-13BF-470F-A4F3-94EFCB36898B}" type="pres">
      <dgm:prSet presAssocID="{2D661632-DB11-41C4-B1F0-4C1B485B48C0}" presName="root2" presStyleCnt="0"/>
      <dgm:spPr/>
    </dgm:pt>
    <dgm:pt modelId="{68AEF29D-4DE8-4D77-B05D-962D452933D3}" type="pres">
      <dgm:prSet presAssocID="{2D661632-DB11-41C4-B1F0-4C1B485B48C0}" presName="LevelTwoTextNode" presStyleLbl="node4" presStyleIdx="1" presStyleCnt="2" custScaleX="161002" custScaleY="242224" custLinFactNeighborX="-6693" custLinFactNeighborY="35376">
        <dgm:presLayoutVars>
          <dgm:chPref val="3"/>
        </dgm:presLayoutVars>
      </dgm:prSet>
      <dgm:spPr/>
      <dgm:t>
        <a:bodyPr/>
        <a:lstStyle/>
        <a:p>
          <a:endParaRPr lang="lv-LV"/>
        </a:p>
      </dgm:t>
    </dgm:pt>
    <dgm:pt modelId="{CA06E648-8864-4FCE-B8D6-CD8248B86B7D}" type="pres">
      <dgm:prSet presAssocID="{2D661632-DB11-41C4-B1F0-4C1B485B48C0}" presName="level3hierChild" presStyleCnt="0"/>
      <dgm:spPr/>
    </dgm:pt>
  </dgm:ptLst>
  <dgm:cxnLst>
    <dgm:cxn modelId="{8D1187A7-2F7E-4F9A-B062-7BEFDE965DDC}" type="presOf" srcId="{4D48B487-F5D0-46E5-9D5D-86E5FA018A4E}" destId="{D056447F-27EA-4DA3-86F8-5E73DE7CF4AB}" srcOrd="0" destOrd="0" presId="urn:microsoft.com/office/officeart/2005/8/layout/hierarchy2"/>
    <dgm:cxn modelId="{07971D1A-D0A3-4541-81FB-2955E8A50823}" srcId="{87D00EEA-EF58-4D64-B964-8F070A7232ED}" destId="{AE34A82E-ADC1-4B3D-81F0-CED79A27186C}" srcOrd="0" destOrd="0" parTransId="{D7669CCB-C718-4F6C-83D8-0E98D8197659}" sibTransId="{1CE1F37C-C4B8-4A36-A9D2-0622579CCD9B}"/>
    <dgm:cxn modelId="{6FE8D0B8-2699-43A3-AF4D-1F4202E8097F}" type="presOf" srcId="{91950CD7-B28E-48E6-9E3B-905DE721CF04}" destId="{59AB2FA3-9B9E-4741-9D3A-A586932E786B}" srcOrd="0" destOrd="0" presId="urn:microsoft.com/office/officeart/2005/8/layout/hierarchy2"/>
    <dgm:cxn modelId="{C902F82F-C465-431E-95B3-67D18AB8232E}" type="presOf" srcId="{657E804D-974B-4873-901E-6F3ED64FFB7C}" destId="{97196178-DA5B-4C48-AAA3-178F8EBBB633}" srcOrd="1" destOrd="0" presId="urn:microsoft.com/office/officeart/2005/8/layout/hierarchy2"/>
    <dgm:cxn modelId="{B13E0542-61E6-4B67-94FD-BB30C472E8F5}" type="presOf" srcId="{7A53BAEE-86CA-496F-BC14-12C1CB3704DC}" destId="{DF868C46-C0F8-45BD-AE69-06D3E0665AFD}" srcOrd="1" destOrd="0" presId="urn:microsoft.com/office/officeart/2005/8/layout/hierarchy2"/>
    <dgm:cxn modelId="{25C6F0A2-DB74-4ECE-8BFF-176814324001}" type="presOf" srcId="{F4072247-4F64-4B1C-B9E2-F2DA85E4649E}" destId="{FD018661-B130-4ED5-A40A-5CD9248D0779}" srcOrd="0" destOrd="0" presId="urn:microsoft.com/office/officeart/2005/8/layout/hierarchy2"/>
    <dgm:cxn modelId="{300C9D22-1B92-4E50-A1A6-5EFD1CA3D282}" srcId="{91950CD7-B28E-48E6-9E3B-905DE721CF04}" destId="{FDC697D5-72B6-46F7-9D04-901AB4BA2EE9}" srcOrd="0" destOrd="0" parTransId="{F40A19CE-0891-441E-9FE5-C9A55E65A57E}" sibTransId="{27DD8EBD-3D29-452C-B987-9C906C22A3B8}"/>
    <dgm:cxn modelId="{C0BB573D-86DC-44DC-8D7C-F4EE7401FC4F}" type="presOf" srcId="{FDC697D5-72B6-46F7-9D04-901AB4BA2EE9}" destId="{02F62947-9764-41C1-A198-54F6E8816362}" srcOrd="0" destOrd="0" presId="urn:microsoft.com/office/officeart/2005/8/layout/hierarchy2"/>
    <dgm:cxn modelId="{FBF7CC14-7397-4995-A543-AAFA7D14D71F}" type="presOf" srcId="{F40A19CE-0891-441E-9FE5-C9A55E65A57E}" destId="{59F9A757-7B04-46B8-BB78-5EB3B1D5ED99}" srcOrd="1" destOrd="0" presId="urn:microsoft.com/office/officeart/2005/8/layout/hierarchy2"/>
    <dgm:cxn modelId="{B9A71375-E8EF-4F91-B189-0E69BCD92C5A}" srcId="{91950CD7-B28E-48E6-9E3B-905DE721CF04}" destId="{F4072247-4F64-4B1C-B9E2-F2DA85E4649E}" srcOrd="1" destOrd="0" parTransId="{CA4CB340-82CD-41E1-AC0D-15F8F7BFF3F8}" sibTransId="{45B26CD2-A000-4CFD-806A-5A83162CD35A}"/>
    <dgm:cxn modelId="{D973144F-F588-4EB6-9A7C-E15395E6779F}" type="presOf" srcId="{CA4CB340-82CD-41E1-AC0D-15F8F7BFF3F8}" destId="{3E770DEA-0B1A-4D44-8ABC-5A1965CD9207}" srcOrd="0" destOrd="0" presId="urn:microsoft.com/office/officeart/2005/8/layout/hierarchy2"/>
    <dgm:cxn modelId="{760A2F06-E786-4297-915F-6F9230BDDE30}" type="presOf" srcId="{2D661632-DB11-41C4-B1F0-4C1B485B48C0}" destId="{68AEF29D-4DE8-4D77-B05D-962D452933D3}" srcOrd="0" destOrd="0" presId="urn:microsoft.com/office/officeart/2005/8/layout/hierarchy2"/>
    <dgm:cxn modelId="{6A192FA3-DF34-4B6F-92CA-0BDCF0465C1E}" type="presOf" srcId="{CA4CB340-82CD-41E1-AC0D-15F8F7BFF3F8}" destId="{EF2E485C-FC50-4051-8B7A-A39C6B1CA711}" srcOrd="1" destOrd="0" presId="urn:microsoft.com/office/officeart/2005/8/layout/hierarchy2"/>
    <dgm:cxn modelId="{FC603B80-61C3-4B7B-BFA1-B509A766B1B9}" type="presOf" srcId="{4D48B487-F5D0-46E5-9D5D-86E5FA018A4E}" destId="{C6E166FE-9237-48C0-9D62-4D6F3250E9BB}" srcOrd="1" destOrd="0" presId="urn:microsoft.com/office/officeart/2005/8/layout/hierarchy2"/>
    <dgm:cxn modelId="{BBF01F3B-DD9D-415B-95D8-647E3D7C0B1B}" type="presOf" srcId="{657E804D-974B-4873-901E-6F3ED64FFB7C}" destId="{AF73D45E-9F78-422D-B632-E2A0DD8DBDA2}" srcOrd="0" destOrd="0" presId="urn:microsoft.com/office/officeart/2005/8/layout/hierarchy2"/>
    <dgm:cxn modelId="{78B1D7CA-9065-4874-815C-76E28E702150}" type="presOf" srcId="{F40A19CE-0891-441E-9FE5-C9A55E65A57E}" destId="{CE16EA1F-C215-415F-89D7-DD1951563A59}" srcOrd="0" destOrd="0" presId="urn:microsoft.com/office/officeart/2005/8/layout/hierarchy2"/>
    <dgm:cxn modelId="{E6B1AC50-B471-4762-9ED7-5557D489809E}" type="presOf" srcId="{7A7F41AA-7DC9-4DA4-B4FC-FF74B23A0126}" destId="{5EF2369B-2176-48E1-8394-0056D4FF92F6}" srcOrd="0" destOrd="0" presId="urn:microsoft.com/office/officeart/2005/8/layout/hierarchy2"/>
    <dgm:cxn modelId="{EEAE5E48-2AAA-4423-8B79-2C8955D572C0}" type="presOf" srcId="{87D00EEA-EF58-4D64-B964-8F070A7232ED}" destId="{802A3388-7DF6-42B1-9BFC-46641C8FC1D7}" srcOrd="0" destOrd="0" presId="urn:microsoft.com/office/officeart/2005/8/layout/hierarchy2"/>
    <dgm:cxn modelId="{7C0E0C2D-2817-451A-856B-CDCEF7700593}" srcId="{F4072247-4F64-4B1C-B9E2-F2DA85E4649E}" destId="{7A7F41AA-7DC9-4DA4-B4FC-FF74B23A0126}" srcOrd="0" destOrd="0" parTransId="{657E804D-974B-4873-901E-6F3ED64FFB7C}" sibTransId="{2F76B8D9-BB67-4E12-A8B5-E6F2512D47AF}"/>
    <dgm:cxn modelId="{EA45B509-5053-4277-92C9-3F53A1C34519}" type="presOf" srcId="{AE34A82E-ADC1-4B3D-81F0-CED79A27186C}" destId="{D110A1A8-9CFA-4237-913D-F1273614CEA6}" srcOrd="0" destOrd="0" presId="urn:microsoft.com/office/officeart/2005/8/layout/hierarchy2"/>
    <dgm:cxn modelId="{9B2898FC-3ADE-4F83-9D42-849EA0EA74B3}" srcId="{F4072247-4F64-4B1C-B9E2-F2DA85E4649E}" destId="{2D661632-DB11-41C4-B1F0-4C1B485B48C0}" srcOrd="1" destOrd="0" parTransId="{7A53BAEE-86CA-496F-BC14-12C1CB3704DC}" sibTransId="{A6BED763-9AB1-4942-8600-A151766AA13E}"/>
    <dgm:cxn modelId="{9057A225-037A-4E8B-9605-DC9FB2176605}" type="presOf" srcId="{7A53BAEE-86CA-496F-BC14-12C1CB3704DC}" destId="{0B076964-6E4C-41ED-876B-28374D46AD0A}" srcOrd="0" destOrd="0" presId="urn:microsoft.com/office/officeart/2005/8/layout/hierarchy2"/>
    <dgm:cxn modelId="{29FD74B5-F5E4-407F-A309-01D7B015BE70}" srcId="{AE34A82E-ADC1-4B3D-81F0-CED79A27186C}" destId="{91950CD7-B28E-48E6-9E3B-905DE721CF04}" srcOrd="0" destOrd="0" parTransId="{4D48B487-F5D0-46E5-9D5D-86E5FA018A4E}" sibTransId="{7B99D860-82FD-4786-9463-6A5A96B2C0A8}"/>
    <dgm:cxn modelId="{CDCAEB08-5F59-4A36-9BDB-B0F530FFA072}" type="presParOf" srcId="{802A3388-7DF6-42B1-9BFC-46641C8FC1D7}" destId="{F7C8ED8E-F80B-4A83-B538-42FE889EE198}" srcOrd="0" destOrd="0" presId="urn:microsoft.com/office/officeart/2005/8/layout/hierarchy2"/>
    <dgm:cxn modelId="{8910C820-6F6A-4499-A4A8-080568F7B81A}" type="presParOf" srcId="{F7C8ED8E-F80B-4A83-B538-42FE889EE198}" destId="{D110A1A8-9CFA-4237-913D-F1273614CEA6}" srcOrd="0" destOrd="0" presId="urn:microsoft.com/office/officeart/2005/8/layout/hierarchy2"/>
    <dgm:cxn modelId="{2CDE9EE3-C916-4E4D-8830-8C15ECF0D146}" type="presParOf" srcId="{F7C8ED8E-F80B-4A83-B538-42FE889EE198}" destId="{5802BFB2-074F-4AF0-90EF-CE21911FF7F0}" srcOrd="1" destOrd="0" presId="urn:microsoft.com/office/officeart/2005/8/layout/hierarchy2"/>
    <dgm:cxn modelId="{BF9DA60F-6E29-4C72-B696-FAD683271FFF}" type="presParOf" srcId="{5802BFB2-074F-4AF0-90EF-CE21911FF7F0}" destId="{D056447F-27EA-4DA3-86F8-5E73DE7CF4AB}" srcOrd="0" destOrd="0" presId="urn:microsoft.com/office/officeart/2005/8/layout/hierarchy2"/>
    <dgm:cxn modelId="{13D5667A-7D46-4FEA-9085-A1411629F31F}" type="presParOf" srcId="{D056447F-27EA-4DA3-86F8-5E73DE7CF4AB}" destId="{C6E166FE-9237-48C0-9D62-4D6F3250E9BB}" srcOrd="0" destOrd="0" presId="urn:microsoft.com/office/officeart/2005/8/layout/hierarchy2"/>
    <dgm:cxn modelId="{829566FA-2E92-4423-9A2D-FDED2E2922CA}" type="presParOf" srcId="{5802BFB2-074F-4AF0-90EF-CE21911FF7F0}" destId="{4DEE526F-67D6-4D04-8569-522546C92468}" srcOrd="1" destOrd="0" presId="urn:microsoft.com/office/officeart/2005/8/layout/hierarchy2"/>
    <dgm:cxn modelId="{F286CE76-8EDD-43D0-8351-CA69B56BA5D4}" type="presParOf" srcId="{4DEE526F-67D6-4D04-8569-522546C92468}" destId="{59AB2FA3-9B9E-4741-9D3A-A586932E786B}" srcOrd="0" destOrd="0" presId="urn:microsoft.com/office/officeart/2005/8/layout/hierarchy2"/>
    <dgm:cxn modelId="{61A09F90-FF4B-4F50-A440-C5BD36EF44AF}" type="presParOf" srcId="{4DEE526F-67D6-4D04-8569-522546C92468}" destId="{EBB7A07E-858C-42DC-A720-C9C9DA5171D1}" srcOrd="1" destOrd="0" presId="urn:microsoft.com/office/officeart/2005/8/layout/hierarchy2"/>
    <dgm:cxn modelId="{2327B374-037A-4AA3-841A-4A13E5608ED6}" type="presParOf" srcId="{EBB7A07E-858C-42DC-A720-C9C9DA5171D1}" destId="{CE16EA1F-C215-415F-89D7-DD1951563A59}" srcOrd="0" destOrd="0" presId="urn:microsoft.com/office/officeart/2005/8/layout/hierarchy2"/>
    <dgm:cxn modelId="{3CF5FA13-0E44-4BCD-801A-D68067FF3BF8}" type="presParOf" srcId="{CE16EA1F-C215-415F-89D7-DD1951563A59}" destId="{59F9A757-7B04-46B8-BB78-5EB3B1D5ED99}" srcOrd="0" destOrd="0" presId="urn:microsoft.com/office/officeart/2005/8/layout/hierarchy2"/>
    <dgm:cxn modelId="{FD44FA44-7140-435E-8B5C-6D81053CF5CA}" type="presParOf" srcId="{EBB7A07E-858C-42DC-A720-C9C9DA5171D1}" destId="{1AA93ECA-24F9-476A-A7B5-43AF1400BBF6}" srcOrd="1" destOrd="0" presId="urn:microsoft.com/office/officeart/2005/8/layout/hierarchy2"/>
    <dgm:cxn modelId="{2903C397-7811-42D0-A7E0-52917FB34E8D}" type="presParOf" srcId="{1AA93ECA-24F9-476A-A7B5-43AF1400BBF6}" destId="{02F62947-9764-41C1-A198-54F6E8816362}" srcOrd="0" destOrd="0" presId="urn:microsoft.com/office/officeart/2005/8/layout/hierarchy2"/>
    <dgm:cxn modelId="{109FD507-BAFF-4437-8203-58E7B0EADB05}" type="presParOf" srcId="{1AA93ECA-24F9-476A-A7B5-43AF1400BBF6}" destId="{BDC71396-195F-4CF5-A051-B2C726EF09CA}" srcOrd="1" destOrd="0" presId="urn:microsoft.com/office/officeart/2005/8/layout/hierarchy2"/>
    <dgm:cxn modelId="{73B049F1-B91C-4AD6-AF7C-AD25AEC7EB1E}" type="presParOf" srcId="{EBB7A07E-858C-42DC-A720-C9C9DA5171D1}" destId="{3E770DEA-0B1A-4D44-8ABC-5A1965CD9207}" srcOrd="2" destOrd="0" presId="urn:microsoft.com/office/officeart/2005/8/layout/hierarchy2"/>
    <dgm:cxn modelId="{37AC433A-EFFE-4323-A428-8DC0658F249A}" type="presParOf" srcId="{3E770DEA-0B1A-4D44-8ABC-5A1965CD9207}" destId="{EF2E485C-FC50-4051-8B7A-A39C6B1CA711}" srcOrd="0" destOrd="0" presId="urn:microsoft.com/office/officeart/2005/8/layout/hierarchy2"/>
    <dgm:cxn modelId="{BB6F4E7F-AAD7-4965-BFB8-0E689955D25E}" type="presParOf" srcId="{EBB7A07E-858C-42DC-A720-C9C9DA5171D1}" destId="{5AD38FB7-C5DF-4A03-9FE2-7A609604CB1C}" srcOrd="3" destOrd="0" presId="urn:microsoft.com/office/officeart/2005/8/layout/hierarchy2"/>
    <dgm:cxn modelId="{4BF9F227-C199-4591-9814-76056969BAA8}" type="presParOf" srcId="{5AD38FB7-C5DF-4A03-9FE2-7A609604CB1C}" destId="{FD018661-B130-4ED5-A40A-5CD9248D0779}" srcOrd="0" destOrd="0" presId="urn:microsoft.com/office/officeart/2005/8/layout/hierarchy2"/>
    <dgm:cxn modelId="{8490FB20-9445-4A76-92BE-26E1F9B47045}" type="presParOf" srcId="{5AD38FB7-C5DF-4A03-9FE2-7A609604CB1C}" destId="{6E0D0E1A-8815-4940-AF77-96AAB5F02E38}" srcOrd="1" destOrd="0" presId="urn:microsoft.com/office/officeart/2005/8/layout/hierarchy2"/>
    <dgm:cxn modelId="{3AC9B0BE-BA25-4ED6-9548-B2CF4C05E544}" type="presParOf" srcId="{6E0D0E1A-8815-4940-AF77-96AAB5F02E38}" destId="{AF73D45E-9F78-422D-B632-E2A0DD8DBDA2}" srcOrd="0" destOrd="0" presId="urn:microsoft.com/office/officeart/2005/8/layout/hierarchy2"/>
    <dgm:cxn modelId="{0B7D9247-5037-4EA4-8537-C6D03B543072}" type="presParOf" srcId="{AF73D45E-9F78-422D-B632-E2A0DD8DBDA2}" destId="{97196178-DA5B-4C48-AAA3-178F8EBBB633}" srcOrd="0" destOrd="0" presId="urn:microsoft.com/office/officeart/2005/8/layout/hierarchy2"/>
    <dgm:cxn modelId="{C488B157-186C-418D-B947-C8EC7E846FEC}" type="presParOf" srcId="{6E0D0E1A-8815-4940-AF77-96AAB5F02E38}" destId="{6A137FA0-F1A8-4605-8388-4541F8034F86}" srcOrd="1" destOrd="0" presId="urn:microsoft.com/office/officeart/2005/8/layout/hierarchy2"/>
    <dgm:cxn modelId="{5523F0AE-BC37-42D3-9E5B-0485C9CBAB87}" type="presParOf" srcId="{6A137FA0-F1A8-4605-8388-4541F8034F86}" destId="{5EF2369B-2176-48E1-8394-0056D4FF92F6}" srcOrd="0" destOrd="0" presId="urn:microsoft.com/office/officeart/2005/8/layout/hierarchy2"/>
    <dgm:cxn modelId="{FD44B2D1-07A4-4B5C-AE47-E95615379C23}" type="presParOf" srcId="{6A137FA0-F1A8-4605-8388-4541F8034F86}" destId="{384962E7-51C6-46C9-A064-17541102E5B1}" srcOrd="1" destOrd="0" presId="urn:microsoft.com/office/officeart/2005/8/layout/hierarchy2"/>
    <dgm:cxn modelId="{DCCE0488-5480-4579-A51E-16BBE9426ED2}" type="presParOf" srcId="{6E0D0E1A-8815-4940-AF77-96AAB5F02E38}" destId="{0B076964-6E4C-41ED-876B-28374D46AD0A}" srcOrd="2" destOrd="0" presId="urn:microsoft.com/office/officeart/2005/8/layout/hierarchy2"/>
    <dgm:cxn modelId="{D02F9592-8620-4A17-89ED-3E89FE065344}" type="presParOf" srcId="{0B076964-6E4C-41ED-876B-28374D46AD0A}" destId="{DF868C46-C0F8-45BD-AE69-06D3E0665AFD}" srcOrd="0" destOrd="0" presId="urn:microsoft.com/office/officeart/2005/8/layout/hierarchy2"/>
    <dgm:cxn modelId="{A4CCDE0F-99A1-4839-9D09-65669CBCD9DF}" type="presParOf" srcId="{6E0D0E1A-8815-4940-AF77-96AAB5F02E38}" destId="{8EF0B64F-13BF-470F-A4F3-94EFCB36898B}" srcOrd="3" destOrd="0" presId="urn:microsoft.com/office/officeart/2005/8/layout/hierarchy2"/>
    <dgm:cxn modelId="{55F55448-D69F-4EBC-8902-C77B53E140E6}" type="presParOf" srcId="{8EF0B64F-13BF-470F-A4F3-94EFCB36898B}" destId="{68AEF29D-4DE8-4D77-B05D-962D452933D3}" srcOrd="0" destOrd="0" presId="urn:microsoft.com/office/officeart/2005/8/layout/hierarchy2"/>
    <dgm:cxn modelId="{BC990DFE-33F7-4E8B-B466-684E4D53FCF9}" type="presParOf" srcId="{8EF0B64F-13BF-470F-A4F3-94EFCB36898B}" destId="{CA06E648-8864-4FCE-B8D6-CD8248B86B7D}"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0A1A8-9CFA-4237-913D-F1273614CEA6}">
      <dsp:nvSpPr>
        <dsp:cNvPr id="0" name=""/>
        <dsp:cNvSpPr/>
      </dsp:nvSpPr>
      <dsp:spPr>
        <a:xfrm>
          <a:off x="0" y="827437"/>
          <a:ext cx="2731735" cy="3023775"/>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Tiešās pārvaldes un pastarpinātās pārvaldes iestādei/ </a:t>
          </a: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kapitālsabiedrībai aizliegts ar savu darbību kavēt, ierobežot vai deformēt konkurenci</a:t>
          </a: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tai skaitā diskriminēt tirgus dalībnieku, radot atšķirīgus konkurences apstākļus</a:t>
          </a:r>
          <a:endParaRPr lang="en-US"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80010" y="907447"/>
        <a:ext cx="2571715" cy="2863755"/>
      </dsp:txXfrm>
    </dsp:sp>
    <dsp:sp modelId="{D056447F-27EA-4DA3-86F8-5E73DE7CF4AB}">
      <dsp:nvSpPr>
        <dsp:cNvPr id="0" name=""/>
        <dsp:cNvSpPr/>
      </dsp:nvSpPr>
      <dsp:spPr>
        <a:xfrm rot="20383553">
          <a:off x="2717546" y="2244734"/>
          <a:ext cx="458031" cy="30468"/>
        </a:xfrm>
        <a:custGeom>
          <a:avLst/>
          <a:gdLst/>
          <a:ahLst/>
          <a:cxnLst/>
          <a:rect l="0" t="0" r="0" b="0"/>
          <a:pathLst>
            <a:path>
              <a:moveTo>
                <a:pt x="0" y="15234"/>
              </a:moveTo>
              <a:lnTo>
                <a:pt x="458031" y="15234"/>
              </a:lnTo>
            </a:path>
          </a:pathLst>
        </a:custGeom>
        <a:noFill/>
        <a:ln w="12700" cap="flat" cmpd="sng" algn="ctr">
          <a:solidFill>
            <a:srgbClr val="00859B">
              <a:alpha val="4000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935111" y="2248518"/>
        <a:ext cx="22901" cy="22901"/>
      </dsp:txXfrm>
    </dsp:sp>
    <dsp:sp modelId="{59AB2FA3-9B9E-4741-9D3A-A586932E786B}">
      <dsp:nvSpPr>
        <dsp:cNvPr id="0" name=""/>
        <dsp:cNvSpPr/>
      </dsp:nvSpPr>
      <dsp:spPr>
        <a:xfrm>
          <a:off x="3161389" y="1586039"/>
          <a:ext cx="2075450" cy="1189145"/>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KP veic </a:t>
          </a: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pārrunas</a:t>
          </a: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lai nodrošinātu likuma prasību ievērošanu</a:t>
          </a:r>
          <a:endParaRPr lang="en-US"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196218" y="1620868"/>
        <a:ext cx="2005792" cy="1119487"/>
      </dsp:txXfrm>
    </dsp:sp>
    <dsp:sp modelId="{CE16EA1F-C215-415F-89D7-DD1951563A59}">
      <dsp:nvSpPr>
        <dsp:cNvPr id="0" name=""/>
        <dsp:cNvSpPr/>
      </dsp:nvSpPr>
      <dsp:spPr>
        <a:xfrm rot="18606130">
          <a:off x="5036902" y="1735610"/>
          <a:ext cx="1123726" cy="30468"/>
        </a:xfrm>
        <a:custGeom>
          <a:avLst/>
          <a:gdLst/>
          <a:ahLst/>
          <a:cxnLst/>
          <a:rect l="0" t="0" r="0" b="0"/>
          <a:pathLst>
            <a:path>
              <a:moveTo>
                <a:pt x="0" y="15234"/>
              </a:moveTo>
              <a:lnTo>
                <a:pt x="1123726" y="15234"/>
              </a:lnTo>
            </a:path>
          </a:pathLst>
        </a:custGeom>
        <a:noFill/>
        <a:ln w="12700" cap="flat" cmpd="sng" algn="ctr">
          <a:solidFill>
            <a:srgbClr val="00859B">
              <a:alpha val="4000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5570672" y="1722751"/>
        <a:ext cx="56186" cy="56186"/>
      </dsp:txXfrm>
    </dsp:sp>
    <dsp:sp modelId="{02F62947-9764-41C1-A198-54F6E8816362}">
      <dsp:nvSpPr>
        <dsp:cNvPr id="0" name=""/>
        <dsp:cNvSpPr/>
      </dsp:nvSpPr>
      <dsp:spPr>
        <a:xfrm>
          <a:off x="5960691" y="585945"/>
          <a:ext cx="2159136" cy="1470264"/>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Pārrunu rezultātā </a:t>
          </a: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tiek rasts risinājums</a:t>
          </a: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nodrošinot likumā noteikto prasību ievērošanu</a:t>
          </a:r>
          <a:endParaRPr lang="en-US"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003754" y="629008"/>
        <a:ext cx="2073010" cy="1384138"/>
      </dsp:txXfrm>
    </dsp:sp>
    <dsp:sp modelId="{3E770DEA-0B1A-4D44-8ABC-5A1965CD9207}">
      <dsp:nvSpPr>
        <dsp:cNvPr id="0" name=""/>
        <dsp:cNvSpPr/>
      </dsp:nvSpPr>
      <dsp:spPr>
        <a:xfrm rot="3178636">
          <a:off x="5000645" y="2639347"/>
          <a:ext cx="1187301" cy="30468"/>
        </a:xfrm>
        <a:custGeom>
          <a:avLst/>
          <a:gdLst/>
          <a:ahLst/>
          <a:cxnLst/>
          <a:rect l="0" t="0" r="0" b="0"/>
          <a:pathLst>
            <a:path>
              <a:moveTo>
                <a:pt x="0" y="15234"/>
              </a:moveTo>
              <a:lnTo>
                <a:pt x="1187301" y="15234"/>
              </a:lnTo>
            </a:path>
          </a:pathLst>
        </a:custGeom>
        <a:noFill/>
        <a:ln w="12700" cap="flat" cmpd="sng" algn="ctr">
          <a:solidFill>
            <a:srgbClr val="00859B">
              <a:alpha val="4000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5564613" y="2624898"/>
        <a:ext cx="59365" cy="59365"/>
      </dsp:txXfrm>
    </dsp:sp>
    <dsp:sp modelId="{FD018661-B130-4ED5-A40A-5CD9248D0779}">
      <dsp:nvSpPr>
        <dsp:cNvPr id="0" name=""/>
        <dsp:cNvSpPr/>
      </dsp:nvSpPr>
      <dsp:spPr>
        <a:xfrm>
          <a:off x="5951752" y="2509367"/>
          <a:ext cx="2114403" cy="1238365"/>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Ja pārrunu rezultātā </a:t>
          </a: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neizdodas rast risinājumu</a:t>
          </a: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endParaRPr lang="en-US"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5988022" y="2545637"/>
        <a:ext cx="2041863" cy="1165825"/>
      </dsp:txXfrm>
    </dsp:sp>
    <dsp:sp modelId="{AF73D45E-9F78-422D-B632-E2A0DD8DBDA2}">
      <dsp:nvSpPr>
        <dsp:cNvPr id="0" name=""/>
        <dsp:cNvSpPr/>
      </dsp:nvSpPr>
      <dsp:spPr>
        <a:xfrm rot="18182687">
          <a:off x="7664819" y="2373457"/>
          <a:ext cx="1765257" cy="30468"/>
        </a:xfrm>
        <a:custGeom>
          <a:avLst/>
          <a:gdLst/>
          <a:ahLst/>
          <a:cxnLst/>
          <a:rect l="0" t="0" r="0" b="0"/>
          <a:pathLst>
            <a:path>
              <a:moveTo>
                <a:pt x="0" y="15234"/>
              </a:moveTo>
              <a:lnTo>
                <a:pt x="1765257" y="15234"/>
              </a:lnTo>
            </a:path>
          </a:pathLst>
        </a:custGeom>
        <a:noFill/>
        <a:ln w="12700" cap="flat" cmpd="sng" algn="ctr">
          <a:solidFill>
            <a:srgbClr val="00859B">
              <a:alpha val="4000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8503316" y="2344559"/>
        <a:ext cx="88262" cy="88262"/>
      </dsp:txXfrm>
    </dsp:sp>
    <dsp:sp modelId="{5EF2369B-2176-48E1-8394-0056D4FF92F6}">
      <dsp:nvSpPr>
        <dsp:cNvPr id="0" name=""/>
        <dsp:cNvSpPr/>
      </dsp:nvSpPr>
      <dsp:spPr>
        <a:xfrm>
          <a:off x="9028741" y="465147"/>
          <a:ext cx="3014116" cy="2367369"/>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KP var </a:t>
          </a: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uzlikt tiesisko pienākumu </a:t>
          </a:r>
        </a:p>
        <a:p>
          <a:pPr lvl="0" algn="ctr" defTabSz="711200">
            <a:lnSpc>
              <a:spcPct val="90000"/>
            </a:lnSpc>
            <a:spcBef>
              <a:spcPct val="0"/>
            </a:spcBef>
            <a:spcAft>
              <a:spcPts val="0"/>
            </a:spcAft>
          </a:pP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kapitālsabiedrībai</a:t>
          </a:r>
          <a:r>
            <a:rPr lang="lv-LV" sz="16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novērst konkurences kavējumu</a:t>
          </a:r>
          <a:endParaRPr lang="en-US"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9098079" y="534485"/>
        <a:ext cx="2875440" cy="2228693"/>
      </dsp:txXfrm>
    </dsp:sp>
    <dsp:sp modelId="{0B076964-6E4C-41ED-876B-28374D46AD0A}">
      <dsp:nvSpPr>
        <dsp:cNvPr id="0" name=""/>
        <dsp:cNvSpPr/>
      </dsp:nvSpPr>
      <dsp:spPr>
        <a:xfrm rot="3070067">
          <a:off x="7774571" y="3722339"/>
          <a:ext cx="1563632" cy="30468"/>
        </a:xfrm>
        <a:custGeom>
          <a:avLst/>
          <a:gdLst/>
          <a:ahLst/>
          <a:cxnLst/>
          <a:rect l="0" t="0" r="0" b="0"/>
          <a:pathLst>
            <a:path>
              <a:moveTo>
                <a:pt x="0" y="15234"/>
              </a:moveTo>
              <a:lnTo>
                <a:pt x="1563632" y="15234"/>
              </a:lnTo>
            </a:path>
          </a:pathLst>
        </a:custGeom>
        <a:noFill/>
        <a:ln w="12700" cap="flat" cmpd="sng" algn="ctr">
          <a:solidFill>
            <a:srgbClr val="00859B">
              <a:alpha val="4000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8517296" y="3698482"/>
        <a:ext cx="78181" cy="78181"/>
      </dsp:txXfrm>
    </dsp:sp>
    <dsp:sp modelId="{68AEF29D-4DE8-4D77-B05D-962D452933D3}">
      <dsp:nvSpPr>
        <dsp:cNvPr id="0" name=""/>
        <dsp:cNvSpPr/>
      </dsp:nvSpPr>
      <dsp:spPr>
        <a:xfrm>
          <a:off x="9046618" y="3214152"/>
          <a:ext cx="3010863" cy="2264888"/>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 KP var </a:t>
          </a:r>
          <a:r>
            <a:rPr lang="lv-LV" sz="1600" b="1" kern="1200" dirty="0">
              <a:solidFill>
                <a:srgbClr val="00859B"/>
              </a:solidFill>
              <a:latin typeface="Verdana" panose="020B0604030504040204" pitchFamily="34" charset="0"/>
              <a:ea typeface="Verdana" panose="020B0604030504040204" pitchFamily="34" charset="0"/>
              <a:cs typeface="Verdana" panose="020B0604030504040204" pitchFamily="34" charset="0"/>
            </a:rPr>
            <a:t>vērsties VARAM</a:t>
          </a:r>
          <a:r>
            <a:rPr lang="lv-LV"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iesakot rīcību saistībā ar konkurences kavēšanas novēršanu, ja pārkāpums izriet no pašvaldību saistošajiem noteikumiem </a:t>
          </a:r>
          <a:endParaRPr lang="en-US" sz="16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9112954" y="3280488"/>
        <a:ext cx="2878191" cy="21322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1CA8F1AB-4E23-4A20-A97A-F12A6118283A}" type="datetimeFigureOut">
              <a:rPr lang="en-GB" smtClean="0"/>
              <a:t>13/02/2019</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0B7D9F20-4043-4443-A4D7-E76404F8579E}" type="slidenum">
              <a:rPr lang="en-GB" smtClean="0"/>
              <a:t>‹#›</a:t>
            </a:fld>
            <a:endParaRPr lang="en-GB"/>
          </a:p>
        </p:txBody>
      </p:sp>
    </p:spTree>
    <p:extLst>
      <p:ext uri="{BB962C8B-B14F-4D97-AF65-F5344CB8AC3E}">
        <p14:creationId xmlns:p14="http://schemas.microsoft.com/office/powerpoint/2010/main" val="123060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7D9F20-4043-4443-A4D7-E76404F8579E}" type="slidenum">
              <a:rPr lang="en-GB" smtClean="0"/>
              <a:t>1</a:t>
            </a:fld>
            <a:endParaRPr lang="en-GB"/>
          </a:p>
        </p:txBody>
      </p:sp>
    </p:spTree>
    <p:extLst>
      <p:ext uri="{BB962C8B-B14F-4D97-AF65-F5344CB8AC3E}">
        <p14:creationId xmlns:p14="http://schemas.microsoft.com/office/powerpoint/2010/main" val="29606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200" b="1" dirty="0"/>
              <a:t>Jelgavas tūrisma informācijas centrs: </a:t>
            </a:r>
            <a:r>
              <a:rPr lang="lv-LV" sz="1200" dirty="0"/>
              <a:t>Ekskursiju organizēšanas pakalpojumu sniegšana (ārpus Jelgavas skatu torņa).</a:t>
            </a:r>
          </a:p>
          <a:p>
            <a:pPr algn="just"/>
            <a:r>
              <a:rPr lang="lv-LV" sz="1200" b="1" dirty="0"/>
              <a:t>Jēkabpils tūrisma informācijas centrs</a:t>
            </a:r>
            <a:r>
              <a:rPr lang="lv-LV" sz="1200" dirty="0"/>
              <a:t>: Tūrisma centrā iespējams iegādāties starptautisko autobusu reisu biļetes (</a:t>
            </a:r>
            <a:r>
              <a:rPr lang="lv-LV" sz="1200" dirty="0" err="1"/>
              <a:t>Ecolines</a:t>
            </a:r>
            <a:r>
              <a:rPr lang="lv-LV" sz="1200" dirty="0"/>
              <a:t> un </a:t>
            </a:r>
            <a:r>
              <a:rPr lang="lv-LV" sz="1200" dirty="0" err="1"/>
              <a:t>Eurolines</a:t>
            </a:r>
            <a:r>
              <a:rPr lang="lv-LV" sz="1200" dirty="0"/>
              <a:t>), kā arī izvēlēties kādu no tūrisma firmas „</a:t>
            </a:r>
            <a:r>
              <a:rPr lang="lv-LV" sz="1200" dirty="0" err="1"/>
              <a:t>Impro</a:t>
            </a:r>
            <a:r>
              <a:rPr lang="lv-LV" sz="1200" dirty="0"/>
              <a:t>” piedāvātajiem ceļojumiem.</a:t>
            </a:r>
          </a:p>
          <a:p>
            <a:pPr algn="just"/>
            <a:r>
              <a:rPr lang="lv-LV" sz="1200" b="1" dirty="0"/>
              <a:t>Gulbene, Ludza tūrisma informācijas centri:</a:t>
            </a:r>
            <a:r>
              <a:rPr lang="lv-LV" sz="1200" dirty="0"/>
              <a:t> Ceļojumu rezervēšanu braucieniem pa Latviju un ārzemēm;</a:t>
            </a:r>
          </a:p>
          <a:p>
            <a:pPr algn="just"/>
            <a:r>
              <a:rPr lang="lv-LV" sz="1200" b="1" dirty="0"/>
              <a:t>Talsu tūrisma informācijas centrs</a:t>
            </a:r>
            <a:r>
              <a:rPr lang="lv-LV" sz="1200" dirty="0"/>
              <a:t>: Ceļojumu rezervēšanu braucieniem pa Latviju un ārzemēm;</a:t>
            </a:r>
          </a:p>
          <a:p>
            <a:pPr algn="just"/>
            <a:r>
              <a:rPr lang="lv-LV" sz="1200" b="1" dirty="0"/>
              <a:t>Tukuma tūrisma informācijas centrs:</a:t>
            </a:r>
            <a:r>
              <a:rPr lang="lv-LV" sz="1200" dirty="0"/>
              <a:t> Maksas pakalpojumi – „Jāņa Sētas” kartes, ceļveži, ceļojumi („</a:t>
            </a:r>
            <a:r>
              <a:rPr lang="lv-LV" sz="1200" dirty="0" err="1"/>
              <a:t>Impro</a:t>
            </a:r>
            <a:r>
              <a:rPr lang="lv-LV" sz="1200" dirty="0"/>
              <a:t>”, </a:t>
            </a:r>
            <a:r>
              <a:rPr lang="lv-LV" sz="1200" dirty="0" err="1"/>
              <a:t>Relaks</a:t>
            </a:r>
            <a:r>
              <a:rPr lang="lv-LV" sz="1200" dirty="0"/>
              <a:t> tūre”, „Ozolciems tūre”,  „</a:t>
            </a:r>
            <a:r>
              <a:rPr lang="lv-LV" sz="1200" dirty="0" err="1"/>
              <a:t>Novatours</a:t>
            </a:r>
            <a:r>
              <a:rPr lang="lv-LV" sz="1200" dirty="0"/>
              <a:t>” u.c.), avio, prāmju un autobusu biļetes u.c.</a:t>
            </a:r>
          </a:p>
          <a:p>
            <a:pPr algn="just"/>
            <a:r>
              <a:rPr lang="lv-LV" sz="1200" b="1" dirty="0"/>
              <a:t>Valkas tūrisma informācijas centrs:</a:t>
            </a:r>
            <a:r>
              <a:rPr lang="lv-LV" sz="1200" dirty="0"/>
              <a:t> </a:t>
            </a:r>
            <a:r>
              <a:rPr lang="lv-LV" sz="1200" dirty="0" err="1"/>
              <a:t>Impro</a:t>
            </a:r>
            <a:r>
              <a:rPr lang="lv-LV" sz="1200" dirty="0"/>
              <a:t> pakalpojumi</a:t>
            </a:r>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11</a:t>
            </a:fld>
            <a:endParaRPr lang="en-GB"/>
          </a:p>
        </p:txBody>
      </p:sp>
    </p:spTree>
    <p:extLst>
      <p:ext uri="{BB962C8B-B14F-4D97-AF65-F5344CB8AC3E}">
        <p14:creationId xmlns:p14="http://schemas.microsoft.com/office/powerpoint/2010/main" val="85545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12</a:t>
            </a:fld>
            <a:endParaRPr lang="en-GB"/>
          </a:p>
        </p:txBody>
      </p:sp>
    </p:spTree>
    <p:extLst>
      <p:ext uri="{BB962C8B-B14F-4D97-AF65-F5344CB8AC3E}">
        <p14:creationId xmlns:p14="http://schemas.microsoft.com/office/powerpoint/2010/main" val="351181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7D9F20-4043-4443-A4D7-E76404F8579E}" type="slidenum">
              <a:rPr lang="en-GB" smtClean="0"/>
              <a:t>13</a:t>
            </a:fld>
            <a:endParaRPr lang="en-GB"/>
          </a:p>
        </p:txBody>
      </p:sp>
    </p:spTree>
    <p:extLst>
      <p:ext uri="{BB962C8B-B14F-4D97-AF65-F5344CB8AC3E}">
        <p14:creationId xmlns:p14="http://schemas.microsoft.com/office/powerpoint/2010/main" val="377318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7D9F20-4043-4443-A4D7-E76404F8579E}" type="slidenum">
              <a:rPr lang="en-GB" smtClean="0"/>
              <a:t>14</a:t>
            </a:fld>
            <a:endParaRPr lang="en-GB"/>
          </a:p>
        </p:txBody>
      </p:sp>
    </p:spTree>
    <p:extLst>
      <p:ext uri="{BB962C8B-B14F-4D97-AF65-F5344CB8AC3E}">
        <p14:creationId xmlns:p14="http://schemas.microsoft.com/office/powerpoint/2010/main" val="3330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2</a:t>
            </a:fld>
            <a:endParaRPr lang="en-GB"/>
          </a:p>
        </p:txBody>
      </p:sp>
    </p:spTree>
    <p:extLst>
      <p:ext uri="{BB962C8B-B14F-4D97-AF65-F5344CB8AC3E}">
        <p14:creationId xmlns:p14="http://schemas.microsoft.com/office/powerpoint/2010/main" val="384057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7D9F20-4043-4443-A4D7-E76404F8579E}" type="slidenum">
              <a:rPr lang="en-GB" smtClean="0"/>
              <a:t>3</a:t>
            </a:fld>
            <a:endParaRPr lang="en-GB"/>
          </a:p>
        </p:txBody>
      </p:sp>
    </p:spTree>
    <p:extLst>
      <p:ext uri="{BB962C8B-B14F-4D97-AF65-F5344CB8AC3E}">
        <p14:creationId xmlns:p14="http://schemas.microsoft.com/office/powerpoint/2010/main" val="345533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lgn="just">
              <a:buFont typeface="Arial" panose="020B0604020202020204" pitchFamily="34" charset="0"/>
              <a:buChar char="•"/>
            </a:pPr>
            <a:r>
              <a:rPr lang="lv-LV" sz="1800" dirty="0"/>
              <a:t>Valsts pārvaldes iekārtas likuma 88.pantā paredzētas tiesības iesaistīties</a:t>
            </a:r>
          </a:p>
          <a:p>
            <a:pPr marL="900113" lvl="1" indent="-214313" algn="just"/>
            <a:r>
              <a:rPr lang="lv-LV" sz="1800" dirty="0">
                <a:latin typeface="Verdana" panose="020B0604030504040204" pitchFamily="34" charset="0"/>
                <a:ea typeface="Verdana" panose="020B0604030504040204" pitchFamily="34" charset="0"/>
                <a:cs typeface="Verdana" panose="020B0604030504040204" pitchFamily="34" charset="0"/>
              </a:rPr>
              <a:t>Konstatējot tirgus nepilnību, publiska persona drīkst dibināt kapitālsabiedrību nepilnības novēršanai</a:t>
            </a:r>
          </a:p>
          <a:p>
            <a:pPr algn="just"/>
            <a:endParaRPr lang="lv-LV" sz="1800" dirty="0"/>
          </a:p>
          <a:p>
            <a:pPr marL="214313" indent="-214313" algn="just">
              <a:buFont typeface="Arial" panose="020B0604020202020204" pitchFamily="34" charset="0"/>
              <a:buChar char="•"/>
            </a:pPr>
            <a:r>
              <a:rPr lang="lv-LV" sz="1800" dirty="0"/>
              <a:t>Bet: publiskām personām jāievēro konkurences neitralitātes princips:</a:t>
            </a:r>
          </a:p>
          <a:p>
            <a:pPr marL="728663" lvl="1" indent="-214313" algn="just"/>
            <a:r>
              <a:rPr lang="lv-LV" sz="1800" dirty="0">
                <a:latin typeface="Verdana" panose="020B0604030504040204" pitchFamily="34" charset="0"/>
                <a:ea typeface="Verdana" panose="020B0604030504040204" pitchFamily="34" charset="0"/>
                <a:cs typeface="Verdana" panose="020B0604030504040204" pitchFamily="34" charset="0"/>
              </a:rPr>
              <a:t>nevienam tirgus dalībniekam tirgū netiek noteikti mazāk labvēlīgi apstākļi, vai arī neviens tirgus dalībnieks nebauda īpašas priekšrocības, salīdzinot ar citiem tirgus dalībniekiem.</a:t>
            </a:r>
          </a:p>
          <a:p>
            <a:pPr algn="just"/>
            <a:endParaRPr lang="lv-LV" sz="1800" dirty="0"/>
          </a:p>
          <a:p>
            <a:pPr marL="214313" indent="-214313" algn="just">
              <a:buFont typeface="Arial" panose="020B0604020202020204" pitchFamily="34" charset="0"/>
              <a:buChar char="•"/>
            </a:pPr>
            <a:r>
              <a:rPr lang="lv-LV" sz="1800" dirty="0"/>
              <a:t>Publiskas personas nedrīkst izrādīt īpašu labvēlību attiecībā uz saistīto komersantu:</a:t>
            </a:r>
          </a:p>
          <a:p>
            <a:pPr marL="728663" lvl="1" indent="-214313" algn="just"/>
            <a:r>
              <a:rPr lang="lv-LV" sz="1800" dirty="0">
                <a:latin typeface="Verdana" panose="020B0604030504040204" pitchFamily="34" charset="0"/>
                <a:ea typeface="Verdana" panose="020B0604030504040204" pitchFamily="34" charset="0"/>
                <a:cs typeface="Verdana" panose="020B0604030504040204" pitchFamily="34" charset="0"/>
              </a:rPr>
              <a:t>preču/pakalpojumu piegādi vai līdzekļu nodrošināšanu par zemāku samaksu vai tarifu, nekā tas ir noteikts ar publisko personu nesaistītam uzņēmumam </a:t>
            </a:r>
          </a:p>
          <a:p>
            <a:pPr algn="just"/>
            <a:endParaRPr lang="lv-LV" altLang="lv-LV" sz="1350" dirty="0"/>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4</a:t>
            </a:fld>
            <a:endParaRPr lang="en-GB"/>
          </a:p>
        </p:txBody>
      </p:sp>
    </p:spTree>
    <p:extLst>
      <p:ext uri="{BB962C8B-B14F-4D97-AF65-F5344CB8AC3E}">
        <p14:creationId xmlns:p14="http://schemas.microsoft.com/office/powerpoint/2010/main" val="241531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b="1" dirty="0"/>
              <a:t>SIA ,,JS Caunītes”: </a:t>
            </a:r>
            <a:r>
              <a:rPr lang="lv-LV" sz="1200" dirty="0"/>
              <a:t> Jelgavas pašvaldības nodoms par amatu mājas izveidi Jelgavā un nodošanu nomā privātajiem komersantiem, noteikti iespējamie kritēriji nomas maksas noteikšanai.</a:t>
            </a:r>
          </a:p>
          <a:p>
            <a:pPr algn="just"/>
            <a:endParaRPr lang="lv-LV" sz="1200" b="1" dirty="0"/>
          </a:p>
          <a:p>
            <a:pPr algn="just"/>
            <a:r>
              <a:rPr lang="lv-LV" sz="1200" b="1" dirty="0"/>
              <a:t>SIA “Gārsenes pils”: </a:t>
            </a:r>
            <a:r>
              <a:rPr lang="lv-LV" sz="1200" dirty="0"/>
              <a:t>Atbilstoši Aknīstes novada pašvaldības sniegtajam skaidrojumam, plānotā jaundibināmās kapitālsabiedrības SIA ,,Gārsenes pils" darbība vērsta uz novadam stratēģiski svarīgā objekta Gārsenes pils uzturēšanai nepieciešamo līdzekļu iegūšanu. Sākotnēji plānots no esošās pašvaldībai piederošo telpu kopplatības apmēram 10-15% iznomāt </a:t>
            </a:r>
            <a:r>
              <a:rPr lang="lv-LV" sz="1200" dirty="0" err="1"/>
              <a:t>jaunveidojamajai</a:t>
            </a:r>
            <a:r>
              <a:rPr lang="lv-LV" sz="1200" dirty="0"/>
              <a:t> kapitālsabiedrībai, kas, savukārt, caur izsoli, tās iznomātu uzņēmējiem. </a:t>
            </a:r>
          </a:p>
          <a:p>
            <a:pPr algn="l"/>
            <a:r>
              <a:rPr lang="lv-LV" sz="1200" i="1" dirty="0"/>
              <a:t>	KP norādīja: ja kā efektīvākais risinājums tiek izvēlēta kapitālsabiedrības dibināšana, ir būtiski 	sasniedzamo mērķu izpildē maksimāli iesaistīt privāto sektoru, izvairoties nepamatoti paplašināt 	kapitālsabiedrības darbību loku. </a:t>
            </a:r>
          </a:p>
          <a:p>
            <a:pPr algn="l"/>
            <a:endParaRPr lang="lv-LV" sz="1200" i="1" dirty="0"/>
          </a:p>
          <a:p>
            <a:pPr algn="l"/>
            <a:r>
              <a:rPr lang="lv-LV" sz="1200" i="1" dirty="0"/>
              <a:t>	Attiecīgi ir atbalstāmi, ka kapitālsabiedrībai nododamās telpas pēc iespējas vairāk tiek nodotas nomai, 	pašai kapitālsabiedrībai neiesaistoties izmitināšanas pakalpojumu sniegšanā un suvenīru tirdzniecībā, ar 	ko būtu iespējams nodarboties attiecīgo telpu nomniekiem. </a:t>
            </a:r>
          </a:p>
          <a:p>
            <a:pPr algn="l"/>
            <a:r>
              <a:rPr lang="lv-LV" sz="1200" i="1" dirty="0"/>
              <a:t>	Bet - pašreiz SIA ,,Gārsenes pils" piedāvā izmitināšanu hostelī arī caur booking.com.</a:t>
            </a:r>
          </a:p>
          <a:p>
            <a:pPr algn="just"/>
            <a:endParaRPr lang="lv-LV" sz="1200" i="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b="1" dirty="0"/>
              <a:t>Ventspils piejūras kempings: </a:t>
            </a:r>
            <a:r>
              <a:rPr lang="lv-LV" sz="1200" dirty="0"/>
              <a:t>Ventspils pašvaldības izveidoto piejūras kempingu apsaimnieko pašvaldības SIA "Labiekārtošanas kombināts". Salīdzinājumam Palangā (Lietuva) pašvaldības izveidots kempings ir nodots apsaimniekošanā privātajam uzņēmējam.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lv-LV" altLang="lv-LV" sz="1200" i="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lv-LV" altLang="lv-LV" dirty="0"/>
              <a:t>https://www.irliepaja.lv/lv/raksti/bizness/kempings-pienesums-ekonomikai-vai-keksitis-labo-darbu-saraksta/undefined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lv-LV" altLang="lv-LV" sz="1200" i="1" dirty="0"/>
          </a:p>
          <a:p>
            <a:pPr algn="just"/>
            <a:endParaRPr lang="lv-LV" sz="1200" i="1" dirty="0"/>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6</a:t>
            </a:fld>
            <a:endParaRPr lang="en-GB"/>
          </a:p>
        </p:txBody>
      </p:sp>
    </p:spTree>
    <p:extLst>
      <p:ext uri="{BB962C8B-B14F-4D97-AF65-F5344CB8AC3E}">
        <p14:creationId xmlns:p14="http://schemas.microsoft.com/office/powerpoint/2010/main" val="175574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200" b="1" dirty="0"/>
              <a:t>Viesu izmitināšana un telpu noma kāzām vai citām svinībām - pašvaldību muižās, kultūras namos, skolas un internātskolas, kas tiek uzturētas no pašvaldību budžeta</a:t>
            </a:r>
          </a:p>
          <a:p>
            <a:endParaRPr lang="lv-LV" dirty="0"/>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7</a:t>
            </a:fld>
            <a:endParaRPr lang="en-GB"/>
          </a:p>
        </p:txBody>
      </p:sp>
    </p:spTree>
    <p:extLst>
      <p:ext uri="{BB962C8B-B14F-4D97-AF65-F5344CB8AC3E}">
        <p14:creationId xmlns:p14="http://schemas.microsoft.com/office/powerpoint/2010/main" val="150360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600" b="1" dirty="0"/>
              <a:t>II Publiska persona, tās kapitālsabiedrība konkurē ar privātajiem komersantiem</a:t>
            </a:r>
            <a:endParaRPr lang="lv-LV" sz="1600" dirty="0"/>
          </a:p>
          <a:p>
            <a:pPr algn="just"/>
            <a:r>
              <a:rPr lang="lv-LV" sz="1200" b="1" dirty="0"/>
              <a:t>Rugāju novada pašvaldība</a:t>
            </a:r>
            <a:r>
              <a:rPr lang="lv-LV" sz="1200" dirty="0"/>
              <a:t> – tirgoja kalendārus. Iegūstot papildu informāciju, KP noskaidroja, ka pārdoti vien 50 kalendāri, un pārējie bija kā suvenīri/dāvanas darbiniekiem vai pašvaldības sadarbības partneriem. KP nesaskatīja, ka šāda rīcība būtiski kaitē konkurencei, taču norādīja pašvaldībai, ka nepieciešams izvērtēt katru plānoto darbību arī no konkurences ietekmes puses.</a:t>
            </a:r>
          </a:p>
          <a:p>
            <a:pPr algn="just"/>
            <a:r>
              <a:rPr lang="lv-LV" sz="1200" b="1" dirty="0"/>
              <a:t>Tehnikums:</a:t>
            </a:r>
            <a:r>
              <a:rPr lang="lv-LV" sz="1200" dirty="0"/>
              <a:t> piedāvā bēru/kāzu/banketu galdus par ievērojami zemākām cenām kā privātie ēdinātāji. Ietaupot uz izmaksām (darbinieki ir tehnikuma skolnieki) tehnikums izkonkurē ar cenu privātos uzņēmējus (Ventspils, Kuldīga)</a:t>
            </a:r>
          </a:p>
          <a:p>
            <a:pPr algn="just"/>
            <a:r>
              <a:rPr lang="lv-LV" sz="1200" b="1" dirty="0"/>
              <a:t>Valmieras novada pašvaldība: </a:t>
            </a:r>
            <a:r>
              <a:rPr lang="lv-LV" sz="1200" dirty="0"/>
              <a:t>Vidzemes olimpiskais centrs piedāvā izbraucienu ar motorizētu plostu. Līdzīgu pakalpojumu (maršruts, plosta konstrukcija) pirms tam jau piedāvāja privātie uzņēmēji.</a:t>
            </a:r>
          </a:p>
          <a:p>
            <a:pPr algn="just"/>
            <a:r>
              <a:rPr lang="lv-LV" sz="1200" b="1" dirty="0"/>
              <a:t>Engures novads: </a:t>
            </a:r>
            <a:r>
              <a:rPr lang="lv-LV" sz="1200" dirty="0" err="1"/>
              <a:t>Šlokenbekas</a:t>
            </a:r>
            <a:r>
              <a:rPr lang="lv-LV" sz="1200" dirty="0"/>
              <a:t> pili  apsaimnieko pašvaldības aģentūra "</a:t>
            </a:r>
            <a:r>
              <a:rPr lang="lv-LV" sz="1200" dirty="0" err="1"/>
              <a:t>Šlokenbekas</a:t>
            </a:r>
            <a:r>
              <a:rPr lang="lv-LV" sz="1200" dirty="0"/>
              <a:t> muiža" un no pašvaldības budžeta finansētā SIA ''</a:t>
            </a:r>
            <a:r>
              <a:rPr lang="lv-LV" sz="1200" dirty="0" err="1"/>
              <a:t>Šlokenbekas</a:t>
            </a:r>
            <a:r>
              <a:rPr lang="lv-LV" sz="1200" dirty="0"/>
              <a:t> pils". Novada uzņēmēju gadskārtējās ballēs </a:t>
            </a:r>
            <a:r>
              <a:rPr lang="lv-LV" sz="1200" dirty="0" err="1"/>
              <a:t>Šlokenbekā</a:t>
            </a:r>
            <a:r>
              <a:rPr lang="lv-LV" sz="1200" dirty="0"/>
              <a:t> galdu klāšanu pārņēmis </a:t>
            </a:r>
            <a:r>
              <a:rPr lang="lv-LV" sz="1200" dirty="0" err="1"/>
              <a:t>Šlokenbekas</a:t>
            </a:r>
            <a:r>
              <a:rPr lang="lv-LV" sz="1200" dirty="0"/>
              <a:t> krodziņš ar kura cenām citi ēdinātāji nevar sacensties. </a:t>
            </a:r>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8</a:t>
            </a:fld>
            <a:endParaRPr lang="en-GB"/>
          </a:p>
        </p:txBody>
      </p:sp>
    </p:spTree>
    <p:extLst>
      <p:ext uri="{BB962C8B-B14F-4D97-AF65-F5344CB8AC3E}">
        <p14:creationId xmlns:p14="http://schemas.microsoft.com/office/powerpoint/2010/main" val="184619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200" b="1" dirty="0" err="1"/>
              <a:t>Muzejrezervāts</a:t>
            </a:r>
            <a:r>
              <a:rPr lang="lv-LV" sz="1200" b="1" dirty="0"/>
              <a:t>: </a:t>
            </a:r>
            <a:r>
              <a:rPr lang="lv-LV" sz="1200" dirty="0"/>
              <a:t>izmantojot publisku varu, nepieļāva tirdzniecību privātajā zemesgabalā blakus Turaidas </a:t>
            </a:r>
            <a:r>
              <a:rPr lang="lv-LV" sz="1200" dirty="0" err="1"/>
              <a:t>muzejrezervāta</a:t>
            </a:r>
            <a:r>
              <a:rPr lang="lv-LV" sz="1200" dirty="0"/>
              <a:t> lietošanā esošajam zemes gabalam, kas domāta autostāvvietām un kur arī tiek iznomātas tirdzniecības vietas. </a:t>
            </a:r>
          </a:p>
          <a:p>
            <a:pPr algn="just"/>
            <a:endParaRPr lang="lv-LV" sz="1200" dirty="0"/>
          </a:p>
          <a:p>
            <a:pPr algn="just"/>
            <a:r>
              <a:rPr lang="lv-LV" sz="1200" b="1" dirty="0"/>
              <a:t>Rīgas Dome: </a:t>
            </a:r>
            <a:r>
              <a:rPr lang="lv-LV" sz="1200" dirty="0"/>
              <a:t>Pašvaldības saistošie noteikumi nosaka, ka autobraucējiem – Rīdzinieka kartes lietotajiem, kas norēķinos par </a:t>
            </a:r>
            <a:r>
              <a:rPr lang="lv-LV" sz="1200" dirty="0" err="1"/>
              <a:t>paśvaldības</a:t>
            </a:r>
            <a:r>
              <a:rPr lang="lv-LV" sz="1200" dirty="0"/>
              <a:t> autostāvvietām izmanto Rīgas Kartes (Rīgas Satiksmes meitasuzņēmums) elektroniskos norēķinus, saņem 20% atlaidi. Rīdzinieka kartes lietotājiem, kas maksā ar privāto uzņēmumu </a:t>
            </a:r>
            <a:r>
              <a:rPr lang="lv-LV" sz="1200" dirty="0" err="1"/>
              <a:t>norēkinu</a:t>
            </a:r>
            <a:r>
              <a:rPr lang="lv-LV" sz="1200" dirty="0"/>
              <a:t> kontu, - atlaide 0%. </a:t>
            </a:r>
          </a:p>
          <a:p>
            <a:pPr algn="just"/>
            <a:endParaRPr lang="lv-LV" sz="1200" dirty="0"/>
          </a:p>
          <a:p>
            <a:pPr algn="just"/>
            <a:r>
              <a:rPr lang="lv-LV" sz="1200" b="1" dirty="0"/>
              <a:t>Pašvaldības laikraksts savos </a:t>
            </a:r>
            <a:r>
              <a:rPr lang="lv-LV" sz="1200" dirty="0"/>
              <a:t>rakstos reklamē pašvaldībai pastarpināti piederošo viesnīcu. </a:t>
            </a:r>
          </a:p>
          <a:p>
            <a:endParaRPr lang="lv-LV" dirty="0"/>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9</a:t>
            </a:fld>
            <a:endParaRPr lang="en-GB"/>
          </a:p>
        </p:txBody>
      </p:sp>
    </p:spTree>
    <p:extLst>
      <p:ext uri="{BB962C8B-B14F-4D97-AF65-F5344CB8AC3E}">
        <p14:creationId xmlns:p14="http://schemas.microsoft.com/office/powerpoint/2010/main" val="403127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1" dirty="0"/>
              <a:t>Rīgas Dome/Rīgas Satiksme</a:t>
            </a:r>
            <a:r>
              <a:rPr lang="lv-LV" sz="1200" dirty="0"/>
              <a:t>: atdod sabiedriskā transporta pieturvietu ierīkošanu, apsaimniekošanu (t.sk. reklāmas izvietošanu) bez iepirkuma  rīkošanas privātajai kompānijai xxx.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t>Pašvaldība: </a:t>
            </a:r>
            <a:r>
              <a:rPr lang="lv-LV" sz="1200" dirty="0"/>
              <a:t>pašvaldības mājas lapā reklamēti divi privātie tūrisma pakalpojumu sniedzēji</a:t>
            </a:r>
          </a:p>
          <a:p>
            <a:r>
              <a:rPr lang="lv-LV" sz="1200" dirty="0"/>
              <a:t> </a:t>
            </a:r>
          </a:p>
          <a:p>
            <a:r>
              <a:rPr lang="lv-LV" sz="1200" b="1" dirty="0"/>
              <a:t>Rīgas Tūrisma Attīstības Birojs</a:t>
            </a:r>
            <a:r>
              <a:rPr lang="lv-LV" sz="1200" dirty="0"/>
              <a:t>: - RTAB tīmekļvietnē par taksometru pakalpojumiem Rīgā tika norādīta informācija tikai par </a:t>
            </a:r>
            <a:r>
              <a:rPr lang="lv-LV" sz="1200" dirty="0" err="1"/>
              <a:t>Baltic</a:t>
            </a:r>
            <a:r>
              <a:rPr lang="lv-LV" sz="1200" dirty="0"/>
              <a:t> </a:t>
            </a:r>
            <a:r>
              <a:rPr lang="lv-LV" sz="1200" dirty="0" err="1"/>
              <a:t>Taxi</a:t>
            </a:r>
            <a:r>
              <a:rPr lang="lv-LV" sz="1200" dirty="0"/>
              <a:t> un Red </a:t>
            </a:r>
            <a:r>
              <a:rPr lang="lv-LV" sz="1200" dirty="0" err="1"/>
              <a:t>Cab</a:t>
            </a:r>
            <a:r>
              <a:rPr lang="lv-LV" sz="1200" dirty="0"/>
              <a:t>. RTAB izslēdza informāciju, kura varētu radīt konkurences kropļojumu.</a:t>
            </a:r>
            <a:r>
              <a:rPr lang="lv-LV" sz="1200" b="1" dirty="0"/>
              <a:t> </a:t>
            </a:r>
            <a:endParaRPr lang="lv-LV" sz="1200" dirty="0"/>
          </a:p>
          <a:p>
            <a:endParaRPr lang="lv-LV" dirty="0"/>
          </a:p>
        </p:txBody>
      </p:sp>
      <p:sp>
        <p:nvSpPr>
          <p:cNvPr id="4" name="Slide Number Placeholder 3"/>
          <p:cNvSpPr>
            <a:spLocks noGrp="1"/>
          </p:cNvSpPr>
          <p:nvPr>
            <p:ph type="sldNum" sz="quarter" idx="5"/>
          </p:nvPr>
        </p:nvSpPr>
        <p:spPr/>
        <p:txBody>
          <a:bodyPr/>
          <a:lstStyle/>
          <a:p>
            <a:fld id="{0B7D9F20-4043-4443-A4D7-E76404F8579E}" type="slidenum">
              <a:rPr lang="en-GB" smtClean="0"/>
              <a:t>10</a:t>
            </a:fld>
            <a:endParaRPr lang="en-GB"/>
          </a:p>
        </p:txBody>
      </p:sp>
    </p:spTree>
    <p:extLst>
      <p:ext uri="{BB962C8B-B14F-4D97-AF65-F5344CB8AC3E}">
        <p14:creationId xmlns:p14="http://schemas.microsoft.com/office/powerpoint/2010/main" val="182201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40148-2654-4AE3-AC39-4CDE4C857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7A7A662-D651-49E2-AFAB-B3CBFB1B2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A1FEEE0-109B-4A70-AD54-BD1A7AAB6449}"/>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5" name="Footer Placeholder 4">
            <a:extLst>
              <a:ext uri="{FF2B5EF4-FFF2-40B4-BE49-F238E27FC236}">
                <a16:creationId xmlns:a16="http://schemas.microsoft.com/office/drawing/2014/main" xmlns="" id="{9A59DF7A-A164-4B7C-809B-9ACC7B0BD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F2A89F2-B63D-4127-8460-936096D311B4}"/>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160204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6DC78-5A52-406B-B2FB-B8B9F34458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830C317-C080-4E40-A5C5-68BF508324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BD60058-6E43-40EC-BDC3-859CE22BDDD0}"/>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5" name="Footer Placeholder 4">
            <a:extLst>
              <a:ext uri="{FF2B5EF4-FFF2-40B4-BE49-F238E27FC236}">
                <a16:creationId xmlns:a16="http://schemas.microsoft.com/office/drawing/2014/main" xmlns="" id="{C5D15040-562D-4A48-94C0-09C7CEA45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D8EF9E3-2728-4F05-B03E-8DAE49D0338F}"/>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18015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88293B-3BFC-4FC2-8511-7A16CA6B0D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9185BE1-FDEB-40F1-8E4F-68AC741A41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69BB7D7-9D7E-464A-B156-E2B906ED1F73}"/>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5" name="Footer Placeholder 4">
            <a:extLst>
              <a:ext uri="{FF2B5EF4-FFF2-40B4-BE49-F238E27FC236}">
                <a16:creationId xmlns:a16="http://schemas.microsoft.com/office/drawing/2014/main" xmlns="" id="{2B8EB021-DFB6-4BB1-83D6-3FA7689BC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83F092E-6825-4CD7-A3D3-45F0A9E0930D}"/>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73859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5557E-6C3C-4050-87FA-800FED6901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64F707E-B145-4E69-8BEA-376E0FA1D9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1A8DE96-27D1-4D7B-90EB-DE793F120CFE}"/>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5" name="Footer Placeholder 4">
            <a:extLst>
              <a:ext uri="{FF2B5EF4-FFF2-40B4-BE49-F238E27FC236}">
                <a16:creationId xmlns:a16="http://schemas.microsoft.com/office/drawing/2014/main" xmlns="" id="{B230E54D-221B-482F-B005-E0269CA2B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57C5868-9F2B-4E5D-8BFE-BCD08200A9A8}"/>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206846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002B6-2C57-4BBB-B1E4-77C657F2B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007AD21-B86A-431A-8BC5-2DEA8EC60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638CEB8-FE93-426A-AE76-2955712EA4B8}"/>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5" name="Footer Placeholder 4">
            <a:extLst>
              <a:ext uri="{FF2B5EF4-FFF2-40B4-BE49-F238E27FC236}">
                <a16:creationId xmlns:a16="http://schemas.microsoft.com/office/drawing/2014/main" xmlns="" id="{6BFE91B6-F84E-4296-A527-5B219C1772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73924BA-BD16-4AC5-A4DD-9E741C63E64F}"/>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193610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32EB2B-E8AA-42B0-A5E4-37B5D03794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7FC6E2F-0818-40B3-969C-7544D65560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E40E3EF-E989-4617-B7F9-60CBA4BF55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5E62DF1-C60C-4D42-9F5F-23A15C719800}"/>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6" name="Footer Placeholder 5">
            <a:extLst>
              <a:ext uri="{FF2B5EF4-FFF2-40B4-BE49-F238E27FC236}">
                <a16:creationId xmlns:a16="http://schemas.microsoft.com/office/drawing/2014/main" xmlns="" id="{778B402D-AFDF-45DB-93A0-793998DD79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F345A9A-C1DE-4F4B-9113-AF858D798F70}"/>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25765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66CD-EEB6-484E-8323-DA55DCF4D5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26422D5-7F90-43E0-8D1E-11A64D561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871DAC7-4036-4542-97C8-9A66F3C775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8F94EC8-DD06-4A15-9FB5-731EB9600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29AFD3B-917D-49F6-A49E-96578281FF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6179A7F-3466-4938-9F3A-D8DB3A330C2A}"/>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8" name="Footer Placeholder 7">
            <a:extLst>
              <a:ext uri="{FF2B5EF4-FFF2-40B4-BE49-F238E27FC236}">
                <a16:creationId xmlns:a16="http://schemas.microsoft.com/office/drawing/2014/main" xmlns="" id="{74590E98-F664-4FFA-9CC5-C986AC9151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B98C05C-D05D-4B24-85E2-054CA96F514C}"/>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80461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810C2-6BB0-4DBC-B188-CE932F2BC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2FB2792-03E2-4B79-A177-050481155CED}"/>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4" name="Footer Placeholder 3">
            <a:extLst>
              <a:ext uri="{FF2B5EF4-FFF2-40B4-BE49-F238E27FC236}">
                <a16:creationId xmlns:a16="http://schemas.microsoft.com/office/drawing/2014/main" xmlns="" id="{B112B61F-57E2-4C8B-8FDE-60FEBABF00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2DE6AE3-0BA3-4981-A13B-7F79F5BD721C}"/>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304356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395E74-A610-4060-AF52-7B3644EB1688}"/>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3" name="Footer Placeholder 2">
            <a:extLst>
              <a:ext uri="{FF2B5EF4-FFF2-40B4-BE49-F238E27FC236}">
                <a16:creationId xmlns:a16="http://schemas.microsoft.com/office/drawing/2014/main" xmlns="" id="{D1B043ED-4C24-4C37-B816-CFEF19FF1A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C186650-6FC9-4CDE-B0B8-9B28BDC73DDB}"/>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34326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BE4E9-392B-425B-9CD6-BC9848B57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59C40AA-BD19-4469-B927-DCE535456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EABC761-B8EF-4561-9EDF-AC9E83530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C9843F9-49EA-4BC8-A16A-BAD10554F149}"/>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6" name="Footer Placeholder 5">
            <a:extLst>
              <a:ext uri="{FF2B5EF4-FFF2-40B4-BE49-F238E27FC236}">
                <a16:creationId xmlns:a16="http://schemas.microsoft.com/office/drawing/2014/main" xmlns="" id="{86320732-668C-4A8C-BF08-9BF611952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580BF72-C377-46BF-85F4-D49890CB6545}"/>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424106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7D4D6-FAEA-472C-BFBC-B8C90416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508E693-90D1-4CF6-A661-8FDE1ECBB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0800866-AAFE-4AE5-8CD9-75DDD8200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565B8C8-79FB-4B51-854C-3C49EFBB37F7}"/>
              </a:ext>
            </a:extLst>
          </p:cNvPr>
          <p:cNvSpPr>
            <a:spLocks noGrp="1"/>
          </p:cNvSpPr>
          <p:nvPr>
            <p:ph type="dt" sz="half" idx="10"/>
          </p:nvPr>
        </p:nvSpPr>
        <p:spPr/>
        <p:txBody>
          <a:bodyPr/>
          <a:lstStyle/>
          <a:p>
            <a:fld id="{13FA5400-62B9-4D1A-9415-1CED3CB227B1}" type="datetimeFigureOut">
              <a:rPr lang="en-GB" smtClean="0"/>
              <a:t>13/02/2019</a:t>
            </a:fld>
            <a:endParaRPr lang="en-GB"/>
          </a:p>
        </p:txBody>
      </p:sp>
      <p:sp>
        <p:nvSpPr>
          <p:cNvPr id="6" name="Footer Placeholder 5">
            <a:extLst>
              <a:ext uri="{FF2B5EF4-FFF2-40B4-BE49-F238E27FC236}">
                <a16:creationId xmlns:a16="http://schemas.microsoft.com/office/drawing/2014/main" xmlns="" id="{283CFD8F-EAE2-445E-A22E-F8D15A672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D5AA51-5842-4785-852D-2724772F40B7}"/>
              </a:ext>
            </a:extLst>
          </p:cNvPr>
          <p:cNvSpPr>
            <a:spLocks noGrp="1"/>
          </p:cNvSpPr>
          <p:nvPr>
            <p:ph type="sldNum" sz="quarter" idx="12"/>
          </p:nvPr>
        </p:nvSpPr>
        <p:spPr/>
        <p:txBody>
          <a:bodyPr/>
          <a:lstStyle/>
          <a:p>
            <a:fld id="{CD75F14F-39C7-47D6-B109-42F9A7FAB8BD}" type="slidenum">
              <a:rPr lang="en-GB" smtClean="0"/>
              <a:t>‹#›</a:t>
            </a:fld>
            <a:endParaRPr lang="en-GB"/>
          </a:p>
        </p:txBody>
      </p:sp>
    </p:spTree>
    <p:extLst>
      <p:ext uri="{BB962C8B-B14F-4D97-AF65-F5344CB8AC3E}">
        <p14:creationId xmlns:p14="http://schemas.microsoft.com/office/powerpoint/2010/main" val="69275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9CCEC98-4901-4992-88AD-1398A8962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441F435-1505-4BD0-B395-3DDB89DA0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212D10A-C604-4BB0-9283-D5D7ADB70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A5400-62B9-4D1A-9415-1CED3CB227B1}" type="datetimeFigureOut">
              <a:rPr lang="en-GB" smtClean="0"/>
              <a:t>13/02/2019</a:t>
            </a:fld>
            <a:endParaRPr lang="en-GB"/>
          </a:p>
        </p:txBody>
      </p:sp>
      <p:sp>
        <p:nvSpPr>
          <p:cNvPr id="5" name="Footer Placeholder 4">
            <a:extLst>
              <a:ext uri="{FF2B5EF4-FFF2-40B4-BE49-F238E27FC236}">
                <a16:creationId xmlns:a16="http://schemas.microsoft.com/office/drawing/2014/main" xmlns="" id="{B04C15A5-AEF6-44CB-B90A-D268788A4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8DEA190-F2B3-4F2B-91A6-5E61A5E6D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F14F-39C7-47D6-B109-42F9A7FAB8BD}" type="slidenum">
              <a:rPr lang="en-GB" smtClean="0"/>
              <a:t>‹#›</a:t>
            </a:fld>
            <a:endParaRPr lang="en-GB"/>
          </a:p>
        </p:txBody>
      </p:sp>
    </p:spTree>
    <p:extLst>
      <p:ext uri="{BB962C8B-B14F-4D97-AF65-F5344CB8AC3E}">
        <p14:creationId xmlns:p14="http://schemas.microsoft.com/office/powerpoint/2010/main" val="84301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5I_PLZUkWHE&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5I_PLZUkWHE"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7.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E403FAD-26C7-4DB1-BC95-14A0693D8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83" t="-326" r="-2968" b="326"/>
          <a:stretch/>
        </p:blipFill>
        <p:spPr>
          <a:xfrm>
            <a:off x="14286" y="2078591"/>
            <a:ext cx="4062414" cy="2426376"/>
          </a:xfrm>
          <a:prstGeom prst="rect">
            <a:avLst/>
          </a:prstGeom>
        </p:spPr>
      </p:pic>
      <p:cxnSp>
        <p:nvCxnSpPr>
          <p:cNvPr id="9" name="Straight Connector 8">
            <a:extLst>
              <a:ext uri="{FF2B5EF4-FFF2-40B4-BE49-F238E27FC236}">
                <a16:creationId xmlns:a16="http://schemas.microsoft.com/office/drawing/2014/main" xmlns="" id="{4CFFFB53-3190-459E-B138-285DB4780EF7}"/>
              </a:ext>
            </a:extLst>
          </p:cNvPr>
          <p:cNvCxnSpPr>
            <a:cxnSpLocks/>
          </p:cNvCxnSpPr>
          <p:nvPr/>
        </p:nvCxnSpPr>
        <p:spPr>
          <a:xfrm>
            <a:off x="3467100" y="1707294"/>
            <a:ext cx="0" cy="3646019"/>
          </a:xfrm>
          <a:prstGeom prst="line">
            <a:avLst/>
          </a:prstGeom>
          <a:ln w="12700">
            <a:solidFill>
              <a:srgbClr val="00859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D1DD1492-533D-47F4-A70E-50C46893BD1E}"/>
              </a:ext>
            </a:extLst>
          </p:cNvPr>
          <p:cNvSpPr/>
          <p:nvPr/>
        </p:nvSpPr>
        <p:spPr>
          <a:xfrm>
            <a:off x="3592948" y="2470896"/>
            <a:ext cx="8543924" cy="1477328"/>
          </a:xfrm>
          <a:prstGeom prst="rect">
            <a:avLst/>
          </a:prstGeom>
        </p:spPr>
        <p:txBody>
          <a:bodyPr wrap="square">
            <a:spAutoFit/>
          </a:bodyPr>
          <a:lstStyle/>
          <a:p>
            <a:r>
              <a:rPr lang="lv-LV" sz="45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Par publisku personu darbībām un konkurenci</a:t>
            </a:r>
            <a:endParaRPr lang="en-GB" sz="4500" dirty="0">
              <a:solidFill>
                <a:schemeClr val="tx1">
                  <a:lumMod val="75000"/>
                  <a:lumOff val="25000"/>
                </a:schemeClr>
              </a:solidFill>
            </a:endParaRPr>
          </a:p>
        </p:txBody>
      </p:sp>
      <p:sp>
        <p:nvSpPr>
          <p:cNvPr id="12" name="Rectangle 11">
            <a:extLst>
              <a:ext uri="{FF2B5EF4-FFF2-40B4-BE49-F238E27FC236}">
                <a16:creationId xmlns:a16="http://schemas.microsoft.com/office/drawing/2014/main" xmlns="" id="{FFCF2945-E4D6-472E-83C3-06DFEDA99CB7}"/>
              </a:ext>
            </a:extLst>
          </p:cNvPr>
          <p:cNvSpPr/>
          <p:nvPr/>
        </p:nvSpPr>
        <p:spPr>
          <a:xfrm>
            <a:off x="4076700" y="4562906"/>
            <a:ext cx="8124824" cy="400110"/>
          </a:xfrm>
          <a:prstGeom prst="rect">
            <a:avLst/>
          </a:prstGeom>
        </p:spPr>
        <p:txBody>
          <a:bodyPr wrap="square">
            <a:spAutoFit/>
          </a:bodyPr>
          <a:lstStyle/>
          <a:p>
            <a:r>
              <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Konkurences padomes priekšsēdētāja Skaidrīte Ābrama</a:t>
            </a:r>
            <a:endPar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xmlns="" id="{BC22037A-32D6-46D4-9010-E8BEC3CAE1F4}"/>
              </a:ext>
            </a:extLst>
          </p:cNvPr>
          <p:cNvSpPr/>
          <p:nvPr/>
        </p:nvSpPr>
        <p:spPr>
          <a:xfrm>
            <a:off x="4096367" y="4926748"/>
            <a:ext cx="8124824" cy="400110"/>
          </a:xfrm>
          <a:prstGeom prst="rect">
            <a:avLst/>
          </a:prstGeom>
        </p:spPr>
        <p:txBody>
          <a:bodyPr wrap="square">
            <a:spAutoFit/>
          </a:bodyPr>
          <a:lstStyle/>
          <a:p>
            <a:r>
              <a:rPr lang="lv-LV" sz="2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Preiļi, 2019. gada 13. februārī</a:t>
            </a:r>
            <a:endParaRPr lang="en-GB" sz="2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746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97AFF53-D503-4C8D-83A3-C569E72B4739}"/>
              </a:ext>
            </a:extLst>
          </p:cNvPr>
          <p:cNvSpPr/>
          <p:nvPr/>
        </p:nvSpPr>
        <p:spPr>
          <a:xfrm>
            <a:off x="346328" y="2044311"/>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4E6B71CF-D050-48B6-B7B3-8859E41D781C}"/>
              </a:ext>
            </a:extLst>
          </p:cNvPr>
          <p:cNvSpPr/>
          <p:nvPr/>
        </p:nvSpPr>
        <p:spPr>
          <a:xfrm>
            <a:off x="8162376" y="204113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xmlns="" id="{B3CAB7CA-67FB-435E-9AFB-1789487705D7}"/>
              </a:ext>
            </a:extLst>
          </p:cNvPr>
          <p:cNvSpPr txBox="1"/>
          <p:nvPr/>
        </p:nvSpPr>
        <p:spPr>
          <a:xfrm>
            <a:off x="251151" y="2975157"/>
            <a:ext cx="3744304" cy="2585323"/>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Rīgas dome</a:t>
            </a:r>
          </a:p>
          <a:p>
            <a:pPr algn="ctr"/>
            <a:r>
              <a:rPr lang="lv-LV" dirty="0">
                <a:latin typeface="Verdana" panose="020B0604030504040204" pitchFamily="34" charset="0"/>
                <a:ea typeface="Verdana" panose="020B0604030504040204" pitchFamily="34" charset="0"/>
                <a:cs typeface="Verdana" panose="020B0604030504040204" pitchFamily="34" charset="0"/>
              </a:rPr>
              <a:t>bez iepirkuma un skaidra ekonomiska pamatojuma atdod sabiedriskā transporta pieturvietu ierīkošanu, apsaimniekošanu, t.sk. reklāmas izvietošanu privātajai kompānijai «</a:t>
            </a:r>
            <a:r>
              <a:rPr lang="lv-LV" dirty="0" err="1">
                <a:latin typeface="Verdana" panose="020B0604030504040204" pitchFamily="34" charset="0"/>
                <a:ea typeface="Verdana" panose="020B0604030504040204" pitchFamily="34" charset="0"/>
                <a:cs typeface="Verdana" panose="020B0604030504040204" pitchFamily="34" charset="0"/>
              </a:rPr>
              <a:t>JCDecaux</a:t>
            </a:r>
            <a:r>
              <a:rPr lang="lv-LV" dirty="0">
                <a:latin typeface="Verdana" panose="020B0604030504040204" pitchFamily="34" charset="0"/>
                <a:ea typeface="Verdana" panose="020B0604030504040204" pitchFamily="34" charset="0"/>
                <a:cs typeface="Verdana" panose="020B0604030504040204" pitchFamily="34" charset="0"/>
              </a:rPr>
              <a:t>»</a:t>
            </a:r>
            <a:endPar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xmlns="" id="{D45B2FAE-20EC-4552-99D7-174F6F76D4A4}"/>
              </a:ext>
            </a:extLst>
          </p:cNvPr>
          <p:cNvSpPr txBox="1"/>
          <p:nvPr/>
        </p:nvSpPr>
        <p:spPr>
          <a:xfrm>
            <a:off x="8203842" y="2971984"/>
            <a:ext cx="3753379" cy="3323987"/>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Rīgas Tūrisma Attīstības Birojs </a:t>
            </a:r>
          </a:p>
          <a:p>
            <a:pPr algn="ctr"/>
            <a:r>
              <a:rPr lang="lv-LV" dirty="0">
                <a:latin typeface="Verdana" panose="020B0604030504040204" pitchFamily="34" charset="0"/>
                <a:ea typeface="Verdana" panose="020B0604030504040204" pitchFamily="34" charset="0"/>
                <a:cs typeface="Verdana" panose="020B0604030504040204" pitchFamily="34" charset="0"/>
              </a:rPr>
              <a:t>savā tīmekļa vietnē par taksometru pakalpojumiem Rīgā norāda informāciju tikai par diviem pakalpojuma sniedzējiem</a:t>
            </a:r>
          </a:p>
          <a:p>
            <a:pPr algn="ctr"/>
            <a:endPar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Informācija, kas rada konkurences kropļojumu, tika izņemta</a:t>
            </a:r>
          </a:p>
          <a:p>
            <a:pPr algn="ctr"/>
            <a:endParaRPr lang="lv-LV" dirty="0"/>
          </a:p>
        </p:txBody>
      </p:sp>
      <p:cxnSp>
        <p:nvCxnSpPr>
          <p:cNvPr id="19" name="Straight Connector 18">
            <a:extLst>
              <a:ext uri="{FF2B5EF4-FFF2-40B4-BE49-F238E27FC236}">
                <a16:creationId xmlns:a16="http://schemas.microsoft.com/office/drawing/2014/main" xmlns="" id="{97EAA79D-CC51-454A-BA6F-53EDB722FE5F}"/>
              </a:ext>
            </a:extLst>
          </p:cNvPr>
          <p:cNvCxnSpPr>
            <a:cxnSpLocks/>
          </p:cNvCxnSpPr>
          <p:nvPr/>
        </p:nvCxnSpPr>
        <p:spPr>
          <a:xfrm>
            <a:off x="4090086" y="306070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E4BC8D7-36EC-4F68-8498-7992D080DDD0}"/>
              </a:ext>
            </a:extLst>
          </p:cNvPr>
          <p:cNvCxnSpPr>
            <a:cxnSpLocks/>
          </p:cNvCxnSpPr>
          <p:nvPr/>
        </p:nvCxnSpPr>
        <p:spPr>
          <a:xfrm>
            <a:off x="8023654" y="306070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xmlns="" id="{C0F05962-82BA-4D78-8283-DBCFFA1D06FE}"/>
              </a:ext>
            </a:extLst>
          </p:cNvPr>
          <p:cNvSpPr/>
          <p:nvPr/>
        </p:nvSpPr>
        <p:spPr>
          <a:xfrm>
            <a:off x="1807125" y="2963"/>
            <a:ext cx="10820395" cy="1593053"/>
          </a:xfrm>
          <a:prstGeom prst="parallelogram">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xmlns="" id="{00EF08E6-3CFA-4D24-A63D-F3B04F1CA3CF}"/>
              </a:ext>
            </a:extLst>
          </p:cNvPr>
          <p:cNvSpPr txBox="1"/>
          <p:nvPr/>
        </p:nvSpPr>
        <p:spPr>
          <a:xfrm>
            <a:off x="1614469" y="289065"/>
            <a:ext cx="10360058" cy="954107"/>
          </a:xfrm>
          <a:prstGeom prst="rect">
            <a:avLst/>
          </a:prstGeom>
          <a:noFill/>
        </p:spPr>
        <p:txBody>
          <a:bodyPr wrap="square" rtlCol="0">
            <a:spAutoFit/>
          </a:bodyPr>
          <a:lstStyle/>
          <a:p>
            <a:pPr algn="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Rada konkurences priekšrocības atsevišķiem privātajiem uzņēmumiem</a:t>
            </a:r>
          </a:p>
        </p:txBody>
      </p:sp>
      <p:sp>
        <p:nvSpPr>
          <p:cNvPr id="18" name="TextBox 17">
            <a:extLst>
              <a:ext uri="{FF2B5EF4-FFF2-40B4-BE49-F238E27FC236}">
                <a16:creationId xmlns:a16="http://schemas.microsoft.com/office/drawing/2014/main" xmlns="" id="{9585610E-6AFD-45D1-8FE2-FF26EAEF80F3}"/>
              </a:ext>
            </a:extLst>
          </p:cNvPr>
          <p:cNvSpPr txBox="1"/>
          <p:nvPr/>
        </p:nvSpPr>
        <p:spPr>
          <a:xfrm>
            <a:off x="346328" y="2072455"/>
            <a:ext cx="3579770" cy="707886"/>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Pieturvietu apsaimniekošana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xmlns="" id="{F76C7DE3-6D73-4F3B-A43B-623B28A4EC23}"/>
              </a:ext>
            </a:extLst>
          </p:cNvPr>
          <p:cNvSpPr txBox="1"/>
          <p:nvPr/>
        </p:nvSpPr>
        <p:spPr>
          <a:xfrm>
            <a:off x="8228784" y="2177665"/>
            <a:ext cx="3579770"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Selektīva reklāma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Graphic 23" descr="Pin">
            <a:extLst>
              <a:ext uri="{FF2B5EF4-FFF2-40B4-BE49-F238E27FC236}">
                <a16:creationId xmlns:a16="http://schemas.microsoft.com/office/drawing/2014/main" xmlns="" id="{CAC376D7-0FA9-4E64-AE52-C64EA60DFD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55516">
            <a:off x="8632397" y="4802942"/>
            <a:ext cx="571614" cy="571614"/>
          </a:xfrm>
          <a:prstGeom prst="rect">
            <a:avLst/>
          </a:prstGeom>
        </p:spPr>
      </p:pic>
      <p:sp>
        <p:nvSpPr>
          <p:cNvPr id="15" name="TextBox 14">
            <a:extLst>
              <a:ext uri="{FF2B5EF4-FFF2-40B4-BE49-F238E27FC236}">
                <a16:creationId xmlns:a16="http://schemas.microsoft.com/office/drawing/2014/main" xmlns="" id="{BFA784F7-5BBC-4D35-BECB-34AEB5E5D305}"/>
              </a:ext>
            </a:extLst>
          </p:cNvPr>
          <p:cNvSpPr txBox="1"/>
          <p:nvPr/>
        </p:nvSpPr>
        <p:spPr>
          <a:xfrm>
            <a:off x="217473" y="104398"/>
            <a:ext cx="1723992" cy="1323439"/>
          </a:xfrm>
          <a:prstGeom prst="rect">
            <a:avLst/>
          </a:prstGeom>
          <a:noFill/>
        </p:spPr>
        <p:txBody>
          <a:bodyPr wrap="square" rtlCol="0">
            <a:spAutoFit/>
          </a:bodyPr>
          <a:lstStyle/>
          <a:p>
            <a:pPr algn="ctr"/>
            <a:r>
              <a:rPr lang="lv-LV" sz="8000" dirty="0">
                <a:solidFill>
                  <a:srgbClr val="FFC000"/>
                </a:solidFill>
                <a:latin typeface="Verdana" panose="020B0604030504040204" pitchFamily="34" charset="0"/>
                <a:ea typeface="Verdana" panose="020B0604030504040204" pitchFamily="34" charset="0"/>
                <a:cs typeface="Verdana" panose="020B0604030504040204" pitchFamily="34" charset="0"/>
              </a:rPr>
              <a:t>IV</a:t>
            </a:r>
          </a:p>
        </p:txBody>
      </p:sp>
      <p:sp>
        <p:nvSpPr>
          <p:cNvPr id="26" name="TextBox 25">
            <a:extLst>
              <a:ext uri="{FF2B5EF4-FFF2-40B4-BE49-F238E27FC236}">
                <a16:creationId xmlns:a16="http://schemas.microsoft.com/office/drawing/2014/main" xmlns="" id="{8D91F7B8-945F-4B44-8E02-9B30727F7B3A}"/>
              </a:ext>
            </a:extLst>
          </p:cNvPr>
          <p:cNvSpPr txBox="1"/>
          <p:nvPr/>
        </p:nvSpPr>
        <p:spPr>
          <a:xfrm>
            <a:off x="4254355" y="2998846"/>
            <a:ext cx="3533199" cy="1754326"/>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Pašvaldības mājas lapā </a:t>
            </a:r>
            <a:r>
              <a:rPr lang="lv-LV" dirty="0">
                <a:latin typeface="Verdana" panose="020B0604030504040204" pitchFamily="34" charset="0"/>
                <a:ea typeface="Verdana" panose="020B0604030504040204" pitchFamily="34" charset="0"/>
                <a:cs typeface="Verdana" panose="020B0604030504040204" pitchFamily="34" charset="0"/>
              </a:rPr>
              <a:t>reklamēti divi privātie tūrisma pakalpojumu sniedzēji</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endParaRPr lang="lv-LV" dirty="0"/>
          </a:p>
        </p:txBody>
      </p:sp>
      <p:sp>
        <p:nvSpPr>
          <p:cNvPr id="27" name="Rectangle 26">
            <a:extLst>
              <a:ext uri="{FF2B5EF4-FFF2-40B4-BE49-F238E27FC236}">
                <a16:creationId xmlns:a16="http://schemas.microsoft.com/office/drawing/2014/main" xmlns="" id="{4251F118-24E2-4D99-8379-2C42253B1543}"/>
              </a:ext>
            </a:extLst>
          </p:cNvPr>
          <p:cNvSpPr/>
          <p:nvPr/>
        </p:nvSpPr>
        <p:spPr>
          <a:xfrm>
            <a:off x="4254355" y="2068000"/>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xmlns="" id="{5DF12901-5877-40A2-A09B-8EFB84BA459E}"/>
              </a:ext>
            </a:extLst>
          </p:cNvPr>
          <p:cNvSpPr txBox="1"/>
          <p:nvPr/>
        </p:nvSpPr>
        <p:spPr>
          <a:xfrm>
            <a:off x="3170267" y="2220789"/>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Pašvaldību mājaslapas</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616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97AFF53-D503-4C8D-83A3-C569E72B4739}"/>
              </a:ext>
            </a:extLst>
          </p:cNvPr>
          <p:cNvSpPr/>
          <p:nvPr/>
        </p:nvSpPr>
        <p:spPr>
          <a:xfrm>
            <a:off x="4263536" y="1711596"/>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4E6B71CF-D050-48B6-B7B3-8859E41D781C}"/>
              </a:ext>
            </a:extLst>
          </p:cNvPr>
          <p:cNvSpPr/>
          <p:nvPr/>
        </p:nvSpPr>
        <p:spPr>
          <a:xfrm>
            <a:off x="8162384" y="1711596"/>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FF001D0E-1FBD-4B93-8B4F-0E9E92814E9F}"/>
              </a:ext>
            </a:extLst>
          </p:cNvPr>
          <p:cNvSpPr txBox="1"/>
          <p:nvPr/>
        </p:nvSpPr>
        <p:spPr>
          <a:xfrm>
            <a:off x="383454" y="2589317"/>
            <a:ext cx="3533199" cy="1477328"/>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cs typeface="Verdana" panose="020B0604030504040204" pitchFamily="34" charset="0"/>
              </a:rPr>
              <a:t>Piedāvā ekskursiju organizēšanu</a:t>
            </a:r>
          </a:p>
          <a:p>
            <a:pPr algn="ctr"/>
            <a:r>
              <a:rPr lang="lv-LV" dirty="0">
                <a:latin typeface="Verdana" panose="020B0604030504040204" pitchFamily="34" charset="0"/>
                <a:ea typeface="Verdana" panose="020B0604030504040204" pitchFamily="34" charset="0"/>
                <a:cs typeface="Verdana" panose="020B0604030504040204" pitchFamily="34" charset="0"/>
              </a:rPr>
              <a:t>(ārpus Jelgavas skatu torņa)</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endParaRPr lang="lv-LV" dirty="0"/>
          </a:p>
        </p:txBody>
      </p:sp>
      <p:sp>
        <p:nvSpPr>
          <p:cNvPr id="11" name="Rectangle 10">
            <a:extLst>
              <a:ext uri="{FF2B5EF4-FFF2-40B4-BE49-F238E27FC236}">
                <a16:creationId xmlns:a16="http://schemas.microsoft.com/office/drawing/2014/main" xmlns="" id="{5CAEB73D-2CA2-4315-B088-6143741A1B17}"/>
              </a:ext>
            </a:extLst>
          </p:cNvPr>
          <p:cNvSpPr/>
          <p:nvPr/>
        </p:nvSpPr>
        <p:spPr>
          <a:xfrm>
            <a:off x="383454" y="1711596"/>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49B6C816-2C21-4FF9-860B-143D9497BEE7}"/>
              </a:ext>
            </a:extLst>
          </p:cNvPr>
          <p:cNvSpPr txBox="1"/>
          <p:nvPr/>
        </p:nvSpPr>
        <p:spPr>
          <a:xfrm>
            <a:off x="-700634" y="1864385"/>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Jelgava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xmlns="" id="{B3CAB7CA-67FB-435E-9AFB-1789487705D7}"/>
              </a:ext>
            </a:extLst>
          </p:cNvPr>
          <p:cNvSpPr txBox="1"/>
          <p:nvPr/>
        </p:nvSpPr>
        <p:spPr>
          <a:xfrm>
            <a:off x="4168359" y="2588475"/>
            <a:ext cx="3744304" cy="646331"/>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cs typeface="Verdana" panose="020B0604030504040204" pitchFamily="34" charset="0"/>
              </a:rPr>
              <a:t>Var izvēlēties «</a:t>
            </a:r>
            <a:r>
              <a:rPr lang="lv-LV" dirty="0" err="1">
                <a:latin typeface="Verdana" panose="020B0604030504040204" pitchFamily="34" charset="0"/>
                <a:ea typeface="Verdana" panose="020B0604030504040204" pitchFamily="34" charset="0"/>
                <a:cs typeface="Verdana" panose="020B0604030504040204" pitchFamily="34" charset="0"/>
              </a:rPr>
              <a:t>Impro</a:t>
            </a:r>
            <a:r>
              <a:rPr lang="lv-LV" dirty="0">
                <a:latin typeface="Verdana" panose="020B0604030504040204" pitchFamily="34" charset="0"/>
                <a:ea typeface="Verdana" panose="020B0604030504040204" pitchFamily="34" charset="0"/>
                <a:cs typeface="Verdana" panose="020B0604030504040204" pitchFamily="34" charset="0"/>
              </a:rPr>
              <a:t>» piedāvātos ceļojumus</a:t>
            </a:r>
            <a:endParaRPr lang="lv-LV" dirty="0">
              <a:solidFill>
                <a:schemeClr val="tx1">
                  <a:lumMod val="50000"/>
                  <a:lumOff val="50000"/>
                </a:schemeClr>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xmlns="" id="{D45B2FAE-20EC-4552-99D7-174F6F76D4A4}"/>
              </a:ext>
            </a:extLst>
          </p:cNvPr>
          <p:cNvSpPr txBox="1"/>
          <p:nvPr/>
        </p:nvSpPr>
        <p:spPr>
          <a:xfrm>
            <a:off x="8162390" y="2603676"/>
            <a:ext cx="3579763" cy="923330"/>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cs typeface="Verdana" panose="020B0604030504040204" pitchFamily="34" charset="0"/>
              </a:rPr>
              <a:t>Tiek piedāvāta ceļojumu rezervēšana braucieniem Latvijā un ārzemēs</a:t>
            </a:r>
            <a:endParaRPr lang="lv-LV" dirty="0"/>
          </a:p>
        </p:txBody>
      </p:sp>
      <p:cxnSp>
        <p:nvCxnSpPr>
          <p:cNvPr id="19" name="Straight Connector 18">
            <a:extLst>
              <a:ext uri="{FF2B5EF4-FFF2-40B4-BE49-F238E27FC236}">
                <a16:creationId xmlns:a16="http://schemas.microsoft.com/office/drawing/2014/main" xmlns="" id="{97EAA79D-CC51-454A-BA6F-53EDB722FE5F}"/>
              </a:ext>
            </a:extLst>
          </p:cNvPr>
          <p:cNvCxnSpPr>
            <a:cxnSpLocks/>
          </p:cNvCxnSpPr>
          <p:nvPr/>
        </p:nvCxnSpPr>
        <p:spPr>
          <a:xfrm>
            <a:off x="4090094" y="2642442"/>
            <a:ext cx="0" cy="12167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xmlns="" id="{C0F05962-82BA-4D78-8283-DBCFFA1D06FE}"/>
              </a:ext>
            </a:extLst>
          </p:cNvPr>
          <p:cNvSpPr/>
          <p:nvPr/>
        </p:nvSpPr>
        <p:spPr>
          <a:xfrm>
            <a:off x="1807125" y="2963"/>
            <a:ext cx="10820395" cy="1593053"/>
          </a:xfrm>
          <a:prstGeom prst="parallelogram">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xmlns="" id="{00EF08E6-3CFA-4D24-A63D-F3B04F1CA3CF}"/>
              </a:ext>
            </a:extLst>
          </p:cNvPr>
          <p:cNvSpPr txBox="1"/>
          <p:nvPr/>
        </p:nvSpPr>
        <p:spPr>
          <a:xfrm>
            <a:off x="1703369" y="440183"/>
            <a:ext cx="10360058" cy="523220"/>
          </a:xfrm>
          <a:prstGeom prst="rect">
            <a:avLst/>
          </a:prstGeom>
          <a:noFill/>
        </p:spPr>
        <p:txBody>
          <a:bodyPr wrap="square" rtlCol="0">
            <a:spAutoFit/>
          </a:bodyPr>
          <a:lstStyle/>
          <a:p>
            <a:pPr algn="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Pašvaldību tūrisma informācijas centru darbība</a:t>
            </a:r>
          </a:p>
        </p:txBody>
      </p:sp>
      <p:sp>
        <p:nvSpPr>
          <p:cNvPr id="18" name="TextBox 17">
            <a:extLst>
              <a:ext uri="{FF2B5EF4-FFF2-40B4-BE49-F238E27FC236}">
                <a16:creationId xmlns:a16="http://schemas.microsoft.com/office/drawing/2014/main" xmlns="" id="{9585610E-6AFD-45D1-8FE2-FF26EAEF80F3}"/>
              </a:ext>
            </a:extLst>
          </p:cNvPr>
          <p:cNvSpPr txBox="1"/>
          <p:nvPr/>
        </p:nvSpPr>
        <p:spPr>
          <a:xfrm>
            <a:off x="4250626" y="1881142"/>
            <a:ext cx="3579770"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Jēkabpils</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xmlns="" id="{F76C7DE3-6D73-4F3B-A43B-623B28A4EC23}"/>
              </a:ext>
            </a:extLst>
          </p:cNvPr>
          <p:cNvSpPr txBox="1"/>
          <p:nvPr/>
        </p:nvSpPr>
        <p:spPr>
          <a:xfrm>
            <a:off x="8228792" y="1848123"/>
            <a:ext cx="3579770"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Gulbene/Ludza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xmlns="" id="{BFA784F7-5BBC-4D35-BECB-34AEB5E5D305}"/>
              </a:ext>
            </a:extLst>
          </p:cNvPr>
          <p:cNvSpPr txBox="1"/>
          <p:nvPr/>
        </p:nvSpPr>
        <p:spPr>
          <a:xfrm>
            <a:off x="217473" y="104398"/>
            <a:ext cx="1723992" cy="1323439"/>
          </a:xfrm>
          <a:prstGeom prst="rect">
            <a:avLst/>
          </a:prstGeom>
          <a:noFill/>
        </p:spPr>
        <p:txBody>
          <a:bodyPr wrap="square" rtlCol="0">
            <a:spAutoFit/>
          </a:bodyPr>
          <a:lstStyle/>
          <a:p>
            <a:pPr algn="ctr"/>
            <a:r>
              <a:rPr lang="lv-LV" sz="8000" dirty="0">
                <a:solidFill>
                  <a:srgbClr val="FFC000"/>
                </a:solidFill>
                <a:latin typeface="Verdana" panose="020B0604030504040204" pitchFamily="34" charset="0"/>
                <a:ea typeface="Verdana" panose="020B0604030504040204" pitchFamily="34" charset="0"/>
                <a:cs typeface="Verdana" panose="020B0604030504040204" pitchFamily="34" charset="0"/>
              </a:rPr>
              <a:t>V</a:t>
            </a:r>
          </a:p>
        </p:txBody>
      </p:sp>
      <p:sp>
        <p:nvSpPr>
          <p:cNvPr id="21" name="TextBox 20">
            <a:extLst>
              <a:ext uri="{FF2B5EF4-FFF2-40B4-BE49-F238E27FC236}">
                <a16:creationId xmlns:a16="http://schemas.microsoft.com/office/drawing/2014/main" xmlns="" id="{2F0A51F7-5718-4098-B570-D8B8F4CE5BF5}"/>
              </a:ext>
            </a:extLst>
          </p:cNvPr>
          <p:cNvSpPr txBox="1"/>
          <p:nvPr/>
        </p:nvSpPr>
        <p:spPr>
          <a:xfrm>
            <a:off x="396556" y="5127342"/>
            <a:ext cx="3533199" cy="923330"/>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cs typeface="Verdana" panose="020B0604030504040204" pitchFamily="34" charset="0"/>
              </a:rPr>
              <a:t>Tiek piedāvāta ceļojumu rezervēšana braucieniem Latvijā un ārzemēs</a:t>
            </a:r>
            <a:endParaRPr lang="lv-LV" dirty="0"/>
          </a:p>
        </p:txBody>
      </p:sp>
      <p:sp>
        <p:nvSpPr>
          <p:cNvPr id="23" name="Rectangle 22">
            <a:extLst>
              <a:ext uri="{FF2B5EF4-FFF2-40B4-BE49-F238E27FC236}">
                <a16:creationId xmlns:a16="http://schemas.microsoft.com/office/drawing/2014/main" xmlns="" id="{8A92EE49-7570-49F3-833B-52A306468184}"/>
              </a:ext>
            </a:extLst>
          </p:cNvPr>
          <p:cNvSpPr/>
          <p:nvPr/>
        </p:nvSpPr>
        <p:spPr>
          <a:xfrm>
            <a:off x="383454" y="4235350"/>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xmlns="" id="{7DC6E90F-6A03-4E86-A87C-692BE713B985}"/>
              </a:ext>
            </a:extLst>
          </p:cNvPr>
          <p:cNvSpPr txBox="1"/>
          <p:nvPr/>
        </p:nvSpPr>
        <p:spPr>
          <a:xfrm>
            <a:off x="-700634" y="4388139"/>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Talsi</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xmlns="" id="{5B18A9E0-7AF8-4B05-B19E-42EEAE45FA86}"/>
              </a:ext>
            </a:extLst>
          </p:cNvPr>
          <p:cNvSpPr txBox="1"/>
          <p:nvPr/>
        </p:nvSpPr>
        <p:spPr>
          <a:xfrm>
            <a:off x="4151505" y="5059522"/>
            <a:ext cx="3715541" cy="1200329"/>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cs typeface="Verdana" panose="020B0604030504040204" pitchFamily="34" charset="0"/>
              </a:rPr>
              <a:t>Maksas pakalpojumi:</a:t>
            </a:r>
          </a:p>
          <a:p>
            <a:pPr algn="ctr"/>
            <a:r>
              <a:rPr lang="lv-LV" dirty="0">
                <a:latin typeface="Verdana" panose="020B0604030504040204" pitchFamily="34" charset="0"/>
                <a:ea typeface="Verdana" panose="020B0604030504040204" pitchFamily="34" charset="0"/>
                <a:cs typeface="Verdana" panose="020B0604030504040204" pitchFamily="34" charset="0"/>
              </a:rPr>
              <a:t>kartes, ceļveži, ceļojumu aģentūru ceļojumi, avio, prāmju u.c. biļetes</a:t>
            </a:r>
            <a:endParaRPr lang="lv-LV" dirty="0"/>
          </a:p>
        </p:txBody>
      </p:sp>
      <p:sp>
        <p:nvSpPr>
          <p:cNvPr id="27" name="Rectangle 26">
            <a:extLst>
              <a:ext uri="{FF2B5EF4-FFF2-40B4-BE49-F238E27FC236}">
                <a16:creationId xmlns:a16="http://schemas.microsoft.com/office/drawing/2014/main" xmlns="" id="{F6C9563B-2D39-4407-A324-F7729B8EF73D}"/>
              </a:ext>
            </a:extLst>
          </p:cNvPr>
          <p:cNvSpPr/>
          <p:nvPr/>
        </p:nvSpPr>
        <p:spPr>
          <a:xfrm>
            <a:off x="4203561" y="4235350"/>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xmlns="" id="{5EB5AB81-42F6-49D4-BA08-7A0C6CB39E77}"/>
              </a:ext>
            </a:extLst>
          </p:cNvPr>
          <p:cNvSpPr txBox="1"/>
          <p:nvPr/>
        </p:nvSpPr>
        <p:spPr>
          <a:xfrm>
            <a:off x="3119473" y="4388139"/>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Tukums</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xmlns="" id="{C5228726-AD88-46F8-8B38-98320A830719}"/>
              </a:ext>
            </a:extLst>
          </p:cNvPr>
          <p:cNvSpPr txBox="1"/>
          <p:nvPr/>
        </p:nvSpPr>
        <p:spPr>
          <a:xfrm>
            <a:off x="8228792" y="5127342"/>
            <a:ext cx="3533199" cy="923330"/>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cs typeface="Verdana" panose="020B0604030504040204" pitchFamily="34" charset="0"/>
              </a:rPr>
              <a:t>Piedāvā ceļojumu aģentūras «</a:t>
            </a:r>
            <a:r>
              <a:rPr lang="lv-LV" dirty="0" err="1">
                <a:latin typeface="Verdana" panose="020B0604030504040204" pitchFamily="34" charset="0"/>
                <a:ea typeface="Verdana" panose="020B0604030504040204" pitchFamily="34" charset="0"/>
                <a:cs typeface="Verdana" panose="020B0604030504040204" pitchFamily="34" charset="0"/>
              </a:rPr>
              <a:t>Impro</a:t>
            </a:r>
            <a:r>
              <a:rPr lang="lv-LV" dirty="0">
                <a:latin typeface="Verdana" panose="020B0604030504040204" pitchFamily="34" charset="0"/>
                <a:ea typeface="Verdana" panose="020B0604030504040204" pitchFamily="34" charset="0"/>
                <a:cs typeface="Verdana" panose="020B0604030504040204" pitchFamily="34" charset="0"/>
              </a:rPr>
              <a:t>» pakalpojumus</a:t>
            </a:r>
          </a:p>
          <a:p>
            <a:pPr algn="ctr"/>
            <a:endParaRPr lang="lv-LV" dirty="0"/>
          </a:p>
        </p:txBody>
      </p:sp>
      <p:sp>
        <p:nvSpPr>
          <p:cNvPr id="30" name="Rectangle 29">
            <a:extLst>
              <a:ext uri="{FF2B5EF4-FFF2-40B4-BE49-F238E27FC236}">
                <a16:creationId xmlns:a16="http://schemas.microsoft.com/office/drawing/2014/main" xmlns="" id="{694FA54A-9348-4AE4-844F-AE75996BAF3F}"/>
              </a:ext>
            </a:extLst>
          </p:cNvPr>
          <p:cNvSpPr/>
          <p:nvPr/>
        </p:nvSpPr>
        <p:spPr>
          <a:xfrm>
            <a:off x="8228801" y="4235350"/>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xmlns="" id="{DB86761A-FDCD-4753-BC94-DBFE9F85BFD5}"/>
              </a:ext>
            </a:extLst>
          </p:cNvPr>
          <p:cNvSpPr txBox="1"/>
          <p:nvPr/>
        </p:nvSpPr>
        <p:spPr>
          <a:xfrm>
            <a:off x="7144713" y="4388139"/>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Valka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 name="Straight Connector 33">
            <a:extLst>
              <a:ext uri="{FF2B5EF4-FFF2-40B4-BE49-F238E27FC236}">
                <a16:creationId xmlns:a16="http://schemas.microsoft.com/office/drawing/2014/main" xmlns="" id="{E965FBD6-D22D-445C-8652-D2E347A9092B}"/>
              </a:ext>
            </a:extLst>
          </p:cNvPr>
          <p:cNvCxnSpPr>
            <a:cxnSpLocks/>
          </p:cNvCxnSpPr>
          <p:nvPr/>
        </p:nvCxnSpPr>
        <p:spPr>
          <a:xfrm>
            <a:off x="8039794" y="2642442"/>
            <a:ext cx="0" cy="12167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5FB5203-6E93-4680-B9EE-460E3DC60EBC}"/>
              </a:ext>
            </a:extLst>
          </p:cNvPr>
          <p:cNvCxnSpPr>
            <a:cxnSpLocks/>
          </p:cNvCxnSpPr>
          <p:nvPr/>
        </p:nvCxnSpPr>
        <p:spPr>
          <a:xfrm>
            <a:off x="4090102" y="5166196"/>
            <a:ext cx="0" cy="12167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6B6EEF90-27B5-4CE5-B684-6938479FC59B}"/>
              </a:ext>
            </a:extLst>
          </p:cNvPr>
          <p:cNvCxnSpPr>
            <a:cxnSpLocks/>
          </p:cNvCxnSpPr>
          <p:nvPr/>
        </p:nvCxnSpPr>
        <p:spPr>
          <a:xfrm>
            <a:off x="8040496" y="5166196"/>
            <a:ext cx="0" cy="12167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1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6569" y="462792"/>
            <a:ext cx="7290731" cy="5191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nn-NO" sz="3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Grozījumi Konkurences likumā</a:t>
            </a:r>
            <a:endParaRPr lang="lv-LV" altLang="lv-LV" sz="3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2741617902"/>
              </p:ext>
            </p:extLst>
          </p:nvPr>
        </p:nvGraphicFramePr>
        <p:xfrm>
          <a:off x="50334" y="1117600"/>
          <a:ext cx="12192001" cy="552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xmlns="" id="{78F4A78D-3649-4DA3-BB88-87B5B0D48C0E}"/>
              </a:ext>
            </a:extLst>
          </p:cNvPr>
          <p:cNvSpPr/>
          <p:nvPr/>
        </p:nvSpPr>
        <p:spPr>
          <a:xfrm>
            <a:off x="0" y="216389"/>
            <a:ext cx="10360058"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0F691252-27EF-4833-813A-708645D69AAD}"/>
              </a:ext>
            </a:extLst>
          </p:cNvPr>
          <p:cNvSpPr txBox="1"/>
          <p:nvPr/>
        </p:nvSpPr>
        <p:spPr>
          <a:xfrm>
            <a:off x="-686266" y="462792"/>
            <a:ext cx="10309724" cy="584775"/>
          </a:xfrm>
          <a:prstGeom prst="rect">
            <a:avLst/>
          </a:prstGeom>
          <a:noFill/>
        </p:spPr>
        <p:txBody>
          <a:bodyPr wrap="square" rtlCol="0">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Grozījumi Konkurences likumā</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825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3A05EB6-87C3-4DB5-AF64-E575955478A9}"/>
              </a:ext>
            </a:extLst>
          </p:cNvPr>
          <p:cNvSpPr/>
          <p:nvPr/>
        </p:nvSpPr>
        <p:spPr>
          <a:xfrm rot="10800000">
            <a:off x="10668471" y="4499744"/>
            <a:ext cx="800219" cy="1569660"/>
          </a:xfrm>
          <a:prstGeom prst="rect">
            <a:avLst/>
          </a:prstGeom>
        </p:spPr>
        <p:txBody>
          <a:bodyPr wrap="none">
            <a:spAutoFit/>
          </a:bodyPr>
          <a:lstStyle/>
          <a:p>
            <a:r>
              <a:rPr lang="lv-LV" sz="9600" dirty="0">
                <a:solidFill>
                  <a:srgbClr val="FFC000"/>
                </a:solidFill>
                <a:latin typeface="Arial Black" panose="020B0A04020102020204" pitchFamily="34" charset="0"/>
                <a:cs typeface="Aharoni" panose="02010803020104030203" pitchFamily="2" charset="-79"/>
              </a:rPr>
              <a:t>“</a:t>
            </a:r>
            <a:endParaRPr lang="en-GB" sz="9600" dirty="0">
              <a:solidFill>
                <a:srgbClr val="FFC000"/>
              </a:solidFill>
              <a:latin typeface="Arial Black" panose="020B0A04020102020204" pitchFamily="34" charset="0"/>
              <a:cs typeface="Aharoni" panose="02010803020104030203" pitchFamily="2" charset="-79"/>
            </a:endParaRPr>
          </a:p>
        </p:txBody>
      </p:sp>
      <p:sp>
        <p:nvSpPr>
          <p:cNvPr id="11" name="TextBox 10">
            <a:extLst>
              <a:ext uri="{FF2B5EF4-FFF2-40B4-BE49-F238E27FC236}">
                <a16:creationId xmlns:a16="http://schemas.microsoft.com/office/drawing/2014/main" xmlns="" id="{75FE7C6D-5100-4541-BEEC-C09CA7AF99DF}"/>
              </a:ext>
            </a:extLst>
          </p:cNvPr>
          <p:cNvSpPr txBox="1"/>
          <p:nvPr/>
        </p:nvSpPr>
        <p:spPr>
          <a:xfrm>
            <a:off x="852937" y="5437462"/>
            <a:ext cx="1960983" cy="1631216"/>
          </a:xfrm>
          <a:prstGeom prst="rect">
            <a:avLst/>
          </a:prstGeom>
          <a:noFill/>
        </p:spPr>
        <p:txBody>
          <a:bodyPr wrap="square" rtlCol="0">
            <a:spAutoFit/>
          </a:bodyPr>
          <a:lstStyle/>
          <a:p>
            <a:r>
              <a:rPr lang="lv-LV" sz="10000" dirty="0">
                <a:solidFill>
                  <a:srgbClr val="FFC000"/>
                </a:solidFill>
                <a:latin typeface="Arial Black" panose="020B0A04020102020204" pitchFamily="34" charset="0"/>
                <a:cs typeface="Aharoni" panose="02010803020104030203" pitchFamily="2" charset="-79"/>
              </a:rPr>
              <a:t>“</a:t>
            </a:r>
            <a:endParaRPr lang="en-GB" sz="10000" dirty="0">
              <a:solidFill>
                <a:srgbClr val="FFC000"/>
              </a:solidFill>
              <a:latin typeface="Arial Black" panose="020B0A04020102020204" pitchFamily="34" charset="0"/>
              <a:cs typeface="Aharoni" panose="02010803020104030203" pitchFamily="2" charset="-79"/>
            </a:endParaRPr>
          </a:p>
        </p:txBody>
      </p:sp>
      <p:pic>
        <p:nvPicPr>
          <p:cNvPr id="5" name="Picture 4">
            <a:hlinkClick r:id="rId3"/>
            <a:extLst>
              <a:ext uri="{FF2B5EF4-FFF2-40B4-BE49-F238E27FC236}">
                <a16:creationId xmlns:a16="http://schemas.microsoft.com/office/drawing/2014/main" xmlns="" id="{7B9A1A46-0D1E-4D84-96C9-7E56AD47F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008" y="1622330"/>
            <a:ext cx="5194955" cy="2795041"/>
          </a:xfrm>
          <a:prstGeom prst="rect">
            <a:avLst/>
          </a:prstGeom>
        </p:spPr>
      </p:pic>
      <p:sp>
        <p:nvSpPr>
          <p:cNvPr id="6" name="Rectangle 5">
            <a:extLst>
              <a:ext uri="{FF2B5EF4-FFF2-40B4-BE49-F238E27FC236}">
                <a16:creationId xmlns:a16="http://schemas.microsoft.com/office/drawing/2014/main" xmlns="" id="{14DB9AFC-D1BC-456C-9F5E-B5EABCC453E8}"/>
              </a:ext>
            </a:extLst>
          </p:cNvPr>
          <p:cNvSpPr/>
          <p:nvPr/>
        </p:nvSpPr>
        <p:spPr>
          <a:xfrm>
            <a:off x="0" y="478580"/>
            <a:ext cx="6664752" cy="632922"/>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E0983A68-9F02-446F-919F-506B77018ADD}"/>
              </a:ext>
            </a:extLst>
          </p:cNvPr>
          <p:cNvSpPr txBox="1"/>
          <p:nvPr/>
        </p:nvSpPr>
        <p:spPr>
          <a:xfrm>
            <a:off x="0" y="533431"/>
            <a:ext cx="6598763" cy="523220"/>
          </a:xfrm>
          <a:prstGeom prst="rect">
            <a:avLst/>
          </a:prstGeom>
          <a:noFill/>
        </p:spPr>
        <p:txBody>
          <a:bodyPr wrap="square" rtlCol="0">
            <a:spAutoFit/>
          </a:bodyPr>
          <a:lstStyle/>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Konkurence jauniešu acīm </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xmlns="" id="{429255A5-BFCB-496B-B9BA-20E3C350B488}"/>
              </a:ext>
            </a:extLst>
          </p:cNvPr>
          <p:cNvSpPr/>
          <p:nvPr/>
        </p:nvSpPr>
        <p:spPr>
          <a:xfrm>
            <a:off x="561671" y="4606465"/>
            <a:ext cx="11165273" cy="1646605"/>
          </a:xfrm>
          <a:prstGeom prst="rect">
            <a:avLst/>
          </a:prstGeom>
        </p:spPr>
        <p:txBody>
          <a:bodyPr wrap="square">
            <a:spAutoFit/>
          </a:bodyPr>
          <a:lstStyle/>
          <a:p>
            <a:pPr algn="ctr">
              <a:spcAft>
                <a:spcPts val="600"/>
              </a:spcAft>
            </a:pPr>
            <a:r>
              <a:rPr lang="lv-LV"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2018. gada stop-motion video konkursa «Konkurencē labāk vairāk» uzvarētājs </a:t>
            </a:r>
            <a:r>
              <a:rPr lang="lv-LV"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Dāvis Pavlovs </a:t>
            </a:r>
            <a:r>
              <a:rPr lang="lv-LV"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Austrumlatvijas Tehnoloģiju vidusskolas:</a:t>
            </a:r>
          </a:p>
          <a:p>
            <a:pPr algn="ctr">
              <a:spcBef>
                <a:spcPts val="1200"/>
              </a:spcBef>
              <a:spcAft>
                <a:spcPts val="600"/>
              </a:spcAft>
            </a:pPr>
            <a:r>
              <a:rPr lang="lv-LV"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Konkurence ir nepieciešama, lai ražotājs domātu par preces cenu, tās kvalitāti, kā arī funkcijām, kas apmierinātu patērētāja vajadzības. Būtiska nozīme ir arī inovācijām un tehnoloģijām, kas, īpaši nemainot cenu, ietu līdzi laikam un palielinātu pieprasījumu.</a:t>
            </a:r>
          </a:p>
        </p:txBody>
      </p:sp>
      <p:sp>
        <p:nvSpPr>
          <p:cNvPr id="13" name="Rectangle 12">
            <a:extLst>
              <a:ext uri="{FF2B5EF4-FFF2-40B4-BE49-F238E27FC236}">
                <a16:creationId xmlns:a16="http://schemas.microsoft.com/office/drawing/2014/main" xmlns="" id="{A6D0BC68-9DE6-4156-A672-318E368F26BB}"/>
              </a:ext>
            </a:extLst>
          </p:cNvPr>
          <p:cNvSpPr/>
          <p:nvPr/>
        </p:nvSpPr>
        <p:spPr>
          <a:xfrm>
            <a:off x="3582884" y="6492541"/>
            <a:ext cx="4777205" cy="276999"/>
          </a:xfrm>
          <a:prstGeom prst="rect">
            <a:avLst/>
          </a:prstGeom>
        </p:spPr>
        <p:txBody>
          <a:bodyPr wrap="none">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Video: </a:t>
            </a:r>
            <a:r>
              <a:rPr lang="en-GB" sz="1200" dirty="0">
                <a:latin typeface="Verdana" panose="020B0604030504040204" pitchFamily="34" charset="0"/>
                <a:ea typeface="Verdana" panose="020B0604030504040204" pitchFamily="34" charset="0"/>
                <a:cs typeface="Verdana" panose="020B0604030504040204" pitchFamily="34" charset="0"/>
                <a:hlinkClick r:id="rId5"/>
              </a:rPr>
              <a:t>https://www.youtube.com/watch?v=5I_PLZUkWHE</a:t>
            </a:r>
            <a:r>
              <a:rPr lang="lv-LV" sz="1200" dirty="0">
                <a:latin typeface="Verdana" panose="020B0604030504040204" pitchFamily="34" charset="0"/>
                <a:ea typeface="Verdana" panose="020B0604030504040204" pitchFamily="34" charset="0"/>
                <a:cs typeface="Verdana" panose="020B0604030504040204" pitchFamily="34" charset="0"/>
              </a:rPr>
              <a:t> </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xmlns="" id="{DA899BAA-8E30-4BEF-BF58-1B4C6915AEBF}"/>
              </a:ext>
            </a:extLst>
          </p:cNvPr>
          <p:cNvSpPr/>
          <p:nvPr/>
        </p:nvSpPr>
        <p:spPr>
          <a:xfrm>
            <a:off x="0" y="216389"/>
            <a:ext cx="10360058"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386EB583-9C61-4DD4-B96A-4A088D970F95}"/>
              </a:ext>
            </a:extLst>
          </p:cNvPr>
          <p:cNvSpPr txBox="1"/>
          <p:nvPr/>
        </p:nvSpPr>
        <p:spPr>
          <a:xfrm>
            <a:off x="-1118066" y="471876"/>
            <a:ext cx="10309724" cy="584775"/>
          </a:xfrm>
          <a:prstGeom prst="rect">
            <a:avLst/>
          </a:prstGeom>
          <a:noFill/>
        </p:spPr>
        <p:txBody>
          <a:bodyPr wrap="square" rtlCol="0">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Konkurence jauniešu acīm</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984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E403FAD-26C7-4DB1-BC95-14A0693D8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83" t="-326" r="-2968" b="326"/>
          <a:stretch/>
        </p:blipFill>
        <p:spPr>
          <a:xfrm>
            <a:off x="14286" y="2078591"/>
            <a:ext cx="4062414" cy="2426376"/>
          </a:xfrm>
          <a:prstGeom prst="rect">
            <a:avLst/>
          </a:prstGeom>
        </p:spPr>
      </p:pic>
      <p:cxnSp>
        <p:nvCxnSpPr>
          <p:cNvPr id="9" name="Straight Connector 8">
            <a:extLst>
              <a:ext uri="{FF2B5EF4-FFF2-40B4-BE49-F238E27FC236}">
                <a16:creationId xmlns:a16="http://schemas.microsoft.com/office/drawing/2014/main" xmlns="" id="{4CFFFB53-3190-459E-B138-285DB4780EF7}"/>
              </a:ext>
            </a:extLst>
          </p:cNvPr>
          <p:cNvCxnSpPr>
            <a:cxnSpLocks/>
          </p:cNvCxnSpPr>
          <p:nvPr/>
        </p:nvCxnSpPr>
        <p:spPr>
          <a:xfrm>
            <a:off x="3467100" y="1707294"/>
            <a:ext cx="0" cy="3646019"/>
          </a:xfrm>
          <a:prstGeom prst="line">
            <a:avLst/>
          </a:prstGeom>
          <a:ln w="12700">
            <a:solidFill>
              <a:srgbClr val="00859B"/>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FFCF2945-E4D6-472E-83C3-06DFEDA99CB7}"/>
              </a:ext>
            </a:extLst>
          </p:cNvPr>
          <p:cNvSpPr/>
          <p:nvPr/>
        </p:nvSpPr>
        <p:spPr>
          <a:xfrm>
            <a:off x="4076700" y="4562906"/>
            <a:ext cx="8124824" cy="400110"/>
          </a:xfrm>
          <a:prstGeom prst="rect">
            <a:avLst/>
          </a:prstGeom>
        </p:spPr>
        <p:txBody>
          <a:bodyPr wrap="square">
            <a:spAutoFit/>
          </a:bodyPr>
          <a:lstStyle/>
          <a:p>
            <a:r>
              <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Konkurences padomes priekšsēdētāja Skaidrīte Ābrama</a:t>
            </a:r>
            <a:endPar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xmlns="" id="{BC22037A-32D6-46D4-9010-E8BEC3CAE1F4}"/>
              </a:ext>
            </a:extLst>
          </p:cNvPr>
          <p:cNvSpPr/>
          <p:nvPr/>
        </p:nvSpPr>
        <p:spPr>
          <a:xfrm>
            <a:off x="4076700" y="4926748"/>
            <a:ext cx="8124824" cy="400110"/>
          </a:xfrm>
          <a:prstGeom prst="rect">
            <a:avLst/>
          </a:prstGeom>
        </p:spPr>
        <p:txBody>
          <a:bodyPr wrap="square">
            <a:spAutoFit/>
          </a:bodyPr>
          <a:lstStyle/>
          <a:p>
            <a:r>
              <a:rPr lang="lv-LV"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Skaidrite.abrama@kp.gov.lv</a:t>
            </a:r>
            <a:endParaRPr lang="en-GB"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1">
            <a:extLst>
              <a:ext uri="{FF2B5EF4-FFF2-40B4-BE49-F238E27FC236}">
                <a16:creationId xmlns:a16="http://schemas.microsoft.com/office/drawing/2014/main" xmlns="" id="{26890D8A-6FB8-421D-9591-3A822A530440}"/>
              </a:ext>
            </a:extLst>
          </p:cNvPr>
          <p:cNvSpPr txBox="1">
            <a:spLocks/>
          </p:cNvSpPr>
          <p:nvPr/>
        </p:nvSpPr>
        <p:spPr>
          <a:xfrm>
            <a:off x="3852242" y="6083251"/>
            <a:ext cx="2093102" cy="41524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v-LV" altLang="lv-LV"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www.kp.gov.lv</a:t>
            </a:r>
          </a:p>
        </p:txBody>
      </p:sp>
      <p:sp>
        <p:nvSpPr>
          <p:cNvPr id="14" name="Text Placeholder 2">
            <a:extLst>
              <a:ext uri="{FF2B5EF4-FFF2-40B4-BE49-F238E27FC236}">
                <a16:creationId xmlns:a16="http://schemas.microsoft.com/office/drawing/2014/main" xmlns="" id="{7247CEB4-D92E-4921-95E0-B4F720692CA7}"/>
              </a:ext>
            </a:extLst>
          </p:cNvPr>
          <p:cNvSpPr txBox="1">
            <a:spLocks/>
          </p:cNvSpPr>
          <p:nvPr/>
        </p:nvSpPr>
        <p:spPr>
          <a:xfrm>
            <a:off x="6730176" y="5980118"/>
            <a:ext cx="1567892" cy="6397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v-LV" altLang="lv-LV"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lv-LV" altLang="lv-LV" sz="2000"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KPgovLV</a:t>
            </a:r>
            <a:r>
              <a:rPr lang="lv-LV" altLang="lv-LV"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pic>
        <p:nvPicPr>
          <p:cNvPr id="15" name="Picture 14">
            <a:extLst>
              <a:ext uri="{FF2B5EF4-FFF2-40B4-BE49-F238E27FC236}">
                <a16:creationId xmlns:a16="http://schemas.microsoft.com/office/drawing/2014/main" xmlns="" id="{936819AE-D0FE-4A92-97D0-7E44036F955A}"/>
              </a:ext>
            </a:extLst>
          </p:cNvPr>
          <p:cNvPicPr>
            <a:picLocks noChangeAspect="1"/>
          </p:cNvPicPr>
          <p:nvPr/>
        </p:nvPicPr>
        <p:blipFill>
          <a:blip r:embed="rId4"/>
          <a:stretch>
            <a:fillRect/>
          </a:stretch>
        </p:blipFill>
        <p:spPr>
          <a:xfrm>
            <a:off x="6459844" y="6159802"/>
            <a:ext cx="319371" cy="280393"/>
          </a:xfrm>
          <a:prstGeom prst="rect">
            <a:avLst/>
          </a:prstGeom>
        </p:spPr>
      </p:pic>
      <p:pic>
        <p:nvPicPr>
          <p:cNvPr id="16" name="Picture 15">
            <a:extLst>
              <a:ext uri="{FF2B5EF4-FFF2-40B4-BE49-F238E27FC236}">
                <a16:creationId xmlns:a16="http://schemas.microsoft.com/office/drawing/2014/main" xmlns="" id="{C5F1B329-2221-401B-AA5F-5D9A8F1F2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568" y="6179869"/>
            <a:ext cx="240263" cy="240263"/>
          </a:xfrm>
          <a:prstGeom prst="rect">
            <a:avLst/>
          </a:prstGeom>
        </p:spPr>
      </p:pic>
      <p:sp>
        <p:nvSpPr>
          <p:cNvPr id="17" name="Text Placeholder 2">
            <a:extLst>
              <a:ext uri="{FF2B5EF4-FFF2-40B4-BE49-F238E27FC236}">
                <a16:creationId xmlns:a16="http://schemas.microsoft.com/office/drawing/2014/main" xmlns="" id="{18177E29-6DE4-43EC-A48B-3EA504ABE6A5}"/>
              </a:ext>
            </a:extLst>
          </p:cNvPr>
          <p:cNvSpPr txBox="1">
            <a:spLocks/>
          </p:cNvSpPr>
          <p:nvPr/>
        </p:nvSpPr>
        <p:spPr>
          <a:xfrm>
            <a:off x="9052831" y="5980118"/>
            <a:ext cx="3027687" cy="63976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lv-LV" altLang="lv-LV"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Konkurences padome</a:t>
            </a:r>
          </a:p>
        </p:txBody>
      </p:sp>
      <p:sp>
        <p:nvSpPr>
          <p:cNvPr id="18" name="Rectangle 17">
            <a:extLst>
              <a:ext uri="{FF2B5EF4-FFF2-40B4-BE49-F238E27FC236}">
                <a16:creationId xmlns:a16="http://schemas.microsoft.com/office/drawing/2014/main" xmlns="" id="{457E1271-AB81-4BE5-888A-499E44DA0201}"/>
              </a:ext>
            </a:extLst>
          </p:cNvPr>
          <p:cNvSpPr/>
          <p:nvPr/>
        </p:nvSpPr>
        <p:spPr>
          <a:xfrm>
            <a:off x="4076700" y="2470896"/>
            <a:ext cx="8124824" cy="784830"/>
          </a:xfrm>
          <a:prstGeom prst="rect">
            <a:avLst/>
          </a:prstGeom>
        </p:spPr>
        <p:txBody>
          <a:bodyPr wrap="square">
            <a:spAutoFit/>
          </a:bodyPr>
          <a:lstStyle/>
          <a:p>
            <a:r>
              <a:rPr lang="lv-LV" sz="45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Paldies par uzmanību!</a:t>
            </a:r>
          </a:p>
        </p:txBody>
      </p:sp>
    </p:spTree>
    <p:extLst>
      <p:ext uri="{BB962C8B-B14F-4D97-AF65-F5344CB8AC3E}">
        <p14:creationId xmlns:p14="http://schemas.microsoft.com/office/powerpoint/2010/main" val="57829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A636B002-11C5-4C2E-B017-44CD11ABBFF8}"/>
              </a:ext>
            </a:extLst>
          </p:cNvPr>
          <p:cNvSpPr/>
          <p:nvPr/>
        </p:nvSpPr>
        <p:spPr>
          <a:xfrm>
            <a:off x="0" y="216389"/>
            <a:ext cx="10360058"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xmlns="" id="{10A7BBCC-A700-41FD-9774-82BF5FE0FD84}"/>
              </a:ext>
            </a:extLst>
          </p:cNvPr>
          <p:cNvSpPr/>
          <p:nvPr/>
        </p:nvSpPr>
        <p:spPr>
          <a:xfrm>
            <a:off x="0" y="478579"/>
            <a:ext cx="10360058" cy="742625"/>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02B455BE-29E0-4F1A-9F76-3DABDC25FD95}"/>
              </a:ext>
            </a:extLst>
          </p:cNvPr>
          <p:cNvSpPr txBox="1"/>
          <p:nvPr/>
        </p:nvSpPr>
        <p:spPr>
          <a:xfrm>
            <a:off x="1" y="492745"/>
            <a:ext cx="10360058" cy="523220"/>
          </a:xfrm>
          <a:prstGeom prst="rect">
            <a:avLst/>
          </a:prstGeom>
          <a:noFill/>
        </p:spPr>
        <p:txBody>
          <a:bodyPr wrap="square" rtlCol="0">
            <a:spAutoFit/>
          </a:bodyPr>
          <a:lstStyle/>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2018: Sabiedriskās domas aptauja</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xmlns="" id="{86E2BE78-DFD0-4BE7-A3BF-6CC05930DC82}"/>
              </a:ext>
            </a:extLst>
          </p:cNvPr>
          <p:cNvSpPr/>
          <p:nvPr/>
        </p:nvSpPr>
        <p:spPr>
          <a:xfrm>
            <a:off x="2959588" y="2246405"/>
            <a:ext cx="8772076" cy="1246495"/>
          </a:xfrm>
          <a:prstGeom prst="rect">
            <a:avLst/>
          </a:prstGeom>
        </p:spPr>
        <p:txBody>
          <a:bodyPr wrap="square">
            <a:spAutoFit/>
          </a:bodyPr>
          <a:lstStyle/>
          <a:p>
            <a:r>
              <a:rPr lang="lv-LV" sz="25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Katrs desmitais uzņēmējs </a:t>
            </a:r>
            <a:r>
              <a:rPr lang="lv-LV" sz="2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būtu gatavs </a:t>
            </a:r>
            <a:r>
              <a:rPr lang="lv-LV" sz="25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apzināti iesaistīties konkurences pārkāpumā</a:t>
            </a:r>
            <a:r>
              <a:rPr lang="lv-LV" sz="2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nepamatoti paaugstinot cenas, lai nopelnītu. Nav droši – 27 %.</a:t>
            </a:r>
            <a:endParaRPr lang="en-GB" sz="2500" strike="sngStrike" dirty="0">
              <a:solidFill>
                <a:schemeClr val="tx1">
                  <a:lumMod val="75000"/>
                  <a:lumOff val="25000"/>
                </a:schemeClr>
              </a:solidFill>
            </a:endParaRPr>
          </a:p>
        </p:txBody>
      </p:sp>
      <p:sp>
        <p:nvSpPr>
          <p:cNvPr id="48" name="Rectangle 47">
            <a:extLst>
              <a:ext uri="{FF2B5EF4-FFF2-40B4-BE49-F238E27FC236}">
                <a16:creationId xmlns:a16="http://schemas.microsoft.com/office/drawing/2014/main" xmlns="" id="{082C1AD1-CC52-42D3-A034-07C1217C727F}"/>
              </a:ext>
            </a:extLst>
          </p:cNvPr>
          <p:cNvSpPr/>
          <p:nvPr/>
        </p:nvSpPr>
        <p:spPr>
          <a:xfrm>
            <a:off x="3002911" y="4633410"/>
            <a:ext cx="9102114" cy="1631216"/>
          </a:xfrm>
          <a:prstGeom prst="rect">
            <a:avLst/>
          </a:prstGeom>
        </p:spPr>
        <p:txBody>
          <a:bodyPr wrap="square">
            <a:spAutoFit/>
          </a:bodyPr>
          <a:lstStyle/>
          <a:p>
            <a:r>
              <a:rPr lang="lv-LV" sz="25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8 % aptaujāto pašvaldību </a:t>
            </a:r>
            <a:r>
              <a:rPr lang="lv-LV" sz="2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būtu gatavas </a:t>
            </a:r>
            <a:r>
              <a:rPr lang="lv-LV" sz="25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atbalstīt savas kapitālsabiedrības iesaisti konkurences pārkāpumā</a:t>
            </a:r>
            <a:r>
              <a:rPr lang="lv-LV" sz="25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nepamatoti paaugstinot cenu, lai nopelnītu. Nav droši – 37 %.</a:t>
            </a:r>
            <a:endParaRPr lang="en-GB" sz="2500" strike="sngStrike" dirty="0">
              <a:solidFill>
                <a:schemeClr val="tx1">
                  <a:lumMod val="75000"/>
                  <a:lumOff val="25000"/>
                </a:schemeClr>
              </a:solidFill>
            </a:endParaRPr>
          </a:p>
        </p:txBody>
      </p:sp>
      <p:grpSp>
        <p:nvGrpSpPr>
          <p:cNvPr id="53" name="Group 52">
            <a:extLst>
              <a:ext uri="{FF2B5EF4-FFF2-40B4-BE49-F238E27FC236}">
                <a16:creationId xmlns:a16="http://schemas.microsoft.com/office/drawing/2014/main" xmlns="" id="{5F06A8A3-D5F6-4487-952B-2C3F9E6E419F}"/>
              </a:ext>
            </a:extLst>
          </p:cNvPr>
          <p:cNvGrpSpPr/>
          <p:nvPr/>
        </p:nvGrpSpPr>
        <p:grpSpPr>
          <a:xfrm>
            <a:off x="308098" y="1466031"/>
            <a:ext cx="1799580" cy="908869"/>
            <a:chOff x="-72380" y="1478731"/>
            <a:chExt cx="2256523" cy="1107996"/>
          </a:xfrm>
        </p:grpSpPr>
        <p:pic>
          <p:nvPicPr>
            <p:cNvPr id="18" name="Graphic 17" descr="Man">
              <a:extLst>
                <a:ext uri="{FF2B5EF4-FFF2-40B4-BE49-F238E27FC236}">
                  <a16:creationId xmlns:a16="http://schemas.microsoft.com/office/drawing/2014/main" xmlns="" id="{1E198BF4-5340-4268-90C1-987A390763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380" y="1478731"/>
              <a:ext cx="1011923" cy="1107996"/>
            </a:xfrm>
            <a:prstGeom prst="rect">
              <a:avLst/>
            </a:prstGeom>
          </p:spPr>
        </p:pic>
        <p:pic>
          <p:nvPicPr>
            <p:cNvPr id="49" name="Graphic 48" descr="Man">
              <a:extLst>
                <a:ext uri="{FF2B5EF4-FFF2-40B4-BE49-F238E27FC236}">
                  <a16:creationId xmlns:a16="http://schemas.microsoft.com/office/drawing/2014/main" xmlns="" id="{A777754B-AB85-4FDB-A349-9E0B00E809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9920" y="1478731"/>
              <a:ext cx="1011923" cy="1107996"/>
            </a:xfrm>
            <a:prstGeom prst="rect">
              <a:avLst/>
            </a:prstGeom>
          </p:spPr>
        </p:pic>
        <p:pic>
          <p:nvPicPr>
            <p:cNvPr id="50" name="Graphic 49" descr="Man">
              <a:extLst>
                <a:ext uri="{FF2B5EF4-FFF2-40B4-BE49-F238E27FC236}">
                  <a16:creationId xmlns:a16="http://schemas.microsoft.com/office/drawing/2014/main" xmlns="" id="{2FE5C664-9A61-4472-B9CD-015909C37C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2220" y="1478731"/>
              <a:ext cx="1011923" cy="1107996"/>
            </a:xfrm>
            <a:prstGeom prst="rect">
              <a:avLst/>
            </a:prstGeom>
          </p:spPr>
        </p:pic>
      </p:grpSp>
      <p:grpSp>
        <p:nvGrpSpPr>
          <p:cNvPr id="54" name="Group 53">
            <a:extLst>
              <a:ext uri="{FF2B5EF4-FFF2-40B4-BE49-F238E27FC236}">
                <a16:creationId xmlns:a16="http://schemas.microsoft.com/office/drawing/2014/main" xmlns="" id="{85994CAC-3430-4204-8CBE-180E65B7C2C4}"/>
              </a:ext>
            </a:extLst>
          </p:cNvPr>
          <p:cNvGrpSpPr/>
          <p:nvPr/>
        </p:nvGrpSpPr>
        <p:grpSpPr>
          <a:xfrm>
            <a:off x="308098" y="2404174"/>
            <a:ext cx="1799580" cy="908869"/>
            <a:chOff x="-72380" y="1478731"/>
            <a:chExt cx="2256523" cy="1107996"/>
          </a:xfrm>
        </p:grpSpPr>
        <p:pic>
          <p:nvPicPr>
            <p:cNvPr id="55" name="Graphic 54" descr="Man">
              <a:extLst>
                <a:ext uri="{FF2B5EF4-FFF2-40B4-BE49-F238E27FC236}">
                  <a16:creationId xmlns:a16="http://schemas.microsoft.com/office/drawing/2014/main" xmlns="" id="{2CC5801D-C56B-4AEA-BE12-82555AFE2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380" y="1478731"/>
              <a:ext cx="1011923" cy="1107996"/>
            </a:xfrm>
            <a:prstGeom prst="rect">
              <a:avLst/>
            </a:prstGeom>
          </p:spPr>
        </p:pic>
        <p:pic>
          <p:nvPicPr>
            <p:cNvPr id="56" name="Graphic 55" descr="Man">
              <a:extLst>
                <a:ext uri="{FF2B5EF4-FFF2-40B4-BE49-F238E27FC236}">
                  <a16:creationId xmlns:a16="http://schemas.microsoft.com/office/drawing/2014/main" xmlns="" id="{C340FBE5-2925-48B2-BF7B-7056166ADA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9920" y="1478731"/>
              <a:ext cx="1011923" cy="1107996"/>
            </a:xfrm>
            <a:prstGeom prst="rect">
              <a:avLst/>
            </a:prstGeom>
          </p:spPr>
        </p:pic>
        <p:pic>
          <p:nvPicPr>
            <p:cNvPr id="57" name="Graphic 56" descr="Man">
              <a:extLst>
                <a:ext uri="{FF2B5EF4-FFF2-40B4-BE49-F238E27FC236}">
                  <a16:creationId xmlns:a16="http://schemas.microsoft.com/office/drawing/2014/main" xmlns="" id="{D99A710A-E6D3-42E4-A5D8-BD7CA78F2C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2220" y="1478731"/>
              <a:ext cx="1011923" cy="1107996"/>
            </a:xfrm>
            <a:prstGeom prst="rect">
              <a:avLst/>
            </a:prstGeom>
          </p:spPr>
        </p:pic>
      </p:grpSp>
      <p:grpSp>
        <p:nvGrpSpPr>
          <p:cNvPr id="58" name="Group 57">
            <a:extLst>
              <a:ext uri="{FF2B5EF4-FFF2-40B4-BE49-F238E27FC236}">
                <a16:creationId xmlns:a16="http://schemas.microsoft.com/office/drawing/2014/main" xmlns="" id="{310E04A8-3180-454E-A031-58CA1A4FC378}"/>
              </a:ext>
            </a:extLst>
          </p:cNvPr>
          <p:cNvGrpSpPr/>
          <p:nvPr/>
        </p:nvGrpSpPr>
        <p:grpSpPr>
          <a:xfrm>
            <a:off x="294752" y="3342317"/>
            <a:ext cx="1799580" cy="908869"/>
            <a:chOff x="-72380" y="1478731"/>
            <a:chExt cx="2256523" cy="1107996"/>
          </a:xfrm>
        </p:grpSpPr>
        <p:pic>
          <p:nvPicPr>
            <p:cNvPr id="59" name="Graphic 58" descr="Man">
              <a:extLst>
                <a:ext uri="{FF2B5EF4-FFF2-40B4-BE49-F238E27FC236}">
                  <a16:creationId xmlns:a16="http://schemas.microsoft.com/office/drawing/2014/main" xmlns="" id="{22634E1D-F71B-4F2C-980C-0D115A275C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380" y="1478731"/>
              <a:ext cx="1011923" cy="1107996"/>
            </a:xfrm>
            <a:prstGeom prst="rect">
              <a:avLst/>
            </a:prstGeom>
          </p:spPr>
        </p:pic>
        <p:pic>
          <p:nvPicPr>
            <p:cNvPr id="60" name="Graphic 59" descr="Man">
              <a:extLst>
                <a:ext uri="{FF2B5EF4-FFF2-40B4-BE49-F238E27FC236}">
                  <a16:creationId xmlns:a16="http://schemas.microsoft.com/office/drawing/2014/main" xmlns="" id="{22EE6D37-5684-4569-A716-A9702D7735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9920" y="1478731"/>
              <a:ext cx="1011923" cy="1107996"/>
            </a:xfrm>
            <a:prstGeom prst="rect">
              <a:avLst/>
            </a:prstGeom>
          </p:spPr>
        </p:pic>
        <p:pic>
          <p:nvPicPr>
            <p:cNvPr id="61" name="Graphic 60" descr="Man">
              <a:extLst>
                <a:ext uri="{FF2B5EF4-FFF2-40B4-BE49-F238E27FC236}">
                  <a16:creationId xmlns:a16="http://schemas.microsoft.com/office/drawing/2014/main" xmlns="" id="{773CBD0B-76ED-4D48-9904-9F36390155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2220" y="1478731"/>
              <a:ext cx="1011923" cy="1107996"/>
            </a:xfrm>
            <a:prstGeom prst="rect">
              <a:avLst/>
            </a:prstGeom>
          </p:spPr>
        </p:pic>
      </p:grpSp>
      <p:pic>
        <p:nvPicPr>
          <p:cNvPr id="62" name="Graphic 61" descr="Man">
            <a:extLst>
              <a:ext uri="{FF2B5EF4-FFF2-40B4-BE49-F238E27FC236}">
                <a16:creationId xmlns:a16="http://schemas.microsoft.com/office/drawing/2014/main" xmlns="" id="{8A0B39AC-5724-47CA-B8B3-9104C47AA9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784253" y="2415219"/>
            <a:ext cx="807010" cy="908869"/>
          </a:xfrm>
          <a:prstGeom prst="rect">
            <a:avLst/>
          </a:prstGeom>
        </p:spPr>
      </p:pic>
      <p:grpSp>
        <p:nvGrpSpPr>
          <p:cNvPr id="66" name="Group 65">
            <a:extLst>
              <a:ext uri="{FF2B5EF4-FFF2-40B4-BE49-F238E27FC236}">
                <a16:creationId xmlns:a16="http://schemas.microsoft.com/office/drawing/2014/main" xmlns="" id="{D0A4CA4D-0320-4BB3-9208-EB1F63DC5EFE}"/>
              </a:ext>
            </a:extLst>
          </p:cNvPr>
          <p:cNvGrpSpPr/>
          <p:nvPr/>
        </p:nvGrpSpPr>
        <p:grpSpPr>
          <a:xfrm>
            <a:off x="130298" y="4391880"/>
            <a:ext cx="2415243" cy="804954"/>
            <a:chOff x="214490" y="4391880"/>
            <a:chExt cx="2415243" cy="804954"/>
          </a:xfrm>
        </p:grpSpPr>
        <p:pic>
          <p:nvPicPr>
            <p:cNvPr id="26" name="Graphic 25" descr="Court">
              <a:extLst>
                <a:ext uri="{FF2B5EF4-FFF2-40B4-BE49-F238E27FC236}">
                  <a16:creationId xmlns:a16="http://schemas.microsoft.com/office/drawing/2014/main" xmlns="" id="{03323D0C-9CE3-4689-8421-47A217326E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4490" y="4391880"/>
              <a:ext cx="678241" cy="804954"/>
            </a:xfrm>
            <a:prstGeom prst="rect">
              <a:avLst/>
            </a:prstGeom>
          </p:spPr>
        </p:pic>
        <p:pic>
          <p:nvPicPr>
            <p:cNvPr id="63" name="Graphic 62" descr="Court">
              <a:extLst>
                <a:ext uri="{FF2B5EF4-FFF2-40B4-BE49-F238E27FC236}">
                  <a16:creationId xmlns:a16="http://schemas.microsoft.com/office/drawing/2014/main" xmlns="" id="{3D6FE644-E798-45C6-ABC4-B251ABE361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2336" y="4391880"/>
              <a:ext cx="678241" cy="804954"/>
            </a:xfrm>
            <a:prstGeom prst="rect">
              <a:avLst/>
            </a:prstGeom>
          </p:spPr>
        </p:pic>
        <p:pic>
          <p:nvPicPr>
            <p:cNvPr id="64" name="Graphic 63" descr="Court">
              <a:extLst>
                <a:ext uri="{FF2B5EF4-FFF2-40B4-BE49-F238E27FC236}">
                  <a16:creationId xmlns:a16="http://schemas.microsoft.com/office/drawing/2014/main" xmlns="" id="{1AA169D0-7EFD-4969-86B5-9EAFA26D4A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64168" y="4391880"/>
              <a:ext cx="678241" cy="804954"/>
            </a:xfrm>
            <a:prstGeom prst="rect">
              <a:avLst/>
            </a:prstGeom>
          </p:spPr>
        </p:pic>
        <p:pic>
          <p:nvPicPr>
            <p:cNvPr id="65" name="Graphic 64" descr="Court">
              <a:extLst>
                <a:ext uri="{FF2B5EF4-FFF2-40B4-BE49-F238E27FC236}">
                  <a16:creationId xmlns:a16="http://schemas.microsoft.com/office/drawing/2014/main" xmlns="" id="{E1BC97DC-5769-4C10-8546-90E37A26A8E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51492" y="4391880"/>
              <a:ext cx="678241" cy="804954"/>
            </a:xfrm>
            <a:prstGeom prst="rect">
              <a:avLst/>
            </a:prstGeom>
          </p:spPr>
        </p:pic>
      </p:grpSp>
      <p:grpSp>
        <p:nvGrpSpPr>
          <p:cNvPr id="67" name="Group 66">
            <a:extLst>
              <a:ext uri="{FF2B5EF4-FFF2-40B4-BE49-F238E27FC236}">
                <a16:creationId xmlns:a16="http://schemas.microsoft.com/office/drawing/2014/main" xmlns="" id="{462A2A64-C4E4-4A2E-96FC-EF08A11A8850}"/>
              </a:ext>
            </a:extLst>
          </p:cNvPr>
          <p:cNvGrpSpPr/>
          <p:nvPr/>
        </p:nvGrpSpPr>
        <p:grpSpPr>
          <a:xfrm>
            <a:off x="143843" y="5143099"/>
            <a:ext cx="2415243" cy="804954"/>
            <a:chOff x="214490" y="4391880"/>
            <a:chExt cx="2415243" cy="804954"/>
          </a:xfrm>
        </p:grpSpPr>
        <p:pic>
          <p:nvPicPr>
            <p:cNvPr id="68" name="Graphic 67" descr="Court">
              <a:extLst>
                <a:ext uri="{FF2B5EF4-FFF2-40B4-BE49-F238E27FC236}">
                  <a16:creationId xmlns:a16="http://schemas.microsoft.com/office/drawing/2014/main" xmlns="" id="{9DCD4ACF-CAA0-4669-9436-DE7DC93FD2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4490" y="4391880"/>
              <a:ext cx="678241" cy="804954"/>
            </a:xfrm>
            <a:prstGeom prst="rect">
              <a:avLst/>
            </a:prstGeom>
          </p:spPr>
        </p:pic>
        <p:pic>
          <p:nvPicPr>
            <p:cNvPr id="69" name="Graphic 68" descr="Court">
              <a:extLst>
                <a:ext uri="{FF2B5EF4-FFF2-40B4-BE49-F238E27FC236}">
                  <a16:creationId xmlns:a16="http://schemas.microsoft.com/office/drawing/2014/main" xmlns="" id="{E6D69FE4-32BA-4ADF-8C04-E96FD2CBD3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2336" y="4391880"/>
              <a:ext cx="678241" cy="804954"/>
            </a:xfrm>
            <a:prstGeom prst="rect">
              <a:avLst/>
            </a:prstGeom>
          </p:spPr>
        </p:pic>
        <p:pic>
          <p:nvPicPr>
            <p:cNvPr id="70" name="Graphic 69" descr="Court">
              <a:extLst>
                <a:ext uri="{FF2B5EF4-FFF2-40B4-BE49-F238E27FC236}">
                  <a16:creationId xmlns:a16="http://schemas.microsoft.com/office/drawing/2014/main" xmlns="" id="{B3225FCC-FA7C-4E21-A8C7-10A37F734AD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64168" y="4391880"/>
              <a:ext cx="678241" cy="804954"/>
            </a:xfrm>
            <a:prstGeom prst="rect">
              <a:avLst/>
            </a:prstGeom>
          </p:spPr>
        </p:pic>
        <p:pic>
          <p:nvPicPr>
            <p:cNvPr id="71" name="Graphic 70" descr="Court">
              <a:extLst>
                <a:ext uri="{FF2B5EF4-FFF2-40B4-BE49-F238E27FC236}">
                  <a16:creationId xmlns:a16="http://schemas.microsoft.com/office/drawing/2014/main" xmlns="" id="{16FC6F37-A67F-4CC4-A9C6-76EB2DA18A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51492" y="4391880"/>
              <a:ext cx="678241" cy="804954"/>
            </a:xfrm>
            <a:prstGeom prst="rect">
              <a:avLst/>
            </a:prstGeom>
          </p:spPr>
        </p:pic>
      </p:grpSp>
      <p:grpSp>
        <p:nvGrpSpPr>
          <p:cNvPr id="72" name="Group 71">
            <a:extLst>
              <a:ext uri="{FF2B5EF4-FFF2-40B4-BE49-F238E27FC236}">
                <a16:creationId xmlns:a16="http://schemas.microsoft.com/office/drawing/2014/main" xmlns="" id="{F4E71400-D6D1-4AF9-B1B3-0445A4845B1B}"/>
              </a:ext>
            </a:extLst>
          </p:cNvPr>
          <p:cNvGrpSpPr/>
          <p:nvPr/>
        </p:nvGrpSpPr>
        <p:grpSpPr>
          <a:xfrm>
            <a:off x="130298" y="5862149"/>
            <a:ext cx="2415243" cy="804954"/>
            <a:chOff x="214490" y="4391880"/>
            <a:chExt cx="2415243" cy="804954"/>
          </a:xfrm>
        </p:grpSpPr>
        <p:pic>
          <p:nvPicPr>
            <p:cNvPr id="73" name="Graphic 72" descr="Court">
              <a:extLst>
                <a:ext uri="{FF2B5EF4-FFF2-40B4-BE49-F238E27FC236}">
                  <a16:creationId xmlns:a16="http://schemas.microsoft.com/office/drawing/2014/main" xmlns="" id="{2CA19FC8-B249-4D01-A9A9-745172C3E81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4490" y="4391880"/>
              <a:ext cx="678241" cy="804954"/>
            </a:xfrm>
            <a:prstGeom prst="rect">
              <a:avLst/>
            </a:prstGeom>
          </p:spPr>
        </p:pic>
        <p:pic>
          <p:nvPicPr>
            <p:cNvPr id="74" name="Graphic 73" descr="Court">
              <a:extLst>
                <a:ext uri="{FF2B5EF4-FFF2-40B4-BE49-F238E27FC236}">
                  <a16:creationId xmlns:a16="http://schemas.microsoft.com/office/drawing/2014/main" xmlns="" id="{7370743A-6129-482E-9392-9778398B5C0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2336" y="4391880"/>
              <a:ext cx="678241" cy="804954"/>
            </a:xfrm>
            <a:prstGeom prst="rect">
              <a:avLst/>
            </a:prstGeom>
          </p:spPr>
        </p:pic>
        <p:pic>
          <p:nvPicPr>
            <p:cNvPr id="75" name="Graphic 74" descr="Court">
              <a:extLst>
                <a:ext uri="{FF2B5EF4-FFF2-40B4-BE49-F238E27FC236}">
                  <a16:creationId xmlns:a16="http://schemas.microsoft.com/office/drawing/2014/main" xmlns="" id="{DA05023D-46A1-414E-9E2A-92DC7E8EAD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64168" y="4391880"/>
              <a:ext cx="678241" cy="804954"/>
            </a:xfrm>
            <a:prstGeom prst="rect">
              <a:avLst/>
            </a:prstGeom>
          </p:spPr>
        </p:pic>
        <p:pic>
          <p:nvPicPr>
            <p:cNvPr id="76" name="Graphic 75" descr="Court">
              <a:extLst>
                <a:ext uri="{FF2B5EF4-FFF2-40B4-BE49-F238E27FC236}">
                  <a16:creationId xmlns:a16="http://schemas.microsoft.com/office/drawing/2014/main" xmlns="" id="{EF00508B-E56E-490A-BF05-BD9240FEA8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951492" y="4391880"/>
              <a:ext cx="678241" cy="804954"/>
            </a:xfrm>
            <a:prstGeom prst="rect">
              <a:avLst/>
            </a:prstGeom>
          </p:spPr>
        </p:pic>
      </p:grpSp>
    </p:spTree>
    <p:extLst>
      <p:ext uri="{BB962C8B-B14F-4D97-AF65-F5344CB8AC3E}">
        <p14:creationId xmlns:p14="http://schemas.microsoft.com/office/powerpoint/2010/main" val="394915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59B"/>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5013D465-EA0B-4C2E-B897-268C3351F6DD}"/>
              </a:ext>
            </a:extLst>
          </p:cNvPr>
          <p:cNvSpPr/>
          <p:nvPr/>
        </p:nvSpPr>
        <p:spPr>
          <a:xfrm>
            <a:off x="0" y="351059"/>
            <a:ext cx="10936790" cy="1129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Rectangle 3">
            <a:extLst>
              <a:ext uri="{FF2B5EF4-FFF2-40B4-BE49-F238E27FC236}">
                <a16:creationId xmlns:a16="http://schemas.microsoft.com/office/drawing/2014/main" xmlns="" id="{ECF94095-60C0-489D-BEB1-09604BF37329}"/>
              </a:ext>
            </a:extLst>
          </p:cNvPr>
          <p:cNvSpPr/>
          <p:nvPr/>
        </p:nvSpPr>
        <p:spPr>
          <a:xfrm>
            <a:off x="0" y="435331"/>
            <a:ext cx="10936790" cy="780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C4239574-5B11-4EF3-ADC5-C81B3992705D}"/>
              </a:ext>
            </a:extLst>
          </p:cNvPr>
          <p:cNvSpPr txBox="1"/>
          <p:nvPr/>
        </p:nvSpPr>
        <p:spPr>
          <a:xfrm>
            <a:off x="0" y="604908"/>
            <a:ext cx="10936790" cy="523220"/>
          </a:xfrm>
          <a:prstGeom prst="rect">
            <a:avLst/>
          </a:prstGeom>
          <a:noFill/>
        </p:spPr>
        <p:txBody>
          <a:bodyPr wrap="square" rtlCol="0">
            <a:spAutoFit/>
          </a:bodyPr>
          <a:lstStyle/>
          <a:p>
            <a:pPr algn="ctr"/>
            <a:r>
              <a:rPr lang="lv-LV" sz="2800" b="1" dirty="0" smtClean="0">
                <a:latin typeface="Verdana" panose="020B0604030504040204" pitchFamily="34" charset="0"/>
                <a:ea typeface="Verdana" panose="020B0604030504040204" pitchFamily="34" charset="0"/>
                <a:cs typeface="Verdana" panose="020B0604030504040204" pitchFamily="34" charset="0"/>
              </a:rPr>
              <a:t>Publiskas </a:t>
            </a:r>
            <a:r>
              <a:rPr lang="lv-LV" sz="2800" b="1" dirty="0">
                <a:latin typeface="Verdana" panose="020B0604030504040204" pitchFamily="34" charset="0"/>
                <a:ea typeface="Verdana" panose="020B0604030504040204" pitchFamily="34" charset="0"/>
                <a:cs typeface="Verdana" panose="020B0604030504040204" pitchFamily="34" charset="0"/>
              </a:rPr>
              <a:t>personas un godīga </a:t>
            </a:r>
            <a:r>
              <a:rPr lang="lv-LV" sz="2800" b="1" dirty="0" smtClean="0">
                <a:latin typeface="Verdana" panose="020B0604030504040204" pitchFamily="34" charset="0"/>
                <a:ea typeface="Verdana" panose="020B0604030504040204" pitchFamily="34" charset="0"/>
                <a:cs typeface="Verdana" panose="020B0604030504040204" pitchFamily="34" charset="0"/>
              </a:rPr>
              <a:t>konkurence</a:t>
            </a:r>
            <a:endParaRPr lang="en-GB" sz="28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xmlns="" id="{5D63AC8F-EBB2-4C8B-90DF-B4616B6BA67C}"/>
              </a:ext>
            </a:extLst>
          </p:cNvPr>
          <p:cNvSpPr/>
          <p:nvPr/>
        </p:nvSpPr>
        <p:spPr>
          <a:xfrm>
            <a:off x="478968" y="1929939"/>
            <a:ext cx="3299929" cy="4382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p>
        </p:txBody>
      </p:sp>
      <p:sp>
        <p:nvSpPr>
          <p:cNvPr id="7" name="Rectangle 6">
            <a:extLst>
              <a:ext uri="{FF2B5EF4-FFF2-40B4-BE49-F238E27FC236}">
                <a16:creationId xmlns:a16="http://schemas.microsoft.com/office/drawing/2014/main" xmlns="" id="{AF6E0E39-4987-4B4F-A3BA-52489C653C38}"/>
              </a:ext>
            </a:extLst>
          </p:cNvPr>
          <p:cNvSpPr/>
          <p:nvPr/>
        </p:nvSpPr>
        <p:spPr>
          <a:xfrm>
            <a:off x="478966" y="3105475"/>
            <a:ext cx="3295799" cy="2246769"/>
          </a:xfrm>
          <a:prstGeom prst="rect">
            <a:avLst/>
          </a:prstGeom>
        </p:spPr>
        <p:txBody>
          <a:bodyPr wrap="square">
            <a:spAutoFit/>
          </a:bodyPr>
          <a:lstStyle/>
          <a:p>
            <a:pPr algn="ctr"/>
            <a:r>
              <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Publisku personu nepamatota iesaiste uzņēmējdarbībā - starp </a:t>
            </a:r>
            <a:r>
              <a:rPr lang="lv-LV"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galvenajām konkurences problēmām </a:t>
            </a:r>
          </a:p>
          <a:p>
            <a:pPr algn="ctr"/>
            <a:r>
              <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Latvijā.</a:t>
            </a:r>
            <a:endParaRPr lang="en-GB" sz="2000" b="1" dirty="0"/>
          </a:p>
        </p:txBody>
      </p:sp>
      <p:sp>
        <p:nvSpPr>
          <p:cNvPr id="8" name="Rectangle 7">
            <a:extLst>
              <a:ext uri="{FF2B5EF4-FFF2-40B4-BE49-F238E27FC236}">
                <a16:creationId xmlns:a16="http://schemas.microsoft.com/office/drawing/2014/main" xmlns="" id="{93B27B3A-54CB-4075-B8DA-C5E38E310A4B}"/>
              </a:ext>
            </a:extLst>
          </p:cNvPr>
          <p:cNvSpPr/>
          <p:nvPr/>
        </p:nvSpPr>
        <p:spPr>
          <a:xfrm>
            <a:off x="478966" y="5609329"/>
            <a:ext cx="3295800" cy="446276"/>
          </a:xfrm>
          <a:prstGeom prst="rect">
            <a:avLst/>
          </a:prstGeom>
        </p:spPr>
        <p:txBody>
          <a:bodyPr wrap="square">
            <a:spAutoFit/>
          </a:bodyPr>
          <a:lstStyle/>
          <a:p>
            <a:pPr algn="ctr"/>
            <a:r>
              <a:rPr lang="lv-LV" sz="1150" i="1" dirty="0">
                <a:solidFill>
                  <a:srgbClr val="00859B"/>
                </a:solidFill>
                <a:latin typeface="Verdana" panose="020B0604030504040204" pitchFamily="34" charset="0"/>
                <a:ea typeface="Verdana" panose="020B0604030504040204" pitchFamily="34" charset="0"/>
                <a:cs typeface="Verdana" panose="020B0604030504040204" pitchFamily="34" charset="0"/>
              </a:rPr>
              <a:t>Saskaņā ar Konkurences padomes </a:t>
            </a:r>
          </a:p>
          <a:p>
            <a:pPr algn="ctr"/>
            <a:r>
              <a:rPr lang="lv-LV" sz="1150" i="1" dirty="0">
                <a:solidFill>
                  <a:srgbClr val="00859B"/>
                </a:solidFill>
                <a:latin typeface="Verdana" panose="020B0604030504040204" pitchFamily="34" charset="0"/>
                <a:ea typeface="Verdana" panose="020B0604030504040204" pitchFamily="34" charset="0"/>
                <a:cs typeface="Verdana" panose="020B0604030504040204" pitchFamily="34" charset="0"/>
              </a:rPr>
              <a:t>2018. gada sabiedriskās domas pētījumu.</a:t>
            </a:r>
            <a:endParaRPr lang="en-GB" sz="1150" i="1" dirty="0">
              <a:solidFill>
                <a:srgbClr val="00859B"/>
              </a:solidFill>
            </a:endParaRPr>
          </a:p>
        </p:txBody>
      </p:sp>
      <p:pic>
        <p:nvPicPr>
          <p:cNvPr id="10" name="Graphic 9" descr="Court">
            <a:extLst>
              <a:ext uri="{FF2B5EF4-FFF2-40B4-BE49-F238E27FC236}">
                <a16:creationId xmlns:a16="http://schemas.microsoft.com/office/drawing/2014/main" xmlns="" id="{7D89C99B-0B4B-4FD2-91D8-FCA5FDB9AA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58206" y="1929939"/>
            <a:ext cx="914400" cy="914400"/>
          </a:xfrm>
          <a:prstGeom prst="rect">
            <a:avLst/>
          </a:prstGeom>
        </p:spPr>
      </p:pic>
      <p:pic>
        <p:nvPicPr>
          <p:cNvPr id="12" name="Graphic 11" descr="Briefcase">
            <a:extLst>
              <a:ext uri="{FF2B5EF4-FFF2-40B4-BE49-F238E27FC236}">
                <a16:creationId xmlns:a16="http://schemas.microsoft.com/office/drawing/2014/main" xmlns="" id="{ECBABAF2-2542-4983-845B-DD95ED4587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528052" y="2387139"/>
            <a:ext cx="425165" cy="425165"/>
          </a:xfrm>
          <a:prstGeom prst="rect">
            <a:avLst/>
          </a:prstGeom>
        </p:spPr>
      </p:pic>
      <p:sp>
        <p:nvSpPr>
          <p:cNvPr id="14" name="Rectangle 13">
            <a:extLst>
              <a:ext uri="{FF2B5EF4-FFF2-40B4-BE49-F238E27FC236}">
                <a16:creationId xmlns:a16="http://schemas.microsoft.com/office/drawing/2014/main" xmlns="" id="{9DE50A44-0E61-4920-9A68-3A01061C4126}"/>
              </a:ext>
            </a:extLst>
          </p:cNvPr>
          <p:cNvSpPr/>
          <p:nvPr/>
        </p:nvSpPr>
        <p:spPr>
          <a:xfrm>
            <a:off x="4499753" y="1930239"/>
            <a:ext cx="3299929" cy="4382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a:t>SIA “ZAAO”</a:t>
            </a:r>
            <a:endParaRPr lang="en-GB" sz="2500" dirty="0"/>
          </a:p>
        </p:txBody>
      </p:sp>
      <p:sp>
        <p:nvSpPr>
          <p:cNvPr id="16" name="Rectangle 15">
            <a:extLst>
              <a:ext uri="{FF2B5EF4-FFF2-40B4-BE49-F238E27FC236}">
                <a16:creationId xmlns:a16="http://schemas.microsoft.com/office/drawing/2014/main" xmlns="" id="{549C013F-AD42-4BCC-A111-2E76E0CBED75}"/>
              </a:ext>
            </a:extLst>
          </p:cNvPr>
          <p:cNvSpPr/>
          <p:nvPr/>
        </p:nvSpPr>
        <p:spPr>
          <a:xfrm>
            <a:off x="4413041" y="2618697"/>
            <a:ext cx="3295798" cy="707886"/>
          </a:xfrm>
          <a:prstGeom prst="rect">
            <a:avLst/>
          </a:prstGeom>
        </p:spPr>
        <p:txBody>
          <a:bodyPr wrap="square">
            <a:spAutoFit/>
          </a:bodyPr>
          <a:lstStyle/>
          <a:p>
            <a:pPr algn="ctr"/>
            <a:r>
              <a:rPr lang="lv-LV" sz="2000" dirty="0">
                <a:latin typeface="Verdana" panose="020B0604030504040204" pitchFamily="34" charset="0"/>
                <a:ea typeface="Verdana" panose="020B0604030504040204" pitchFamily="34" charset="0"/>
                <a:cs typeface="Verdana" panose="020B0604030504040204" pitchFamily="34" charset="0"/>
              </a:rPr>
              <a:t>Kapitālsabiedrība </a:t>
            </a:r>
            <a:r>
              <a:rPr lang="lv-LV" sz="2000" b="1" dirty="0">
                <a:latin typeface="Verdana" panose="020B0604030504040204" pitchFamily="34" charset="0"/>
                <a:ea typeface="Verdana" panose="020B0604030504040204" pitchFamily="34" charset="0"/>
                <a:cs typeface="Verdana" panose="020B0604030504040204" pitchFamily="34" charset="0"/>
              </a:rPr>
              <a:t>ir dominējošā </a:t>
            </a:r>
            <a:r>
              <a:rPr lang="lv-LV" sz="2000" b="1" dirty="0" smtClean="0">
                <a:latin typeface="Verdana" panose="020B0604030504040204" pitchFamily="34" charset="0"/>
                <a:ea typeface="Verdana" panose="020B0604030504040204" pitchFamily="34" charset="0"/>
                <a:cs typeface="Verdana" panose="020B0604030504040204" pitchFamily="34" charset="0"/>
              </a:rPr>
              <a:t>stāvoklī</a:t>
            </a:r>
            <a:endParaRPr lang="en-GB" sz="2000" b="1" dirty="0"/>
          </a:p>
        </p:txBody>
      </p:sp>
      <p:sp>
        <p:nvSpPr>
          <p:cNvPr id="17" name="Rectangle 16">
            <a:extLst>
              <a:ext uri="{FF2B5EF4-FFF2-40B4-BE49-F238E27FC236}">
                <a16:creationId xmlns:a16="http://schemas.microsoft.com/office/drawing/2014/main" xmlns="" id="{9A08341E-9341-4F3C-9442-0519B4459E61}"/>
              </a:ext>
            </a:extLst>
          </p:cNvPr>
          <p:cNvSpPr/>
          <p:nvPr/>
        </p:nvSpPr>
        <p:spPr>
          <a:xfrm>
            <a:off x="4366414" y="3486761"/>
            <a:ext cx="3433268" cy="400110"/>
          </a:xfrm>
          <a:prstGeom prst="rect">
            <a:avLst/>
          </a:prstGeom>
        </p:spPr>
        <p:txBody>
          <a:bodyPr wrap="square">
            <a:spAutoFit/>
          </a:bodyPr>
          <a:lstStyle/>
          <a:p>
            <a:pPr algn="ctr"/>
            <a:r>
              <a:rPr lang="lv-LV" sz="2000" b="1" dirty="0">
                <a:solidFill>
                  <a:srgbClr val="FFC000"/>
                </a:solidFill>
                <a:latin typeface="Verdana" panose="020B0604030504040204" pitchFamily="34" charset="0"/>
                <a:ea typeface="Verdana" panose="020B0604030504040204" pitchFamily="34" charset="0"/>
                <a:cs typeface="Verdana" panose="020B0604030504040204" pitchFamily="34" charset="0"/>
              </a:rPr>
              <a:t>vs.</a:t>
            </a:r>
            <a:endParaRPr lang="en-GB" sz="2000" b="1" dirty="0">
              <a:solidFill>
                <a:srgbClr val="FFC000"/>
              </a:solidFill>
            </a:endParaRPr>
          </a:p>
        </p:txBody>
      </p:sp>
      <p:sp>
        <p:nvSpPr>
          <p:cNvPr id="18" name="Rectangle 17">
            <a:extLst>
              <a:ext uri="{FF2B5EF4-FFF2-40B4-BE49-F238E27FC236}">
                <a16:creationId xmlns:a16="http://schemas.microsoft.com/office/drawing/2014/main" xmlns="" id="{F10EBC69-7D45-43B1-9B25-1CF7B3D264E4}"/>
              </a:ext>
            </a:extLst>
          </p:cNvPr>
          <p:cNvSpPr/>
          <p:nvPr/>
        </p:nvSpPr>
        <p:spPr>
          <a:xfrm>
            <a:off x="4486160" y="4038426"/>
            <a:ext cx="3295798" cy="707886"/>
          </a:xfrm>
          <a:prstGeom prst="rect">
            <a:avLst/>
          </a:prstGeom>
        </p:spPr>
        <p:txBody>
          <a:bodyPr wrap="square">
            <a:spAutoFit/>
          </a:bodyPr>
          <a:lstStyle/>
          <a:p>
            <a:pPr algn="ctr"/>
            <a:r>
              <a:rPr lang="lv-LV" sz="2000" dirty="0">
                <a:latin typeface="Verdana" panose="020B0604030504040204" pitchFamily="34" charset="0"/>
                <a:ea typeface="Verdana" panose="020B0604030504040204" pitchFamily="34" charset="0"/>
                <a:cs typeface="Verdana" panose="020B0604030504040204" pitchFamily="34" charset="0"/>
              </a:rPr>
              <a:t>Kapitālsabiedrība </a:t>
            </a:r>
            <a:r>
              <a:rPr lang="lv-LV" sz="2000" b="1" dirty="0">
                <a:latin typeface="Verdana" panose="020B0604030504040204" pitchFamily="34" charset="0"/>
                <a:ea typeface="Verdana" panose="020B0604030504040204" pitchFamily="34" charset="0"/>
                <a:cs typeface="Verdana" panose="020B0604030504040204" pitchFamily="34" charset="0"/>
              </a:rPr>
              <a:t>nav dominējošā stāvoklī</a:t>
            </a:r>
            <a:endParaRPr lang="en-GB" sz="2000" b="1" dirty="0"/>
          </a:p>
        </p:txBody>
      </p:sp>
      <p:sp>
        <p:nvSpPr>
          <p:cNvPr id="25" name="Rectangle 24">
            <a:extLst>
              <a:ext uri="{FF2B5EF4-FFF2-40B4-BE49-F238E27FC236}">
                <a16:creationId xmlns:a16="http://schemas.microsoft.com/office/drawing/2014/main" xmlns="" id="{314F01F3-36D7-453E-B4BC-3973F11ACEF7}"/>
              </a:ext>
            </a:extLst>
          </p:cNvPr>
          <p:cNvSpPr/>
          <p:nvPr/>
        </p:nvSpPr>
        <p:spPr>
          <a:xfrm>
            <a:off x="4499753" y="5072021"/>
            <a:ext cx="3299929" cy="1253045"/>
          </a:xfrm>
          <a:prstGeom prst="rect">
            <a:avLst/>
          </a:prstGeom>
          <a:solidFill>
            <a:schemeClr val="bg1">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p>
        </p:txBody>
      </p:sp>
      <p:sp>
        <p:nvSpPr>
          <p:cNvPr id="22" name="Rectangle 21">
            <a:extLst>
              <a:ext uri="{FF2B5EF4-FFF2-40B4-BE49-F238E27FC236}">
                <a16:creationId xmlns:a16="http://schemas.microsoft.com/office/drawing/2014/main" xmlns="" id="{826D0AD6-864F-4798-AE9E-E2D830106255}"/>
              </a:ext>
            </a:extLst>
          </p:cNvPr>
          <p:cNvSpPr/>
          <p:nvPr/>
        </p:nvSpPr>
        <p:spPr>
          <a:xfrm>
            <a:off x="5371525" y="5150944"/>
            <a:ext cx="2419894" cy="523220"/>
          </a:xfrm>
          <a:prstGeom prst="rect">
            <a:avLst/>
          </a:prstGeom>
        </p:spPr>
        <p:txBody>
          <a:bodyPr wrap="square">
            <a:spAutoFit/>
          </a:bodyPr>
          <a:lstStyle/>
          <a:p>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saņemti</a:t>
            </a:r>
            <a:r>
              <a:rPr lang="lv-LV"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iesniegumi par publiskām personām  </a:t>
            </a:r>
            <a:endPar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a:extLst>
              <a:ext uri="{FF2B5EF4-FFF2-40B4-BE49-F238E27FC236}">
                <a16:creationId xmlns:a16="http://schemas.microsoft.com/office/drawing/2014/main" xmlns="" id="{20908500-DDE9-48F5-BB15-7822DA31CA42}"/>
              </a:ext>
            </a:extLst>
          </p:cNvPr>
          <p:cNvSpPr/>
          <p:nvPr/>
        </p:nvSpPr>
        <p:spPr>
          <a:xfrm>
            <a:off x="4682640" y="5197865"/>
            <a:ext cx="772969" cy="400110"/>
          </a:xfrm>
          <a:prstGeom prst="rect">
            <a:avLst/>
          </a:prstGeom>
        </p:spPr>
        <p:txBody>
          <a:bodyPr wrap="none">
            <a:spAutoFit/>
          </a:bodyPr>
          <a:lstStyle/>
          <a:p>
            <a:r>
              <a:rPr lang="lv-LV" sz="2000" b="1" dirty="0">
                <a:solidFill>
                  <a:srgbClr val="FFC000"/>
                </a:solidFill>
                <a:latin typeface="Verdana" panose="020B0604030504040204" pitchFamily="34" charset="0"/>
                <a:ea typeface="Verdana" panose="020B0604030504040204" pitchFamily="34" charset="0"/>
                <a:cs typeface="Verdana" panose="020B0604030504040204" pitchFamily="34" charset="0"/>
              </a:rPr>
              <a:t>60+</a:t>
            </a:r>
            <a:endParaRPr lang="en-GB" sz="2000" b="1" dirty="0"/>
          </a:p>
        </p:txBody>
      </p:sp>
      <p:sp>
        <p:nvSpPr>
          <p:cNvPr id="27" name="Rectangle 26">
            <a:extLst>
              <a:ext uri="{FF2B5EF4-FFF2-40B4-BE49-F238E27FC236}">
                <a16:creationId xmlns:a16="http://schemas.microsoft.com/office/drawing/2014/main" xmlns="" id="{1F2924B4-655D-4916-9480-E2BB901F7E48}"/>
              </a:ext>
            </a:extLst>
          </p:cNvPr>
          <p:cNvSpPr/>
          <p:nvPr/>
        </p:nvSpPr>
        <p:spPr>
          <a:xfrm>
            <a:off x="4732759" y="5718863"/>
            <a:ext cx="550151" cy="400110"/>
          </a:xfrm>
          <a:prstGeom prst="rect">
            <a:avLst/>
          </a:prstGeom>
        </p:spPr>
        <p:txBody>
          <a:bodyPr wrap="none">
            <a:spAutoFit/>
          </a:bodyPr>
          <a:lstStyle/>
          <a:p>
            <a:r>
              <a:rPr lang="lv-LV" sz="2000" b="1" dirty="0">
                <a:solidFill>
                  <a:srgbClr val="FFC000"/>
                </a:solidFill>
                <a:latin typeface="Verdana" panose="020B0604030504040204" pitchFamily="34" charset="0"/>
                <a:ea typeface="Verdana" panose="020B0604030504040204" pitchFamily="34" charset="0"/>
                <a:cs typeface="Verdana" panose="020B0604030504040204" pitchFamily="34" charset="0"/>
              </a:rPr>
              <a:t>13</a:t>
            </a:r>
            <a:endParaRPr lang="en-GB" sz="2000" b="1" dirty="0"/>
          </a:p>
        </p:txBody>
      </p:sp>
      <p:sp>
        <p:nvSpPr>
          <p:cNvPr id="28" name="Rectangle 27">
            <a:extLst>
              <a:ext uri="{FF2B5EF4-FFF2-40B4-BE49-F238E27FC236}">
                <a16:creationId xmlns:a16="http://schemas.microsoft.com/office/drawing/2014/main" xmlns="" id="{37D4777B-15D9-4418-8917-2C108CFD736A}"/>
              </a:ext>
            </a:extLst>
          </p:cNvPr>
          <p:cNvSpPr/>
          <p:nvPr/>
        </p:nvSpPr>
        <p:spPr>
          <a:xfrm>
            <a:off x="5368262" y="5677447"/>
            <a:ext cx="2419894" cy="523220"/>
          </a:xfrm>
          <a:prstGeom prst="rect">
            <a:avLst/>
          </a:prstGeom>
        </p:spPr>
        <p:txBody>
          <a:bodyPr wrap="square">
            <a:spAutoFit/>
          </a:bodyPr>
          <a:lstStyle/>
          <a:p>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sniegti</a:t>
            </a:r>
            <a:r>
              <a:rPr lang="lv-LV"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atzinumi par iesaisti uzņēmējdarbībā</a:t>
            </a:r>
            <a:endPar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a:extLst>
              <a:ext uri="{FF2B5EF4-FFF2-40B4-BE49-F238E27FC236}">
                <a16:creationId xmlns:a16="http://schemas.microsoft.com/office/drawing/2014/main" xmlns="" id="{9B73603D-3260-4799-AE71-96CF1B3AC92E}"/>
              </a:ext>
            </a:extLst>
          </p:cNvPr>
          <p:cNvSpPr/>
          <p:nvPr/>
        </p:nvSpPr>
        <p:spPr>
          <a:xfrm>
            <a:off x="8391331" y="1929939"/>
            <a:ext cx="3299929" cy="4382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2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Nepieciešams </a:t>
            </a:r>
          </a:p>
          <a:p>
            <a:pPr algn="ct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atturośs </a:t>
            </a:r>
          </a:p>
          <a:p>
            <a:pPr algn="ctr"/>
            <a:r>
              <a:rPr lang="lv-LV" sz="2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regulējums </a:t>
            </a:r>
            <a:endPar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Konkurences </a:t>
            </a:r>
            <a:r>
              <a:rPr lang="lv-LV" sz="2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likumā</a:t>
            </a:r>
          </a:p>
        </p:txBody>
      </p:sp>
      <p:sp>
        <p:nvSpPr>
          <p:cNvPr id="30" name="Rectangle 29">
            <a:extLst>
              <a:ext uri="{FF2B5EF4-FFF2-40B4-BE49-F238E27FC236}">
                <a16:creationId xmlns:a16="http://schemas.microsoft.com/office/drawing/2014/main" xmlns="" id="{BF5B8886-A9B2-428F-9E25-6898AB1F5155}"/>
              </a:ext>
            </a:extLst>
          </p:cNvPr>
          <p:cNvSpPr/>
          <p:nvPr/>
        </p:nvSpPr>
        <p:spPr>
          <a:xfrm>
            <a:off x="8520538" y="2768650"/>
            <a:ext cx="3084010" cy="1323439"/>
          </a:xfrm>
          <a:prstGeom prst="rect">
            <a:avLst/>
          </a:prstGeom>
        </p:spPr>
        <p:txBody>
          <a:bodyPr wrap="square">
            <a:spAutoFit/>
          </a:bodyPr>
          <a:lstStyle/>
          <a:p>
            <a:pPr algn="ct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Godīgas k</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onkurences izpratnes </a:t>
            </a:r>
          </a:p>
          <a:p>
            <a:pPr algn="ct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jautājums?</a:t>
            </a:r>
          </a:p>
        </p:txBody>
      </p:sp>
    </p:spTree>
    <p:extLst>
      <p:ext uri="{BB962C8B-B14F-4D97-AF65-F5344CB8AC3E}">
        <p14:creationId xmlns:p14="http://schemas.microsoft.com/office/powerpoint/2010/main" val="185549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8B609E-601F-4FAF-804B-3038BA20420F}"/>
              </a:ext>
            </a:extLst>
          </p:cNvPr>
          <p:cNvSpPr/>
          <p:nvPr/>
        </p:nvSpPr>
        <p:spPr>
          <a:xfrm>
            <a:off x="0" y="478579"/>
            <a:ext cx="10360058"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00EF08E6-3CFA-4D24-A63D-F3B04F1CA3CF}"/>
              </a:ext>
            </a:extLst>
          </p:cNvPr>
          <p:cNvSpPr txBox="1"/>
          <p:nvPr/>
        </p:nvSpPr>
        <p:spPr>
          <a:xfrm>
            <a:off x="354479" y="566467"/>
            <a:ext cx="11387666" cy="954107"/>
          </a:xfrm>
          <a:prstGeom prst="rect">
            <a:avLst/>
          </a:prstGeom>
          <a:noFill/>
        </p:spPr>
        <p:txBody>
          <a:bodyPr wrap="square" rtlCol="0">
            <a:spAutoFit/>
          </a:bodyPr>
          <a:lstStyle/>
          <a:p>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Publisku personu iesaiste komercdarbībā </a:t>
            </a:r>
            <a:r>
              <a:rPr lang="lv-LV" sz="2800" b="1" dirty="0" err="1">
                <a:solidFill>
                  <a:schemeClr val="bg1"/>
                </a:solidFill>
                <a:latin typeface="Verdana" panose="020B0604030504040204" pitchFamily="34" charset="0"/>
                <a:ea typeface="Verdana" panose="020B0604030504040204" pitchFamily="34" charset="0"/>
                <a:cs typeface="Verdana" panose="020B0604030504040204" pitchFamily="34" charset="0"/>
              </a:rPr>
              <a:t>vs</a:t>
            </a: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 Konkurences neitralitātes ievērošana</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xmlns="" id="{D97AFF53-D503-4C8D-83A3-C569E72B4739}"/>
              </a:ext>
            </a:extLst>
          </p:cNvPr>
          <p:cNvSpPr/>
          <p:nvPr/>
        </p:nvSpPr>
        <p:spPr>
          <a:xfrm>
            <a:off x="4263528" y="2041138"/>
            <a:ext cx="3579769"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4E6B71CF-D050-48B6-B7B3-8859E41D781C}"/>
              </a:ext>
            </a:extLst>
          </p:cNvPr>
          <p:cNvSpPr/>
          <p:nvPr/>
        </p:nvSpPr>
        <p:spPr>
          <a:xfrm>
            <a:off x="8162376" y="2041138"/>
            <a:ext cx="3579769"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FF001D0E-1FBD-4B93-8B4F-0E9E92814E9F}"/>
              </a:ext>
            </a:extLst>
          </p:cNvPr>
          <p:cNvSpPr txBox="1"/>
          <p:nvPr/>
        </p:nvSpPr>
        <p:spPr>
          <a:xfrm>
            <a:off x="383446" y="3546389"/>
            <a:ext cx="3579768" cy="2431435"/>
          </a:xfrm>
          <a:prstGeom prst="rect">
            <a:avLst/>
          </a:prstGeom>
          <a:noFill/>
        </p:spPr>
        <p:txBody>
          <a:bodyPr wrap="square" rtlCol="0">
            <a:spAutoFit/>
          </a:bodyPr>
          <a:lstStyle/>
          <a:p>
            <a:pPr algn="ctr"/>
            <a:r>
              <a:rPr lang="lv-LV" sz="2000" dirty="0">
                <a:latin typeface="Verdana" panose="020B0604030504040204" pitchFamily="34" charset="0"/>
                <a:ea typeface="Verdana" panose="020B0604030504040204" pitchFamily="34" charset="0"/>
                <a:cs typeface="Verdana" panose="020B0604030504040204" pitchFamily="34" charset="0"/>
              </a:rPr>
              <a:t>Konstatējot tirgus nepilnību, publiska persona </a:t>
            </a:r>
            <a:r>
              <a:rPr lang="lv-LV" sz="2000" b="1" dirty="0">
                <a:latin typeface="Verdana" panose="020B0604030504040204" pitchFamily="34" charset="0"/>
                <a:ea typeface="Verdana" panose="020B0604030504040204" pitchFamily="34" charset="0"/>
                <a:cs typeface="Verdana" panose="020B0604030504040204" pitchFamily="34" charset="0"/>
              </a:rPr>
              <a:t>drīkst dibināt </a:t>
            </a:r>
            <a:r>
              <a:rPr lang="lv-LV" sz="2000" dirty="0">
                <a:latin typeface="Verdana" panose="020B0604030504040204" pitchFamily="34" charset="0"/>
                <a:ea typeface="Verdana" panose="020B0604030504040204" pitchFamily="34" charset="0"/>
                <a:cs typeface="Verdana" panose="020B0604030504040204" pitchFamily="34" charset="0"/>
              </a:rPr>
              <a:t>kapitālsabiedrību</a:t>
            </a:r>
          </a:p>
          <a:p>
            <a:pPr algn="ctr"/>
            <a:endParaRPr lang="lv-LV" sz="2000" dirty="0">
              <a:latin typeface="Verdana" panose="020B0604030504040204" pitchFamily="34" charset="0"/>
              <a:ea typeface="Verdana" panose="020B0604030504040204" pitchFamily="34" charset="0"/>
              <a:cs typeface="Verdana" panose="020B0604030504040204" pitchFamily="34" charset="0"/>
            </a:endParaRPr>
          </a:p>
          <a:p>
            <a:pPr algn="r"/>
            <a:r>
              <a:rPr lang="lv-LV" sz="16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Valsts pārvaldes </a:t>
            </a:r>
          </a:p>
          <a:p>
            <a:pPr algn="r"/>
            <a:r>
              <a:rPr lang="lv-LV" sz="16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iekārtas likuma 88.pants </a:t>
            </a:r>
          </a:p>
          <a:p>
            <a:pPr algn="ctr"/>
            <a:endParaRPr lang="lv-LV" sz="2000" dirty="0"/>
          </a:p>
        </p:txBody>
      </p:sp>
      <p:sp>
        <p:nvSpPr>
          <p:cNvPr id="11" name="Rectangle 10">
            <a:extLst>
              <a:ext uri="{FF2B5EF4-FFF2-40B4-BE49-F238E27FC236}">
                <a16:creationId xmlns:a16="http://schemas.microsoft.com/office/drawing/2014/main" xmlns="" id="{5CAEB73D-2CA2-4315-B088-6143741A1B17}"/>
              </a:ext>
            </a:extLst>
          </p:cNvPr>
          <p:cNvSpPr/>
          <p:nvPr/>
        </p:nvSpPr>
        <p:spPr>
          <a:xfrm>
            <a:off x="383446" y="2041138"/>
            <a:ext cx="3579769" cy="1129884"/>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49B6C816-2C21-4FF9-860B-143D9497BEE7}"/>
              </a:ext>
            </a:extLst>
          </p:cNvPr>
          <p:cNvSpPr txBox="1"/>
          <p:nvPr/>
        </p:nvSpPr>
        <p:spPr>
          <a:xfrm>
            <a:off x="-700640" y="2257121"/>
            <a:ext cx="5747939" cy="523220"/>
          </a:xfrm>
          <a:prstGeom prst="rect">
            <a:avLst/>
          </a:prstGeom>
          <a:noFill/>
        </p:spPr>
        <p:txBody>
          <a:bodyPr wrap="square" rtlCol="0">
            <a:spAutoFit/>
          </a:bodyPr>
          <a:lstStyle/>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Ir tiesības</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xmlns="" id="{AEF113E4-63DF-466F-A972-450AB5648515}"/>
              </a:ext>
            </a:extLst>
          </p:cNvPr>
          <p:cNvSpPr txBox="1"/>
          <p:nvPr/>
        </p:nvSpPr>
        <p:spPr>
          <a:xfrm>
            <a:off x="7078290" y="2259807"/>
            <a:ext cx="5747939" cy="523220"/>
          </a:xfrm>
          <a:prstGeom prst="rect">
            <a:avLst/>
          </a:prstGeom>
          <a:noFill/>
        </p:spPr>
        <p:txBody>
          <a:bodyPr wrap="square" rtlCol="0">
            <a:spAutoFit/>
          </a:bodyPr>
          <a:lstStyle/>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Nedrīkst</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xmlns="" id="{B3CAB7CA-67FB-435E-9AFB-1789487705D7}"/>
              </a:ext>
            </a:extLst>
          </p:cNvPr>
          <p:cNvSpPr txBox="1"/>
          <p:nvPr/>
        </p:nvSpPr>
        <p:spPr>
          <a:xfrm>
            <a:off x="4263528" y="3546389"/>
            <a:ext cx="3579767" cy="2000548"/>
          </a:xfrm>
          <a:prstGeom prst="rect">
            <a:avLst/>
          </a:prstGeom>
          <a:noFill/>
        </p:spPr>
        <p:txBody>
          <a:bodyPr wrap="square" rtlCol="0">
            <a:spAutoFit/>
          </a:bodyPr>
          <a:lstStyle/>
          <a:p>
            <a:pPr algn="ctr"/>
            <a:r>
              <a:rPr lang="lv-LV" sz="2000" dirty="0">
                <a:latin typeface="Verdana" panose="020B0604030504040204" pitchFamily="34" charset="0"/>
                <a:ea typeface="Verdana" panose="020B0604030504040204" pitchFamily="34" charset="0"/>
                <a:cs typeface="Verdana" panose="020B0604030504040204" pitchFamily="34" charset="0"/>
              </a:rPr>
              <a:t>Jāievēro konkurences </a:t>
            </a:r>
            <a:r>
              <a:rPr lang="lv-LV" sz="2000" b="1" dirty="0">
                <a:latin typeface="Verdana" panose="020B0604030504040204" pitchFamily="34" charset="0"/>
                <a:ea typeface="Verdana" panose="020B0604030504040204" pitchFamily="34" charset="0"/>
                <a:cs typeface="Verdana" panose="020B0604030504040204" pitchFamily="34" charset="0"/>
              </a:rPr>
              <a:t>neitralitātes princips</a:t>
            </a:r>
            <a:r>
              <a:rPr lang="lv-LV" sz="2000" dirty="0">
                <a:latin typeface="Verdana" panose="020B0604030504040204" pitchFamily="34" charset="0"/>
                <a:ea typeface="Verdana" panose="020B0604030504040204" pitchFamily="34" charset="0"/>
                <a:cs typeface="Verdana" panose="020B0604030504040204" pitchFamily="34" charset="0"/>
              </a:rPr>
              <a:t>:</a:t>
            </a:r>
          </a:p>
          <a:p>
            <a:pPr algn="ctr"/>
            <a:endParaRPr lang="lv-LV" sz="2000"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Neviens tirgus dalībnieks nebauda īpašas priekšrocības, salīdzinot ar citiem tirgus dalībniekiem</a:t>
            </a:r>
            <a:endParaRPr lang="lv-LV" sz="1600" dirty="0">
              <a:solidFill>
                <a:schemeClr val="tx1">
                  <a:lumMod val="50000"/>
                  <a:lumOff val="50000"/>
                </a:schemeClr>
              </a:solidFill>
            </a:endParaRPr>
          </a:p>
        </p:txBody>
      </p:sp>
      <p:sp>
        <p:nvSpPr>
          <p:cNvPr id="17" name="TextBox 16">
            <a:extLst>
              <a:ext uri="{FF2B5EF4-FFF2-40B4-BE49-F238E27FC236}">
                <a16:creationId xmlns:a16="http://schemas.microsoft.com/office/drawing/2014/main" xmlns="" id="{D45B2FAE-20EC-4552-99D7-174F6F76D4A4}"/>
              </a:ext>
            </a:extLst>
          </p:cNvPr>
          <p:cNvSpPr txBox="1"/>
          <p:nvPr/>
        </p:nvSpPr>
        <p:spPr>
          <a:xfrm>
            <a:off x="8042631" y="3546389"/>
            <a:ext cx="3579769" cy="2369880"/>
          </a:xfrm>
          <a:prstGeom prst="rect">
            <a:avLst/>
          </a:prstGeom>
          <a:noFill/>
        </p:spPr>
        <p:txBody>
          <a:bodyPr wrap="square" rtlCol="0">
            <a:spAutoFit/>
          </a:bodyPr>
          <a:lstStyle/>
          <a:p>
            <a:pPr algn="ctr"/>
            <a:r>
              <a:rPr lang="lv-LV" sz="2000" dirty="0">
                <a:latin typeface="Verdana" panose="020B0604030504040204" pitchFamily="34" charset="0"/>
                <a:ea typeface="Verdana" panose="020B0604030504040204" pitchFamily="34" charset="0"/>
                <a:cs typeface="Verdana" panose="020B0604030504040204" pitchFamily="34" charset="0"/>
              </a:rPr>
              <a:t>Publiskas personas </a:t>
            </a:r>
            <a:r>
              <a:rPr lang="lv-LV" sz="2000" b="1" dirty="0">
                <a:latin typeface="Verdana" panose="020B0604030504040204" pitchFamily="34" charset="0"/>
                <a:ea typeface="Verdana" panose="020B0604030504040204" pitchFamily="34" charset="0"/>
                <a:cs typeface="Verdana" panose="020B0604030504040204" pitchFamily="34" charset="0"/>
              </a:rPr>
              <a:t>nedrīkst izrādīt īpašu labvēlību </a:t>
            </a:r>
            <a:r>
              <a:rPr lang="lv-LV" sz="2000" dirty="0">
                <a:latin typeface="Verdana" panose="020B0604030504040204" pitchFamily="34" charset="0"/>
                <a:ea typeface="Verdana" panose="020B0604030504040204" pitchFamily="34" charset="0"/>
                <a:cs typeface="Verdana" panose="020B0604030504040204" pitchFamily="34" charset="0"/>
              </a:rPr>
              <a:t>attiecībā uz saistīto </a:t>
            </a:r>
            <a:r>
              <a:rPr lang="lv-LV" sz="2000" dirty="0" smtClean="0">
                <a:latin typeface="Verdana" panose="020B0604030504040204" pitchFamily="34" charset="0"/>
                <a:ea typeface="Verdana" panose="020B0604030504040204" pitchFamily="34" charset="0"/>
                <a:cs typeface="Verdana" panose="020B0604030504040204" pitchFamily="34" charset="0"/>
              </a:rPr>
              <a:t>vai izredzēto komersantu:</a:t>
            </a:r>
          </a:p>
          <a:p>
            <a:pPr algn="ctr"/>
            <a:endParaRPr lang="lv-LV" sz="1600"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a:t>
            </a:r>
            <a:r>
              <a:rPr lang="lv-LV" sz="16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 zemāku cenu vai tarifu, citiem nosacījumiem</a:t>
            </a:r>
          </a:p>
        </p:txBody>
      </p:sp>
      <p:cxnSp>
        <p:nvCxnSpPr>
          <p:cNvPr id="19" name="Straight Connector 18">
            <a:extLst>
              <a:ext uri="{FF2B5EF4-FFF2-40B4-BE49-F238E27FC236}">
                <a16:creationId xmlns:a16="http://schemas.microsoft.com/office/drawing/2014/main" xmlns="" id="{97EAA79D-CC51-454A-BA6F-53EDB722FE5F}"/>
              </a:ext>
            </a:extLst>
          </p:cNvPr>
          <p:cNvCxnSpPr/>
          <p:nvPr/>
        </p:nvCxnSpPr>
        <p:spPr>
          <a:xfrm>
            <a:off x="4090086" y="3546389"/>
            <a:ext cx="0" cy="2545492"/>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E4BC8D7-36EC-4F68-8498-7992D080DDD0}"/>
              </a:ext>
            </a:extLst>
          </p:cNvPr>
          <p:cNvCxnSpPr/>
          <p:nvPr/>
        </p:nvCxnSpPr>
        <p:spPr>
          <a:xfrm>
            <a:off x="8023654" y="3546389"/>
            <a:ext cx="0" cy="2545492"/>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843ED150-B63C-4043-9334-7A24EC90D6CD}"/>
              </a:ext>
            </a:extLst>
          </p:cNvPr>
          <p:cNvSpPr txBox="1"/>
          <p:nvPr/>
        </p:nvSpPr>
        <p:spPr>
          <a:xfrm>
            <a:off x="3179442" y="2257121"/>
            <a:ext cx="5747939" cy="523220"/>
          </a:xfrm>
          <a:prstGeom prst="rect">
            <a:avLst/>
          </a:prstGeom>
          <a:noFill/>
        </p:spPr>
        <p:txBody>
          <a:bodyPr wrap="square" rtlCol="0">
            <a:spAutoFit/>
          </a:bodyPr>
          <a:lstStyle/>
          <a:p>
            <a:pPr algn="ctr"/>
            <a:r>
              <a:rPr lang="lv-LV" sz="2800" b="1" dirty="0">
                <a:solidFill>
                  <a:srgbClr val="FFC000"/>
                </a:solidFill>
                <a:latin typeface="Verdana" panose="020B0604030504040204" pitchFamily="34" charset="0"/>
                <a:ea typeface="Verdana" panose="020B0604030504040204" pitchFamily="34" charset="0"/>
                <a:cs typeface="Verdana" panose="020B0604030504040204" pitchFamily="34" charset="0"/>
              </a:rPr>
              <a:t>BET…</a:t>
            </a:r>
            <a:endParaRPr lang="en-GB" sz="28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75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5A6"/>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785343-5D24-4118-A2E4-665D196F60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astle on top of a mountain&#10;&#10;Description generated with high confidence">
            <a:extLst>
              <a:ext uri="{FF2B5EF4-FFF2-40B4-BE49-F238E27FC236}">
                <a16:creationId xmlns:a16="http://schemas.microsoft.com/office/drawing/2014/main" xmlns="" id="{CC8398B0-F0BD-473E-BC62-DE4B3E0354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70" r="3" b="3"/>
          <a:stretch/>
        </p:blipFill>
        <p:spPr>
          <a:xfrm>
            <a:off x="-42680" y="-9701"/>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pic>
        <p:nvPicPr>
          <p:cNvPr id="9" name="Picture 8" descr="A bunch of food on a table&#10;&#10;Description generated with very high confidence">
            <a:extLst>
              <a:ext uri="{FF2B5EF4-FFF2-40B4-BE49-F238E27FC236}">
                <a16:creationId xmlns:a16="http://schemas.microsoft.com/office/drawing/2014/main" xmlns="" id="{5BFE34F4-858A-4053-9FA2-B797159D76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847" r="-3" b="2802"/>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3" name="Picture 12" descr="A castle surrounded by green grass and trees&#10;&#10;Description generated with high confidence">
            <a:extLst>
              <a:ext uri="{FF2B5EF4-FFF2-40B4-BE49-F238E27FC236}">
                <a16:creationId xmlns:a16="http://schemas.microsoft.com/office/drawing/2014/main" xmlns="" id="{E041AE03-EB1C-4395-91EF-570A22DE38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 b="2686"/>
          <a:stretch/>
        </p:blipFill>
        <p:spPr>
          <a:xfrm>
            <a:off x="4675537" y="-6235"/>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16" name="Content Placeholder 4" descr="A bedroom with a bed and a chair in a room&#10;&#10;Description generated with very high confidence">
            <a:extLst>
              <a:ext uri="{FF2B5EF4-FFF2-40B4-BE49-F238E27FC236}">
                <a16:creationId xmlns:a16="http://schemas.microsoft.com/office/drawing/2014/main" xmlns="" id="{6A8363C2-5034-4081-A0F7-E8B12F3F9996}"/>
              </a:ext>
            </a:extLst>
          </p:cNvPr>
          <p:cNvPicPr>
            <a:picLocks noChangeAspect="1"/>
          </p:cNvPicPr>
          <p:nvPr/>
        </p:nvPicPr>
        <p:blipFill rotWithShape="1">
          <a:blip r:embed="rId5">
            <a:extLst>
              <a:ext uri="{28A0092B-C50C-407E-A947-70E740481C1C}">
                <a14:useLocalDpi xmlns:a14="http://schemas.microsoft.com/office/drawing/2010/main" val="0"/>
              </a:ext>
            </a:extLst>
          </a:blip>
          <a:srcRect t="6696" r="-2" b="1344"/>
          <a:stretch/>
        </p:blipFill>
        <p:spPr>
          <a:xfrm>
            <a:off x="5353049" y="2660089"/>
            <a:ext cx="6838950" cy="4197911"/>
          </a:xfrm>
          <a:custGeom>
            <a:avLst/>
            <a:gdLst>
              <a:gd name="connsiteX0" fmla="*/ 1945141 w 6838950"/>
              <a:gd name="connsiteY0" fmla="*/ 0 h 4197911"/>
              <a:gd name="connsiteX1" fmla="*/ 1951364 w 6838950"/>
              <a:gd name="connsiteY1" fmla="*/ 0 h 4197911"/>
              <a:gd name="connsiteX2" fmla="*/ 3141155 w 6838950"/>
              <a:gd name="connsiteY2" fmla="*/ 0 h 4197911"/>
              <a:gd name="connsiteX3" fmla="*/ 4791200 w 6838950"/>
              <a:gd name="connsiteY3" fmla="*/ 0 h 4197911"/>
              <a:gd name="connsiteX4" fmla="*/ 6838950 w 6838950"/>
              <a:gd name="connsiteY4" fmla="*/ 0 h 4197911"/>
              <a:gd name="connsiteX5" fmla="*/ 6838950 w 6838950"/>
              <a:gd name="connsiteY5" fmla="*/ 4197911 h 4197911"/>
              <a:gd name="connsiteX6" fmla="*/ 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23" name="Freeform 11">
            <a:extLst>
              <a:ext uri="{FF2B5EF4-FFF2-40B4-BE49-F238E27FC236}">
                <a16:creationId xmlns:a16="http://schemas.microsoft.com/office/drawing/2014/main" xmlns="" id="{32F4D216-10B7-4DCA-A0A1-068E9E32F4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large brick building&#10;&#10;Description generated with very high confidence">
            <a:extLst>
              <a:ext uri="{FF2B5EF4-FFF2-40B4-BE49-F238E27FC236}">
                <a16:creationId xmlns:a16="http://schemas.microsoft.com/office/drawing/2014/main" xmlns="" id="{578A1B01-FD8D-4608-B89A-A142B0093235}"/>
              </a:ext>
            </a:extLst>
          </p:cNvPr>
          <p:cNvPicPr>
            <a:picLocks noChangeAspect="1"/>
          </p:cNvPicPr>
          <p:nvPr/>
        </p:nvPicPr>
        <p:blipFill rotWithShape="1">
          <a:blip r:embed="rId6">
            <a:extLst>
              <a:ext uri="{28A0092B-C50C-407E-A947-70E740481C1C}">
                <a14:useLocalDpi xmlns:a14="http://schemas.microsoft.com/office/drawing/2010/main" val="0"/>
              </a:ext>
            </a:extLst>
          </a:blip>
          <a:srcRect l="9823" r="-2" b="-2"/>
          <a:stretch/>
        </p:blipFill>
        <p:spPr>
          <a:xfrm>
            <a:off x="2268501" y="10"/>
            <a:ext cx="3393943" cy="250283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sp>
        <p:nvSpPr>
          <p:cNvPr id="15" name="Diagonal Stripe 14">
            <a:extLst>
              <a:ext uri="{FF2B5EF4-FFF2-40B4-BE49-F238E27FC236}">
                <a16:creationId xmlns:a16="http://schemas.microsoft.com/office/drawing/2014/main" xmlns="" id="{FF592E22-8DE2-4A1C-9771-7311AB8799FB}"/>
              </a:ext>
            </a:extLst>
          </p:cNvPr>
          <p:cNvSpPr/>
          <p:nvPr/>
        </p:nvSpPr>
        <p:spPr>
          <a:xfrm>
            <a:off x="-625162" y="2660089"/>
            <a:ext cx="7747686" cy="6224419"/>
          </a:xfrm>
          <a:prstGeom prst="diagStripe">
            <a:avLst/>
          </a:prstGeom>
          <a:solidFill>
            <a:srgbClr val="00859B"/>
          </a:solidFill>
          <a:ln>
            <a:solidFill>
              <a:srgbClr val="008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22" name="Diagonal Stripe 21">
            <a:extLst>
              <a:ext uri="{FF2B5EF4-FFF2-40B4-BE49-F238E27FC236}">
                <a16:creationId xmlns:a16="http://schemas.microsoft.com/office/drawing/2014/main" xmlns="" id="{8EA36E14-16EE-4AEC-85D6-38C033D1D295}"/>
              </a:ext>
            </a:extLst>
          </p:cNvPr>
          <p:cNvSpPr/>
          <p:nvPr/>
        </p:nvSpPr>
        <p:spPr>
          <a:xfrm rot="12278840">
            <a:off x="-1429927" y="794193"/>
            <a:ext cx="7750693" cy="5551455"/>
          </a:xfrm>
          <a:prstGeom prst="diagStripe">
            <a:avLst/>
          </a:prstGeom>
          <a:solidFill>
            <a:srgbClr val="00859B"/>
          </a:solidFill>
          <a:ln>
            <a:solidFill>
              <a:srgbClr val="008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7" name="Rectangle 16">
            <a:extLst>
              <a:ext uri="{FF2B5EF4-FFF2-40B4-BE49-F238E27FC236}">
                <a16:creationId xmlns:a16="http://schemas.microsoft.com/office/drawing/2014/main" xmlns="" id="{E1A44289-E9C9-4CF1-9DA4-533949776560}"/>
              </a:ext>
            </a:extLst>
          </p:cNvPr>
          <p:cNvSpPr/>
          <p:nvPr/>
        </p:nvSpPr>
        <p:spPr>
          <a:xfrm>
            <a:off x="-2" y="2660089"/>
            <a:ext cx="5156202" cy="5277411"/>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9" name="Isosceles Triangle 18">
            <a:extLst>
              <a:ext uri="{FF2B5EF4-FFF2-40B4-BE49-F238E27FC236}">
                <a16:creationId xmlns:a16="http://schemas.microsoft.com/office/drawing/2014/main" xmlns="" id="{702DE1F8-6569-47BB-A176-2A114EE24383}"/>
              </a:ext>
            </a:extLst>
          </p:cNvPr>
          <p:cNvSpPr/>
          <p:nvPr/>
        </p:nvSpPr>
        <p:spPr>
          <a:xfrm rot="2735718">
            <a:off x="3136350" y="1843614"/>
            <a:ext cx="4125061" cy="5436633"/>
          </a:xfrm>
          <a:prstGeom prst="triangle">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xmlns="" id="{E534091E-9550-4401-B615-D7B3468371D7}"/>
              </a:ext>
            </a:extLst>
          </p:cNvPr>
          <p:cNvSpPr>
            <a:spLocks noGrp="1"/>
          </p:cNvSpPr>
          <p:nvPr>
            <p:ph type="title"/>
          </p:nvPr>
        </p:nvSpPr>
        <p:spPr>
          <a:xfrm>
            <a:off x="-110979" y="2945263"/>
            <a:ext cx="6375400" cy="3251958"/>
          </a:xfrm>
        </p:spPr>
        <p:txBody>
          <a:bodyPr>
            <a:normAutofit/>
          </a:bodyPr>
          <a:lstStyle/>
          <a:p>
            <a:pPr algn="ctr"/>
            <a: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t>Pozitīvie un negatīvie </a:t>
            </a:r>
            <a:b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t>piemēri </a:t>
            </a:r>
            <a:b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t>tūrisma un </a:t>
            </a:r>
            <a:b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lv-LV" sz="3600" b="1" dirty="0">
                <a:solidFill>
                  <a:srgbClr val="FFFFFF"/>
                </a:solidFill>
                <a:latin typeface="Verdana" panose="020B0604030504040204" pitchFamily="34" charset="0"/>
                <a:ea typeface="Verdana" panose="020B0604030504040204" pitchFamily="34" charset="0"/>
                <a:cs typeface="Verdana" panose="020B0604030504040204" pitchFamily="34" charset="0"/>
              </a:rPr>
              <a:t>viesmīlības jomās</a:t>
            </a:r>
          </a:p>
        </p:txBody>
      </p:sp>
    </p:spTree>
    <p:extLst>
      <p:ext uri="{BB962C8B-B14F-4D97-AF65-F5344CB8AC3E}">
        <p14:creationId xmlns:p14="http://schemas.microsoft.com/office/powerpoint/2010/main" val="33874470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97AFF53-D503-4C8D-83A3-C569E72B4739}"/>
              </a:ext>
            </a:extLst>
          </p:cNvPr>
          <p:cNvSpPr/>
          <p:nvPr/>
        </p:nvSpPr>
        <p:spPr>
          <a:xfrm>
            <a:off x="4200028" y="188211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4E6B71CF-D050-48B6-B7B3-8859E41D781C}"/>
              </a:ext>
            </a:extLst>
          </p:cNvPr>
          <p:cNvSpPr/>
          <p:nvPr/>
        </p:nvSpPr>
        <p:spPr>
          <a:xfrm>
            <a:off x="8098876" y="188211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FF001D0E-1FBD-4B93-8B4F-0E9E92814E9F}"/>
              </a:ext>
            </a:extLst>
          </p:cNvPr>
          <p:cNvSpPr txBox="1"/>
          <p:nvPr/>
        </p:nvSpPr>
        <p:spPr>
          <a:xfrm>
            <a:off x="319945" y="2876280"/>
            <a:ext cx="3533199" cy="2523768"/>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Jelgavas pilsētas pašvaldība </a:t>
            </a:r>
          </a:p>
          <a:p>
            <a:pPr algn="ctr"/>
            <a:r>
              <a:rPr lang="lv-LV" dirty="0">
                <a:latin typeface="Verdana" panose="020B0604030504040204" pitchFamily="34" charset="0"/>
                <a:ea typeface="Verdana" panose="020B0604030504040204" pitchFamily="34" charset="0"/>
                <a:cs typeface="Verdana" panose="020B0604030504040204" pitchFamily="34" charset="0"/>
              </a:rPr>
              <a:t>iecerējusi izveidot amatu māju Jelgavā un nodot nomā privātajiem komersantiem</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Noteikti iespējamie kritēriji nomas maksas noteikšanai</a:t>
            </a:r>
          </a:p>
          <a:p>
            <a:pPr algn="ctr"/>
            <a:endParaRPr lang="lv-LV" dirty="0"/>
          </a:p>
        </p:txBody>
      </p:sp>
      <p:sp>
        <p:nvSpPr>
          <p:cNvPr id="11" name="Rectangle 10">
            <a:extLst>
              <a:ext uri="{FF2B5EF4-FFF2-40B4-BE49-F238E27FC236}">
                <a16:creationId xmlns:a16="http://schemas.microsoft.com/office/drawing/2014/main" xmlns="" id="{5CAEB73D-2CA2-4315-B088-6143741A1B17}"/>
              </a:ext>
            </a:extLst>
          </p:cNvPr>
          <p:cNvSpPr/>
          <p:nvPr/>
        </p:nvSpPr>
        <p:spPr>
          <a:xfrm>
            <a:off x="319946" y="188211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49B6C816-2C21-4FF9-860B-143D9497BEE7}"/>
              </a:ext>
            </a:extLst>
          </p:cNvPr>
          <p:cNvSpPr txBox="1"/>
          <p:nvPr/>
        </p:nvSpPr>
        <p:spPr>
          <a:xfrm>
            <a:off x="-764142" y="2034907"/>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Amatu māja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xmlns="" id="{B3CAB7CA-67FB-435E-9AFB-1789487705D7}"/>
              </a:ext>
            </a:extLst>
          </p:cNvPr>
          <p:cNvSpPr txBox="1"/>
          <p:nvPr/>
        </p:nvSpPr>
        <p:spPr>
          <a:xfrm>
            <a:off x="4104847" y="2876280"/>
            <a:ext cx="3744304" cy="3600986"/>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Aknīstes novada pašvaldība </a:t>
            </a:r>
          </a:p>
          <a:p>
            <a:pPr algn="ctr"/>
            <a:r>
              <a:rPr lang="lv-LV" dirty="0">
                <a:latin typeface="Verdana" panose="020B0604030504040204" pitchFamily="34" charset="0"/>
                <a:ea typeface="Verdana" panose="020B0604030504040204" pitchFamily="34" charset="0"/>
                <a:cs typeface="Verdana" panose="020B0604030504040204" pitchFamily="34" charset="0"/>
              </a:rPr>
              <a:t>dibina kapitālsabiedrību SIA «Gārsenes pils», lai piesaistītu novadam stratēģiski svarīgajam objektam uzturēšanai nepieciešamos līdzekļus</a:t>
            </a:r>
          </a:p>
          <a:p>
            <a:pPr algn="ctr"/>
            <a:endPar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Būtiski maksimāli iesaistīt privāto sektoru, izvairoties nepamatoti paplašināt darbību</a:t>
            </a:r>
          </a:p>
          <a:p>
            <a:pPr algn="ctr"/>
            <a:r>
              <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lv-LV" dirty="0">
              <a:solidFill>
                <a:schemeClr val="tx1">
                  <a:lumMod val="50000"/>
                  <a:lumOff val="50000"/>
                </a:schemeClr>
              </a:solidFill>
            </a:endParaRPr>
          </a:p>
        </p:txBody>
      </p:sp>
      <p:sp>
        <p:nvSpPr>
          <p:cNvPr id="17" name="TextBox 16">
            <a:extLst>
              <a:ext uri="{FF2B5EF4-FFF2-40B4-BE49-F238E27FC236}">
                <a16:creationId xmlns:a16="http://schemas.microsoft.com/office/drawing/2014/main" xmlns="" id="{D45B2FAE-20EC-4552-99D7-174F6F76D4A4}"/>
              </a:ext>
            </a:extLst>
          </p:cNvPr>
          <p:cNvSpPr txBox="1"/>
          <p:nvPr/>
        </p:nvSpPr>
        <p:spPr>
          <a:xfrm>
            <a:off x="8098876" y="2876280"/>
            <a:ext cx="3579763" cy="3262432"/>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Ventspils pašvaldība </a:t>
            </a:r>
          </a:p>
          <a:p>
            <a:pPr algn="ctr"/>
            <a:r>
              <a:rPr lang="lv-LV" dirty="0">
                <a:latin typeface="Verdana" panose="020B0604030504040204" pitchFamily="34" charset="0"/>
                <a:ea typeface="Verdana" panose="020B0604030504040204" pitchFamily="34" charset="0"/>
                <a:cs typeface="Verdana" panose="020B0604030504040204" pitchFamily="34" charset="0"/>
              </a:rPr>
              <a:t>izveido piejūras kempingu, ko apsaimnieko pašvaldības SIA "Labiekārtošanas kombināts"</a:t>
            </a:r>
          </a:p>
          <a:p>
            <a:pPr algn="ctr"/>
            <a:endPar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Bet, piem., pašvaldības izveidots kempings Palangā (Lietuvā)</a:t>
            </a: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ir nodots apsaimniekošanā privātajam uzņēmējam</a:t>
            </a:r>
          </a:p>
          <a:p>
            <a:pPr algn="ctr"/>
            <a:endParaRPr lang="lv-LV" dirty="0"/>
          </a:p>
        </p:txBody>
      </p:sp>
      <p:cxnSp>
        <p:nvCxnSpPr>
          <p:cNvPr id="19" name="Straight Connector 18">
            <a:extLst>
              <a:ext uri="{FF2B5EF4-FFF2-40B4-BE49-F238E27FC236}">
                <a16:creationId xmlns:a16="http://schemas.microsoft.com/office/drawing/2014/main" xmlns="" id="{97EAA79D-CC51-454A-BA6F-53EDB722FE5F}"/>
              </a:ext>
            </a:extLst>
          </p:cNvPr>
          <p:cNvCxnSpPr>
            <a:cxnSpLocks/>
          </p:cNvCxnSpPr>
          <p:nvPr/>
        </p:nvCxnSpPr>
        <p:spPr>
          <a:xfrm>
            <a:off x="4026586" y="290168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E4BC8D7-36EC-4F68-8498-7992D080DDD0}"/>
              </a:ext>
            </a:extLst>
          </p:cNvPr>
          <p:cNvCxnSpPr>
            <a:cxnSpLocks/>
          </p:cNvCxnSpPr>
          <p:nvPr/>
        </p:nvCxnSpPr>
        <p:spPr>
          <a:xfrm>
            <a:off x="8023654" y="306070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xmlns="" id="{C0F05962-82BA-4D78-8283-DBCFFA1D06FE}"/>
              </a:ext>
            </a:extLst>
          </p:cNvPr>
          <p:cNvSpPr/>
          <p:nvPr/>
        </p:nvSpPr>
        <p:spPr>
          <a:xfrm>
            <a:off x="1807125" y="2963"/>
            <a:ext cx="10820395" cy="1593053"/>
          </a:xfrm>
          <a:prstGeom prst="parallelogram">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xmlns="" id="{00EF08E6-3CFA-4D24-A63D-F3B04F1CA3CF}"/>
              </a:ext>
            </a:extLst>
          </p:cNvPr>
          <p:cNvSpPr txBox="1"/>
          <p:nvPr/>
        </p:nvSpPr>
        <p:spPr>
          <a:xfrm>
            <a:off x="1614469" y="289065"/>
            <a:ext cx="10360058" cy="954107"/>
          </a:xfrm>
          <a:prstGeom prst="rect">
            <a:avLst/>
          </a:prstGeom>
          <a:noFill/>
        </p:spPr>
        <p:txBody>
          <a:bodyPr wrap="square" rtlCol="0">
            <a:spAutoFit/>
          </a:bodyPr>
          <a:lstStyle/>
          <a:p>
            <a:pPr algn="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 Sakārto infrastruktūru un nodod/ plāno nodot īpašumu nomā</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xmlns="" id="{9585610E-6AFD-45D1-8FE2-FF26EAEF80F3}"/>
              </a:ext>
            </a:extLst>
          </p:cNvPr>
          <p:cNvSpPr txBox="1"/>
          <p:nvPr/>
        </p:nvSpPr>
        <p:spPr>
          <a:xfrm>
            <a:off x="3193915" y="2045491"/>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Hostelis pilī</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xmlns="" id="{F76C7DE3-6D73-4F3B-A43B-623B28A4EC23}"/>
              </a:ext>
            </a:extLst>
          </p:cNvPr>
          <p:cNvSpPr txBox="1"/>
          <p:nvPr/>
        </p:nvSpPr>
        <p:spPr>
          <a:xfrm>
            <a:off x="8165284" y="2018645"/>
            <a:ext cx="3579770"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Piejūras kempings</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Graphic 12" descr="Pin">
            <a:extLst>
              <a:ext uri="{FF2B5EF4-FFF2-40B4-BE49-F238E27FC236}">
                <a16:creationId xmlns:a16="http://schemas.microsoft.com/office/drawing/2014/main" xmlns="" id="{2BE28E59-35C1-4181-98D0-02538123D9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386781">
            <a:off x="211506" y="4456406"/>
            <a:ext cx="571614" cy="571614"/>
          </a:xfrm>
          <a:prstGeom prst="rect">
            <a:avLst/>
          </a:prstGeom>
        </p:spPr>
      </p:pic>
      <p:pic>
        <p:nvPicPr>
          <p:cNvPr id="23" name="Graphic 22" descr="Pin">
            <a:extLst>
              <a:ext uri="{FF2B5EF4-FFF2-40B4-BE49-F238E27FC236}">
                <a16:creationId xmlns:a16="http://schemas.microsoft.com/office/drawing/2014/main" xmlns="" id="{66865D5A-A01F-4E3A-AD2E-D1FD5E3A8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4942875">
            <a:off x="7242171" y="4895048"/>
            <a:ext cx="571614" cy="571614"/>
          </a:xfrm>
          <a:prstGeom prst="rect">
            <a:avLst/>
          </a:prstGeom>
        </p:spPr>
      </p:pic>
      <p:pic>
        <p:nvPicPr>
          <p:cNvPr id="24" name="Graphic 23" descr="Pin">
            <a:extLst>
              <a:ext uri="{FF2B5EF4-FFF2-40B4-BE49-F238E27FC236}">
                <a16:creationId xmlns:a16="http://schemas.microsoft.com/office/drawing/2014/main" xmlns="" id="{CAC376D7-0FA9-4E64-AE52-C64EA60DFD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55516">
            <a:off x="8321252" y="4302391"/>
            <a:ext cx="571614" cy="571614"/>
          </a:xfrm>
          <a:prstGeom prst="rect">
            <a:avLst/>
          </a:prstGeom>
        </p:spPr>
      </p:pic>
      <p:sp>
        <p:nvSpPr>
          <p:cNvPr id="15" name="TextBox 14">
            <a:extLst>
              <a:ext uri="{FF2B5EF4-FFF2-40B4-BE49-F238E27FC236}">
                <a16:creationId xmlns:a16="http://schemas.microsoft.com/office/drawing/2014/main" xmlns="" id="{BFA784F7-5BBC-4D35-BECB-34AEB5E5D305}"/>
              </a:ext>
            </a:extLst>
          </p:cNvPr>
          <p:cNvSpPr txBox="1"/>
          <p:nvPr/>
        </p:nvSpPr>
        <p:spPr>
          <a:xfrm>
            <a:off x="383445" y="75265"/>
            <a:ext cx="1423680" cy="1323439"/>
          </a:xfrm>
          <a:prstGeom prst="rect">
            <a:avLst/>
          </a:prstGeom>
          <a:noFill/>
        </p:spPr>
        <p:txBody>
          <a:bodyPr wrap="square" rtlCol="0">
            <a:spAutoFit/>
          </a:bodyPr>
          <a:lstStyle/>
          <a:p>
            <a:pPr algn="ctr"/>
            <a:r>
              <a:rPr lang="lv-LV" sz="8000" dirty="0">
                <a:solidFill>
                  <a:srgbClr val="FFC000"/>
                </a:solidFill>
                <a:latin typeface="Verdana" panose="020B0604030504040204" pitchFamily="34" charset="0"/>
                <a:ea typeface="Verdana" panose="020B0604030504040204" pitchFamily="34" charset="0"/>
                <a:cs typeface="Verdana" panose="020B0604030504040204" pitchFamily="34" charset="0"/>
              </a:rPr>
              <a:t>I</a:t>
            </a:r>
          </a:p>
        </p:txBody>
      </p:sp>
    </p:spTree>
    <p:extLst>
      <p:ext uri="{BB962C8B-B14F-4D97-AF65-F5344CB8AC3E}">
        <p14:creationId xmlns:p14="http://schemas.microsoft.com/office/powerpoint/2010/main" val="72761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6613C949-E42C-42B5-AD45-A8C4C7974A12}"/>
              </a:ext>
            </a:extLst>
          </p:cNvPr>
          <p:cNvSpPr/>
          <p:nvPr/>
        </p:nvSpPr>
        <p:spPr>
          <a:xfrm>
            <a:off x="625219" y="1882118"/>
            <a:ext cx="11040338" cy="4391682"/>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Graphic 16" descr="Pin">
            <a:extLst>
              <a:ext uri="{FF2B5EF4-FFF2-40B4-BE49-F238E27FC236}">
                <a16:creationId xmlns:a16="http://schemas.microsoft.com/office/drawing/2014/main" xmlns="" id="{9DDF8A6A-4860-4314-9379-ED05F4418B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340359">
            <a:off x="1180933" y="2478040"/>
            <a:ext cx="598097" cy="598097"/>
          </a:xfrm>
          <a:prstGeom prst="rect">
            <a:avLst/>
          </a:prstGeom>
        </p:spPr>
      </p:pic>
      <p:sp>
        <p:nvSpPr>
          <p:cNvPr id="20" name="TextBox 19">
            <a:extLst>
              <a:ext uri="{FF2B5EF4-FFF2-40B4-BE49-F238E27FC236}">
                <a16:creationId xmlns:a16="http://schemas.microsoft.com/office/drawing/2014/main" xmlns="" id="{7BFEF0F3-32F0-47B7-9CE1-2F0AE53EAB7E}"/>
              </a:ext>
            </a:extLst>
          </p:cNvPr>
          <p:cNvSpPr txBox="1"/>
          <p:nvPr/>
        </p:nvSpPr>
        <p:spPr>
          <a:xfrm>
            <a:off x="383445" y="75265"/>
            <a:ext cx="1423680" cy="1323439"/>
          </a:xfrm>
          <a:prstGeom prst="rect">
            <a:avLst/>
          </a:prstGeom>
          <a:noFill/>
        </p:spPr>
        <p:txBody>
          <a:bodyPr wrap="square" rtlCol="0">
            <a:spAutoFit/>
          </a:bodyPr>
          <a:lstStyle/>
          <a:p>
            <a:pPr algn="ctr"/>
            <a:r>
              <a:rPr lang="lv-LV" sz="8000" dirty="0">
                <a:solidFill>
                  <a:srgbClr val="FFC000"/>
                </a:solidFill>
                <a:latin typeface="Verdana" panose="020B0604030504040204" pitchFamily="34" charset="0"/>
                <a:ea typeface="Verdana" panose="020B0604030504040204" pitchFamily="34" charset="0"/>
                <a:cs typeface="Verdana" panose="020B0604030504040204" pitchFamily="34" charset="0"/>
              </a:rPr>
              <a:t>II</a:t>
            </a:r>
          </a:p>
        </p:txBody>
      </p:sp>
      <p:sp>
        <p:nvSpPr>
          <p:cNvPr id="34" name="TextBox 33">
            <a:extLst>
              <a:ext uri="{FF2B5EF4-FFF2-40B4-BE49-F238E27FC236}">
                <a16:creationId xmlns:a16="http://schemas.microsoft.com/office/drawing/2014/main" xmlns="" id="{C3E978EB-449B-4DB9-B540-F2869AF8EEDD}"/>
              </a:ext>
            </a:extLst>
          </p:cNvPr>
          <p:cNvSpPr txBox="1"/>
          <p:nvPr/>
        </p:nvSpPr>
        <p:spPr>
          <a:xfrm>
            <a:off x="987735" y="2595015"/>
            <a:ext cx="10216529" cy="2554545"/>
          </a:xfrm>
          <a:prstGeom prst="rect">
            <a:avLst/>
          </a:prstGeom>
          <a:noFill/>
        </p:spPr>
        <p:txBody>
          <a:bodyPr wrap="square" rtlCol="0">
            <a:spAutoFit/>
          </a:bodyPr>
          <a:lstStyle/>
          <a:p>
            <a:pPr algn="ctr"/>
            <a:r>
              <a:rPr lang="lv-LV" sz="4000" dirty="0">
                <a:solidFill>
                  <a:schemeClr val="bg1"/>
                </a:solidFill>
                <a:latin typeface="Verdana" panose="020B0604030504040204" pitchFamily="34" charset="0"/>
                <a:ea typeface="Verdana" panose="020B0604030504040204" pitchFamily="34" charset="0"/>
                <a:cs typeface="Verdana" panose="020B0604030504040204" pitchFamily="34" charset="0"/>
              </a:rPr>
              <a:t>Pašvaldību muižu, kultūras namu, skolu un internātskolu telpu, kas tiek uzturētas no pašvaldību budžeta, noma kāzām vai citām svinībām </a:t>
            </a:r>
          </a:p>
        </p:txBody>
      </p:sp>
      <p:pic>
        <p:nvPicPr>
          <p:cNvPr id="38" name="Graphic 37" descr="Pin">
            <a:extLst>
              <a:ext uri="{FF2B5EF4-FFF2-40B4-BE49-F238E27FC236}">
                <a16:creationId xmlns:a16="http://schemas.microsoft.com/office/drawing/2014/main" xmlns="" id="{8D3B6EDA-7B44-426B-AA56-B52AC6D430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4881879">
            <a:off x="10564656" y="2636526"/>
            <a:ext cx="598097" cy="598097"/>
          </a:xfrm>
          <a:prstGeom prst="rect">
            <a:avLst/>
          </a:prstGeom>
        </p:spPr>
      </p:pic>
      <p:sp>
        <p:nvSpPr>
          <p:cNvPr id="40" name="Parallelogram 39">
            <a:extLst>
              <a:ext uri="{FF2B5EF4-FFF2-40B4-BE49-F238E27FC236}">
                <a16:creationId xmlns:a16="http://schemas.microsoft.com/office/drawing/2014/main" xmlns="" id="{73339E0E-CE3A-4C72-9D64-B969BCD8994C}"/>
              </a:ext>
            </a:extLst>
          </p:cNvPr>
          <p:cNvSpPr/>
          <p:nvPr/>
        </p:nvSpPr>
        <p:spPr>
          <a:xfrm>
            <a:off x="1807125" y="2963"/>
            <a:ext cx="10820395" cy="1593053"/>
          </a:xfrm>
          <a:prstGeom prst="parallelogram">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TextBox 40">
            <a:extLst>
              <a:ext uri="{FF2B5EF4-FFF2-40B4-BE49-F238E27FC236}">
                <a16:creationId xmlns:a16="http://schemas.microsoft.com/office/drawing/2014/main" xmlns="" id="{531D2BB2-875B-4DCB-9D87-ECC2B70CA317}"/>
              </a:ext>
            </a:extLst>
          </p:cNvPr>
          <p:cNvSpPr txBox="1"/>
          <p:nvPr/>
        </p:nvSpPr>
        <p:spPr>
          <a:xfrm>
            <a:off x="1707548" y="412465"/>
            <a:ext cx="10360058" cy="523220"/>
          </a:xfrm>
          <a:prstGeom prst="rect">
            <a:avLst/>
          </a:prstGeom>
          <a:noFill/>
        </p:spPr>
        <p:txBody>
          <a:bodyPr wrap="square" rtlCol="0">
            <a:spAutoFit/>
          </a:bodyPr>
          <a:lstStyle/>
          <a:p>
            <a:pPr algn="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Konkurē ar privātajiem komersantiem</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689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2583B431-D65E-4637-8C7E-B45B230323FE}"/>
              </a:ext>
            </a:extLst>
          </p:cNvPr>
          <p:cNvSpPr/>
          <p:nvPr/>
        </p:nvSpPr>
        <p:spPr>
          <a:xfrm>
            <a:off x="3309378" y="1964998"/>
            <a:ext cx="2648205" cy="77345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xmlns="" id="{4B9D5FB1-72D5-4C49-BEED-CF9A14EB9204}"/>
              </a:ext>
            </a:extLst>
          </p:cNvPr>
          <p:cNvSpPr txBox="1"/>
          <p:nvPr/>
        </p:nvSpPr>
        <p:spPr>
          <a:xfrm>
            <a:off x="97959" y="2952778"/>
            <a:ext cx="3020067" cy="3293209"/>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Rugāju novada pašvaldība</a:t>
            </a:r>
          </a:p>
          <a:p>
            <a:pPr algn="ctr"/>
            <a:r>
              <a:rPr lang="lv-LV" dirty="0">
                <a:latin typeface="Verdana" panose="020B0604030504040204" pitchFamily="34" charset="0"/>
                <a:ea typeface="Verdana" panose="020B0604030504040204" pitchFamily="34" charset="0"/>
                <a:cs typeface="Verdana" panose="020B0604030504040204" pitchFamily="34" charset="0"/>
              </a:rPr>
              <a:t>pārdod daļu kalendāru, kas bija izveidoti kā suvenīri/dāvanas pašvaldības viesiem</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Nav būtisks kaitējums konkurencei, taču pašvaldībai būtu jāizvērtē plānotās darbības</a:t>
            </a:r>
          </a:p>
          <a:p>
            <a:pPr algn="ctr"/>
            <a:endParaRPr lang="lv-LV" dirty="0"/>
          </a:p>
        </p:txBody>
      </p:sp>
      <p:sp>
        <p:nvSpPr>
          <p:cNvPr id="7" name="Rectangle 6">
            <a:extLst>
              <a:ext uri="{FF2B5EF4-FFF2-40B4-BE49-F238E27FC236}">
                <a16:creationId xmlns:a16="http://schemas.microsoft.com/office/drawing/2014/main" xmlns="" id="{95DE0196-4E44-4022-B204-AD5D5810E72F}"/>
              </a:ext>
            </a:extLst>
          </p:cNvPr>
          <p:cNvSpPr/>
          <p:nvPr/>
        </p:nvSpPr>
        <p:spPr>
          <a:xfrm>
            <a:off x="383445" y="1933216"/>
            <a:ext cx="2648205" cy="77345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1B0A9E13-003F-4194-8015-C6C6F14E8E9C}"/>
              </a:ext>
            </a:extLst>
          </p:cNvPr>
          <p:cNvSpPr txBox="1"/>
          <p:nvPr/>
        </p:nvSpPr>
        <p:spPr>
          <a:xfrm>
            <a:off x="383444" y="1985105"/>
            <a:ext cx="2613756" cy="707886"/>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Kalendāru tirdzniecība</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a:extLst>
              <a:ext uri="{FF2B5EF4-FFF2-40B4-BE49-F238E27FC236}">
                <a16:creationId xmlns:a16="http://schemas.microsoft.com/office/drawing/2014/main" xmlns="" id="{AF6B377E-4BE7-47E2-8DDB-5A90543BDB33}"/>
              </a:ext>
            </a:extLst>
          </p:cNvPr>
          <p:cNvCxnSpPr>
            <a:cxnSpLocks/>
          </p:cNvCxnSpPr>
          <p:nvPr/>
        </p:nvCxnSpPr>
        <p:spPr>
          <a:xfrm>
            <a:off x="3162252" y="2952778"/>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xmlns="" id="{1E433979-860D-4C74-B2AB-17D9E5F847EA}"/>
              </a:ext>
            </a:extLst>
          </p:cNvPr>
          <p:cNvSpPr/>
          <p:nvPr/>
        </p:nvSpPr>
        <p:spPr>
          <a:xfrm>
            <a:off x="1807125" y="2963"/>
            <a:ext cx="10820395" cy="1593053"/>
          </a:xfrm>
          <a:prstGeom prst="parallelogram">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xmlns="" id="{55ADA2C8-AF9A-4BB1-AA33-1AA77B33135D}"/>
              </a:ext>
            </a:extLst>
          </p:cNvPr>
          <p:cNvSpPr txBox="1"/>
          <p:nvPr/>
        </p:nvSpPr>
        <p:spPr>
          <a:xfrm>
            <a:off x="1707548" y="412465"/>
            <a:ext cx="10360058" cy="523220"/>
          </a:xfrm>
          <a:prstGeom prst="rect">
            <a:avLst/>
          </a:prstGeom>
          <a:noFill/>
        </p:spPr>
        <p:txBody>
          <a:bodyPr wrap="square" rtlCol="0">
            <a:spAutoFit/>
          </a:bodyPr>
          <a:lstStyle/>
          <a:p>
            <a:pPr algn="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Konkurē ar privātajiem komersantiem</a:t>
            </a:r>
            <a:endPar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xmlns="" id="{E096D958-3141-4964-A2F5-80C46CC58FF0}"/>
              </a:ext>
            </a:extLst>
          </p:cNvPr>
          <p:cNvSpPr txBox="1"/>
          <p:nvPr/>
        </p:nvSpPr>
        <p:spPr>
          <a:xfrm>
            <a:off x="3309378" y="2129062"/>
            <a:ext cx="2630981"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Banketi</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xmlns="" id="{6A8BDFE5-0A7A-49FB-BC8E-8B162A20F4B2}"/>
              </a:ext>
            </a:extLst>
          </p:cNvPr>
          <p:cNvSpPr txBox="1"/>
          <p:nvPr/>
        </p:nvSpPr>
        <p:spPr>
          <a:xfrm>
            <a:off x="8228783" y="1964533"/>
            <a:ext cx="3579770" cy="707886"/>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Ventspils piejūras kempings</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Graphic 16" descr="Pin">
            <a:extLst>
              <a:ext uri="{FF2B5EF4-FFF2-40B4-BE49-F238E27FC236}">
                <a16:creationId xmlns:a16="http://schemas.microsoft.com/office/drawing/2014/main" xmlns="" id="{9DDF8A6A-4860-4314-9379-ED05F4418B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340359">
            <a:off x="28095" y="4561943"/>
            <a:ext cx="598097" cy="598097"/>
          </a:xfrm>
          <a:prstGeom prst="rect">
            <a:avLst/>
          </a:prstGeom>
        </p:spPr>
      </p:pic>
      <p:sp>
        <p:nvSpPr>
          <p:cNvPr id="20" name="TextBox 19">
            <a:extLst>
              <a:ext uri="{FF2B5EF4-FFF2-40B4-BE49-F238E27FC236}">
                <a16:creationId xmlns:a16="http://schemas.microsoft.com/office/drawing/2014/main" xmlns="" id="{7BFEF0F3-32F0-47B7-9CE1-2F0AE53EAB7E}"/>
              </a:ext>
            </a:extLst>
          </p:cNvPr>
          <p:cNvSpPr txBox="1"/>
          <p:nvPr/>
        </p:nvSpPr>
        <p:spPr>
          <a:xfrm>
            <a:off x="383445" y="75265"/>
            <a:ext cx="1423680" cy="1323439"/>
          </a:xfrm>
          <a:prstGeom prst="rect">
            <a:avLst/>
          </a:prstGeom>
          <a:noFill/>
        </p:spPr>
        <p:txBody>
          <a:bodyPr wrap="square" rtlCol="0">
            <a:spAutoFit/>
          </a:bodyPr>
          <a:lstStyle/>
          <a:p>
            <a:pPr algn="ctr"/>
            <a:r>
              <a:rPr lang="lv-LV" sz="8000" dirty="0">
                <a:solidFill>
                  <a:srgbClr val="FFC000"/>
                </a:solidFill>
                <a:latin typeface="Verdana" panose="020B0604030504040204" pitchFamily="34" charset="0"/>
                <a:ea typeface="Verdana" panose="020B0604030504040204" pitchFamily="34" charset="0"/>
                <a:cs typeface="Verdana" panose="020B0604030504040204" pitchFamily="34" charset="0"/>
              </a:rPr>
              <a:t>II</a:t>
            </a:r>
          </a:p>
        </p:txBody>
      </p:sp>
      <p:sp>
        <p:nvSpPr>
          <p:cNvPr id="21" name="TextBox 20">
            <a:extLst>
              <a:ext uri="{FF2B5EF4-FFF2-40B4-BE49-F238E27FC236}">
                <a16:creationId xmlns:a16="http://schemas.microsoft.com/office/drawing/2014/main" xmlns="" id="{FA9F8A5C-4DAC-4E47-A656-99CA277E5DA5}"/>
              </a:ext>
            </a:extLst>
          </p:cNvPr>
          <p:cNvSpPr txBox="1"/>
          <p:nvPr/>
        </p:nvSpPr>
        <p:spPr>
          <a:xfrm>
            <a:off x="3209132" y="2952778"/>
            <a:ext cx="2826390" cy="3046988"/>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Ventspils un Kuldīgas </a:t>
            </a:r>
          </a:p>
          <a:p>
            <a:pPr algn="ctr"/>
            <a:r>
              <a:rPr lang="lv-LV" dirty="0">
                <a:latin typeface="Verdana" panose="020B0604030504040204" pitchFamily="34" charset="0"/>
                <a:ea typeface="Verdana" panose="020B0604030504040204" pitchFamily="34" charset="0"/>
                <a:cs typeface="Verdana" panose="020B0604030504040204" pitchFamily="34" charset="0"/>
              </a:rPr>
              <a:t>tehnikumi piedāvā klāt bēru/kāzu/banketu galdus par ievērojami zemākām cenām nekā privātie ēdinātāji</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Ietaupījums rodas no darbaspēka, jo darbinieki ir tehnikuma skolēni</a:t>
            </a:r>
            <a:endParaRPr lang="lv-LV" dirty="0"/>
          </a:p>
        </p:txBody>
      </p:sp>
      <p:cxnSp>
        <p:nvCxnSpPr>
          <p:cNvPr id="23" name="Straight Connector 22">
            <a:extLst>
              <a:ext uri="{FF2B5EF4-FFF2-40B4-BE49-F238E27FC236}">
                <a16:creationId xmlns:a16="http://schemas.microsoft.com/office/drawing/2014/main" xmlns="" id="{5739386D-89D2-4CAB-A0BF-10E0F6FA598A}"/>
              </a:ext>
            </a:extLst>
          </p:cNvPr>
          <p:cNvCxnSpPr>
            <a:cxnSpLocks/>
          </p:cNvCxnSpPr>
          <p:nvPr/>
        </p:nvCxnSpPr>
        <p:spPr>
          <a:xfrm>
            <a:off x="6095999" y="2952778"/>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pic>
        <p:nvPicPr>
          <p:cNvPr id="24" name="Graphic 23" descr="Pin">
            <a:extLst>
              <a:ext uri="{FF2B5EF4-FFF2-40B4-BE49-F238E27FC236}">
                <a16:creationId xmlns:a16="http://schemas.microsoft.com/office/drawing/2014/main" xmlns="" id="{E3F62F1F-37CB-40AF-AE81-EE81EA86F7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4953779">
            <a:off x="5417484" y="4739292"/>
            <a:ext cx="598097" cy="598097"/>
          </a:xfrm>
          <a:prstGeom prst="rect">
            <a:avLst/>
          </a:prstGeom>
        </p:spPr>
      </p:pic>
      <p:sp>
        <p:nvSpPr>
          <p:cNvPr id="26" name="Rectangle 25">
            <a:extLst>
              <a:ext uri="{FF2B5EF4-FFF2-40B4-BE49-F238E27FC236}">
                <a16:creationId xmlns:a16="http://schemas.microsoft.com/office/drawing/2014/main" xmlns="" id="{B43E3698-13D8-4EBA-95E0-D7FD26AB5978}"/>
              </a:ext>
            </a:extLst>
          </p:cNvPr>
          <p:cNvSpPr/>
          <p:nvPr/>
        </p:nvSpPr>
        <p:spPr>
          <a:xfrm>
            <a:off x="6260256" y="1968250"/>
            <a:ext cx="2648205" cy="77345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xmlns="" id="{66F0A744-51AD-4A65-A389-2193552B3A9E}"/>
              </a:ext>
            </a:extLst>
          </p:cNvPr>
          <p:cNvSpPr txBox="1"/>
          <p:nvPr/>
        </p:nvSpPr>
        <p:spPr>
          <a:xfrm>
            <a:off x="6268869" y="2003103"/>
            <a:ext cx="2630978" cy="707886"/>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Braucieni ar plostu</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xmlns="" id="{ABA14F1D-EA1C-4F21-9C1E-AD009A77897B}"/>
              </a:ext>
            </a:extLst>
          </p:cNvPr>
          <p:cNvSpPr txBox="1"/>
          <p:nvPr/>
        </p:nvSpPr>
        <p:spPr>
          <a:xfrm>
            <a:off x="6163950" y="2952778"/>
            <a:ext cx="2848112" cy="2739211"/>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Valmieras novada </a:t>
            </a:r>
          </a:p>
          <a:p>
            <a:pPr algn="ctr"/>
            <a:r>
              <a:rPr lang="lv-LV" dirty="0">
                <a:latin typeface="Verdana" panose="020B0604030504040204" pitchFamily="34" charset="0"/>
                <a:ea typeface="Verdana" panose="020B0604030504040204" pitchFamily="34" charset="0"/>
                <a:cs typeface="Verdana" panose="020B0604030504040204" pitchFamily="34" charset="0"/>
              </a:rPr>
              <a:t>Vidzemes olimpiskais centrs piedāvā izbraucienu ar motorizētu plostu </a:t>
            </a:r>
          </a:p>
          <a:p>
            <a:pPr algn="ctr"/>
            <a:endPar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Līdzvērtīgu pakalpojumu pirms tam jau piedāvāja privātie uzņēmēji</a:t>
            </a:r>
          </a:p>
          <a:p>
            <a:pPr algn="ctr"/>
            <a:endParaRPr lang="lv-LV" dirty="0"/>
          </a:p>
        </p:txBody>
      </p:sp>
      <p:cxnSp>
        <p:nvCxnSpPr>
          <p:cNvPr id="29" name="Straight Connector 28">
            <a:extLst>
              <a:ext uri="{FF2B5EF4-FFF2-40B4-BE49-F238E27FC236}">
                <a16:creationId xmlns:a16="http://schemas.microsoft.com/office/drawing/2014/main" xmlns="" id="{7C25408E-CEF8-4F45-99DE-B15BDCAA2BC7}"/>
              </a:ext>
            </a:extLst>
          </p:cNvPr>
          <p:cNvCxnSpPr>
            <a:cxnSpLocks/>
          </p:cNvCxnSpPr>
          <p:nvPr/>
        </p:nvCxnSpPr>
        <p:spPr>
          <a:xfrm>
            <a:off x="9056289" y="295603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pic>
        <p:nvPicPr>
          <p:cNvPr id="30" name="Graphic 29" descr="Pin">
            <a:extLst>
              <a:ext uri="{FF2B5EF4-FFF2-40B4-BE49-F238E27FC236}">
                <a16:creationId xmlns:a16="http://schemas.microsoft.com/office/drawing/2014/main" xmlns="" id="{ECDA8798-79FB-4AB4-8E8F-9864470F80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71191" y="4144242"/>
            <a:ext cx="598097" cy="598097"/>
          </a:xfrm>
          <a:prstGeom prst="rect">
            <a:avLst/>
          </a:prstGeom>
        </p:spPr>
      </p:pic>
      <p:sp>
        <p:nvSpPr>
          <p:cNvPr id="31" name="Rectangle 30">
            <a:extLst>
              <a:ext uri="{FF2B5EF4-FFF2-40B4-BE49-F238E27FC236}">
                <a16:creationId xmlns:a16="http://schemas.microsoft.com/office/drawing/2014/main" xmlns="" id="{D0B19885-2116-466F-9A3F-D8DE4032AB13}"/>
              </a:ext>
            </a:extLst>
          </p:cNvPr>
          <p:cNvSpPr/>
          <p:nvPr/>
        </p:nvSpPr>
        <p:spPr>
          <a:xfrm>
            <a:off x="9229387" y="1964998"/>
            <a:ext cx="2648205" cy="77345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xmlns="" id="{408FF867-6D1A-49CB-B153-5FBB433351E8}"/>
              </a:ext>
            </a:extLst>
          </p:cNvPr>
          <p:cNvSpPr txBox="1"/>
          <p:nvPr/>
        </p:nvSpPr>
        <p:spPr>
          <a:xfrm>
            <a:off x="9237998" y="2118421"/>
            <a:ext cx="2630982"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Lēti ēdinātāji</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a:extLst>
              <a:ext uri="{FF2B5EF4-FFF2-40B4-BE49-F238E27FC236}">
                <a16:creationId xmlns:a16="http://schemas.microsoft.com/office/drawing/2014/main" xmlns="" id="{FF246E16-36C3-4144-BF4E-CC559195F276}"/>
              </a:ext>
            </a:extLst>
          </p:cNvPr>
          <p:cNvSpPr txBox="1"/>
          <p:nvPr/>
        </p:nvSpPr>
        <p:spPr>
          <a:xfrm>
            <a:off x="9158355" y="2952778"/>
            <a:ext cx="2892337" cy="3323987"/>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Engures novada</a:t>
            </a:r>
          </a:p>
          <a:p>
            <a:pPr algn="ctr"/>
            <a:r>
              <a:rPr lang="lv-LV" dirty="0" err="1">
                <a:latin typeface="Verdana" panose="020B0604030504040204" pitchFamily="34" charset="0"/>
                <a:ea typeface="Verdana" panose="020B0604030504040204" pitchFamily="34" charset="0"/>
                <a:cs typeface="Verdana" panose="020B0604030504040204" pitchFamily="34" charset="0"/>
              </a:rPr>
              <a:t>Šlokenbekas</a:t>
            </a:r>
            <a:r>
              <a:rPr lang="lv-LV" dirty="0">
                <a:latin typeface="Verdana" panose="020B0604030504040204" pitchFamily="34" charset="0"/>
                <a:ea typeface="Verdana" panose="020B0604030504040204" pitchFamily="34" charset="0"/>
                <a:cs typeface="Verdana" panose="020B0604030504040204" pitchFamily="34" charset="0"/>
              </a:rPr>
              <a:t> pili apsaimnieko pašvaldības aģentūra «</a:t>
            </a:r>
            <a:r>
              <a:rPr lang="lv-LV" dirty="0" err="1">
                <a:latin typeface="Verdana" panose="020B0604030504040204" pitchFamily="34" charset="0"/>
                <a:ea typeface="Verdana" panose="020B0604030504040204" pitchFamily="34" charset="0"/>
                <a:cs typeface="Verdana" panose="020B0604030504040204" pitchFamily="34" charset="0"/>
              </a:rPr>
              <a:t>Šlokenbekas</a:t>
            </a:r>
            <a:r>
              <a:rPr lang="lv-LV" dirty="0">
                <a:latin typeface="Verdana" panose="020B0604030504040204" pitchFamily="34" charset="0"/>
                <a:ea typeface="Verdana" panose="020B0604030504040204" pitchFamily="34" charset="0"/>
                <a:cs typeface="Verdana" panose="020B0604030504040204" pitchFamily="34" charset="0"/>
              </a:rPr>
              <a:t> muiža» un no pašvaldības budžeta finansētā SIA «</a:t>
            </a:r>
            <a:r>
              <a:rPr lang="lv-LV" dirty="0" err="1">
                <a:latin typeface="Verdana" panose="020B0604030504040204" pitchFamily="34" charset="0"/>
                <a:ea typeface="Verdana" panose="020B0604030504040204" pitchFamily="34" charset="0"/>
                <a:cs typeface="Verdana" panose="020B0604030504040204" pitchFamily="34" charset="0"/>
              </a:rPr>
              <a:t>Šlokenbekas</a:t>
            </a:r>
            <a:r>
              <a:rPr lang="lv-LV" dirty="0">
                <a:latin typeface="Verdana" panose="020B0604030504040204" pitchFamily="34" charset="0"/>
                <a:ea typeface="Verdana" panose="020B0604030504040204" pitchFamily="34" charset="0"/>
                <a:cs typeface="Verdana" panose="020B0604030504040204" pitchFamily="34" charset="0"/>
              </a:rPr>
              <a:t> pils» </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Privātie ēdinātāji ar </a:t>
            </a:r>
            <a:r>
              <a:rPr lang="lv-LV" sz="16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Šlokenbekas</a:t>
            </a: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krodziņa cenām nespēj sacensties</a:t>
            </a:r>
            <a:endParaRPr lang="lv-LV" dirty="0"/>
          </a:p>
        </p:txBody>
      </p:sp>
      <p:pic>
        <p:nvPicPr>
          <p:cNvPr id="35" name="Graphic 34" descr="Pin">
            <a:extLst>
              <a:ext uri="{FF2B5EF4-FFF2-40B4-BE49-F238E27FC236}">
                <a16:creationId xmlns:a16="http://schemas.microsoft.com/office/drawing/2014/main" xmlns="" id="{05A50D60-E6C9-4A2C-9E0D-AAEEDC4B85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4669691">
            <a:off x="11498331" y="5133910"/>
            <a:ext cx="598097" cy="598097"/>
          </a:xfrm>
          <a:prstGeom prst="rect">
            <a:avLst/>
          </a:prstGeom>
        </p:spPr>
      </p:pic>
    </p:spTree>
    <p:extLst>
      <p:ext uri="{BB962C8B-B14F-4D97-AF65-F5344CB8AC3E}">
        <p14:creationId xmlns:p14="http://schemas.microsoft.com/office/powerpoint/2010/main" val="349476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97AFF53-D503-4C8D-83A3-C569E72B4739}"/>
              </a:ext>
            </a:extLst>
          </p:cNvPr>
          <p:cNvSpPr/>
          <p:nvPr/>
        </p:nvSpPr>
        <p:spPr>
          <a:xfrm>
            <a:off x="8232767" y="188211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FF001D0E-1FBD-4B93-8B4F-0E9E92814E9F}"/>
              </a:ext>
            </a:extLst>
          </p:cNvPr>
          <p:cNvSpPr txBox="1"/>
          <p:nvPr/>
        </p:nvSpPr>
        <p:spPr>
          <a:xfrm>
            <a:off x="426033" y="2812964"/>
            <a:ext cx="3533199" cy="3046988"/>
          </a:xfrm>
          <a:prstGeom prst="rect">
            <a:avLst/>
          </a:prstGeom>
          <a:noFill/>
        </p:spPr>
        <p:txBody>
          <a:bodyPr wrap="square" rtlCol="0">
            <a:spAutoFit/>
          </a:bodyPr>
          <a:lstStyle/>
          <a:p>
            <a:pPr algn="ctr"/>
            <a:r>
              <a:rPr lang="lv-LV" b="1" dirty="0" err="1">
                <a:latin typeface="Verdana" panose="020B0604030504040204" pitchFamily="34" charset="0"/>
                <a:ea typeface="Verdana" panose="020B0604030504040204" pitchFamily="34" charset="0"/>
                <a:cs typeface="Verdana" panose="020B0604030504040204" pitchFamily="34" charset="0"/>
              </a:rPr>
              <a:t>Muzejrezervāts</a:t>
            </a:r>
            <a:r>
              <a:rPr lang="lv-LV" dirty="0">
                <a:latin typeface="Verdana" panose="020B0604030504040204" pitchFamily="34" charset="0"/>
                <a:ea typeface="Verdana" panose="020B0604030504040204" pitchFamily="34" charset="0"/>
                <a:cs typeface="Verdana" panose="020B0604030504040204" pitchFamily="34" charset="0"/>
              </a:rPr>
              <a:t>, izmantojot publisku varu, nepieļauj tirdzniecību privātā zemesgabalā, kas atrodas blakus </a:t>
            </a:r>
            <a:r>
              <a:rPr lang="lv-LV" dirty="0" err="1">
                <a:latin typeface="Verdana" panose="020B0604030504040204" pitchFamily="34" charset="0"/>
                <a:ea typeface="Verdana" panose="020B0604030504040204" pitchFamily="34" charset="0"/>
                <a:cs typeface="Verdana" panose="020B0604030504040204" pitchFamily="34" charset="0"/>
              </a:rPr>
              <a:t>muzejrezervāta</a:t>
            </a:r>
            <a:r>
              <a:rPr lang="lv-LV" dirty="0">
                <a:latin typeface="Verdana" panose="020B0604030504040204" pitchFamily="34" charset="0"/>
                <a:ea typeface="Verdana" panose="020B0604030504040204" pitchFamily="34" charset="0"/>
                <a:cs typeface="Verdana" panose="020B0604030504040204" pitchFamily="34" charset="0"/>
              </a:rPr>
              <a:t> autostāvvietai </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lv-LV" sz="16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Muzejrezervāta</a:t>
            </a: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autostāvvietas teritorijā arī tiek iznomātas tirdzniecības vietas</a:t>
            </a:r>
          </a:p>
          <a:p>
            <a:pPr algn="ctr"/>
            <a:endParaRPr lang="lv-LV" dirty="0"/>
          </a:p>
        </p:txBody>
      </p:sp>
      <p:sp>
        <p:nvSpPr>
          <p:cNvPr id="11" name="Rectangle 10">
            <a:extLst>
              <a:ext uri="{FF2B5EF4-FFF2-40B4-BE49-F238E27FC236}">
                <a16:creationId xmlns:a16="http://schemas.microsoft.com/office/drawing/2014/main" xmlns="" id="{5CAEB73D-2CA2-4315-B088-6143741A1B17}"/>
              </a:ext>
            </a:extLst>
          </p:cNvPr>
          <p:cNvSpPr/>
          <p:nvPr/>
        </p:nvSpPr>
        <p:spPr>
          <a:xfrm>
            <a:off x="426033" y="188211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49B6C816-2C21-4FF9-860B-143D9497BEE7}"/>
              </a:ext>
            </a:extLst>
          </p:cNvPr>
          <p:cNvSpPr txBox="1"/>
          <p:nvPr/>
        </p:nvSpPr>
        <p:spPr>
          <a:xfrm>
            <a:off x="-658055" y="2034907"/>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Neļauj tirgoties</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xmlns="" id="{B3CAB7CA-67FB-435E-9AFB-1789487705D7}"/>
              </a:ext>
            </a:extLst>
          </p:cNvPr>
          <p:cNvSpPr txBox="1"/>
          <p:nvPr/>
        </p:nvSpPr>
        <p:spPr>
          <a:xfrm>
            <a:off x="8137590" y="2812964"/>
            <a:ext cx="3744304" cy="3570208"/>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Rīgas domes</a:t>
            </a:r>
          </a:p>
          <a:p>
            <a:pPr algn="ctr"/>
            <a:r>
              <a:rPr lang="lv-LV" dirty="0">
                <a:latin typeface="Verdana" panose="020B0604030504040204" pitchFamily="34" charset="0"/>
                <a:ea typeface="Verdana" panose="020B0604030504040204" pitchFamily="34" charset="0"/>
                <a:cs typeface="Verdana" panose="020B0604030504040204" pitchFamily="34" charset="0"/>
              </a:rPr>
              <a:t>saistošie noteikumi nosaka, ka </a:t>
            </a:r>
          </a:p>
          <a:p>
            <a:pPr algn="ctr"/>
            <a:r>
              <a:rPr lang="lv-LV" dirty="0">
                <a:latin typeface="Verdana" panose="020B0604030504040204" pitchFamily="34" charset="0"/>
                <a:ea typeface="Verdana" panose="020B0604030504040204" pitchFamily="34" charset="0"/>
                <a:cs typeface="Verdana" panose="020B0604030504040204" pitchFamily="34" charset="0"/>
              </a:rPr>
              <a:t>Rīdzinieka kartes lietotāji, kas norēķinos par pašvaldības autostāvvietām izmanto SIA «Rīgas karte» elektroniskos norēķinus, saņem 20% atlaidi</a:t>
            </a:r>
          </a:p>
          <a:p>
            <a:pPr algn="ctr"/>
            <a:endPar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Rīdzinieka kartes īpašnieki, </a:t>
            </a: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kas par maksas autostāvvietu lietošanu vēlas norēķināties, izmantojot privātu uzņēmumu pakalpojumus, atlaidi nesaņem</a:t>
            </a:r>
            <a:r>
              <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lv-LV" dirty="0">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xmlns="" id="{97EAA79D-CC51-454A-BA6F-53EDB722FE5F}"/>
              </a:ext>
            </a:extLst>
          </p:cNvPr>
          <p:cNvCxnSpPr>
            <a:cxnSpLocks/>
          </p:cNvCxnSpPr>
          <p:nvPr/>
        </p:nvCxnSpPr>
        <p:spPr>
          <a:xfrm>
            <a:off x="4132673" y="290168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E4BC8D7-36EC-4F68-8498-7992D080DDD0}"/>
              </a:ext>
            </a:extLst>
          </p:cNvPr>
          <p:cNvCxnSpPr>
            <a:cxnSpLocks/>
          </p:cNvCxnSpPr>
          <p:nvPr/>
        </p:nvCxnSpPr>
        <p:spPr>
          <a:xfrm>
            <a:off x="8023654" y="3060700"/>
            <a:ext cx="0" cy="3031181"/>
          </a:xfrm>
          <a:prstGeom prst="line">
            <a:avLst/>
          </a:prstGeom>
          <a:ln>
            <a:solidFill>
              <a:srgbClr val="00859B"/>
            </a:solidFill>
          </a:ln>
        </p:spPr>
        <p:style>
          <a:lnRef idx="1">
            <a:schemeClr val="accent1"/>
          </a:lnRef>
          <a:fillRef idx="0">
            <a:schemeClr val="accent1"/>
          </a:fillRef>
          <a:effectRef idx="0">
            <a:schemeClr val="accent1"/>
          </a:effectRef>
          <a:fontRef idx="minor">
            <a:schemeClr val="tx1"/>
          </a:fontRef>
        </p:style>
      </p:cxnSp>
      <p:sp>
        <p:nvSpPr>
          <p:cNvPr id="6" name="Parallelogram 5">
            <a:extLst>
              <a:ext uri="{FF2B5EF4-FFF2-40B4-BE49-F238E27FC236}">
                <a16:creationId xmlns:a16="http://schemas.microsoft.com/office/drawing/2014/main" xmlns="" id="{C0F05962-82BA-4D78-8283-DBCFFA1D06FE}"/>
              </a:ext>
            </a:extLst>
          </p:cNvPr>
          <p:cNvSpPr/>
          <p:nvPr/>
        </p:nvSpPr>
        <p:spPr>
          <a:xfrm>
            <a:off x="1807125" y="2963"/>
            <a:ext cx="10820395" cy="1593053"/>
          </a:xfrm>
          <a:prstGeom prst="parallelogram">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xmlns="" id="{00EF08E6-3CFA-4D24-A63D-F3B04F1CA3CF}"/>
              </a:ext>
            </a:extLst>
          </p:cNvPr>
          <p:cNvSpPr txBox="1"/>
          <p:nvPr/>
        </p:nvSpPr>
        <p:spPr>
          <a:xfrm>
            <a:off x="1614469" y="289065"/>
            <a:ext cx="10360058" cy="954107"/>
          </a:xfrm>
          <a:prstGeom prst="rect">
            <a:avLst/>
          </a:prstGeom>
          <a:noFill/>
        </p:spPr>
        <p:txBody>
          <a:bodyPr wrap="square" rtlCol="0">
            <a:spAutoFit/>
          </a:bodyPr>
          <a:lstStyle/>
          <a:p>
            <a:pPr algn="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Rada sev konkurences priekšrocības/ atbalsta savu saimniecisko darbību</a:t>
            </a:r>
          </a:p>
        </p:txBody>
      </p:sp>
      <p:sp>
        <p:nvSpPr>
          <p:cNvPr id="18" name="TextBox 17">
            <a:extLst>
              <a:ext uri="{FF2B5EF4-FFF2-40B4-BE49-F238E27FC236}">
                <a16:creationId xmlns:a16="http://schemas.microsoft.com/office/drawing/2014/main" xmlns="" id="{9585610E-6AFD-45D1-8FE2-FF26EAEF80F3}"/>
              </a:ext>
            </a:extLst>
          </p:cNvPr>
          <p:cNvSpPr txBox="1"/>
          <p:nvPr/>
        </p:nvSpPr>
        <p:spPr>
          <a:xfrm>
            <a:off x="7226654" y="2045491"/>
            <a:ext cx="5747939"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Rīdzinieka karte</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Graphic 12" descr="Pin">
            <a:extLst>
              <a:ext uri="{FF2B5EF4-FFF2-40B4-BE49-F238E27FC236}">
                <a16:creationId xmlns:a16="http://schemas.microsoft.com/office/drawing/2014/main" xmlns="" id="{2BE28E59-35C1-4181-98D0-02538123D9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386781">
            <a:off x="414677" y="4290483"/>
            <a:ext cx="571614" cy="571614"/>
          </a:xfrm>
          <a:prstGeom prst="rect">
            <a:avLst/>
          </a:prstGeom>
        </p:spPr>
      </p:pic>
      <p:pic>
        <p:nvPicPr>
          <p:cNvPr id="23" name="Graphic 22" descr="Pin">
            <a:extLst>
              <a:ext uri="{FF2B5EF4-FFF2-40B4-BE49-F238E27FC236}">
                <a16:creationId xmlns:a16="http://schemas.microsoft.com/office/drawing/2014/main" xmlns="" id="{66865D5A-A01F-4E3A-AD2E-D1FD5E3A8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4942875">
            <a:off x="11316548" y="4732593"/>
            <a:ext cx="571614" cy="571614"/>
          </a:xfrm>
          <a:prstGeom prst="rect">
            <a:avLst/>
          </a:prstGeom>
        </p:spPr>
      </p:pic>
      <p:sp>
        <p:nvSpPr>
          <p:cNvPr id="15" name="TextBox 14">
            <a:extLst>
              <a:ext uri="{FF2B5EF4-FFF2-40B4-BE49-F238E27FC236}">
                <a16:creationId xmlns:a16="http://schemas.microsoft.com/office/drawing/2014/main" xmlns="" id="{BFA784F7-5BBC-4D35-BECB-34AEB5E5D305}"/>
              </a:ext>
            </a:extLst>
          </p:cNvPr>
          <p:cNvSpPr txBox="1"/>
          <p:nvPr/>
        </p:nvSpPr>
        <p:spPr>
          <a:xfrm>
            <a:off x="217473" y="104398"/>
            <a:ext cx="1723992" cy="1323439"/>
          </a:xfrm>
          <a:prstGeom prst="rect">
            <a:avLst/>
          </a:prstGeom>
          <a:noFill/>
        </p:spPr>
        <p:txBody>
          <a:bodyPr wrap="square" rtlCol="0">
            <a:spAutoFit/>
          </a:bodyPr>
          <a:lstStyle/>
          <a:p>
            <a:pPr algn="ctr"/>
            <a:r>
              <a:rPr lang="lv-LV" sz="8000" dirty="0">
                <a:solidFill>
                  <a:srgbClr val="FFC000"/>
                </a:solidFill>
                <a:latin typeface="Verdana" panose="020B0604030504040204" pitchFamily="34" charset="0"/>
                <a:ea typeface="Verdana" panose="020B0604030504040204" pitchFamily="34" charset="0"/>
                <a:cs typeface="Verdana" panose="020B0604030504040204" pitchFamily="34" charset="0"/>
              </a:rPr>
              <a:t>III</a:t>
            </a:r>
          </a:p>
        </p:txBody>
      </p:sp>
      <p:sp>
        <p:nvSpPr>
          <p:cNvPr id="21" name="Rectangle 20">
            <a:extLst>
              <a:ext uri="{FF2B5EF4-FFF2-40B4-BE49-F238E27FC236}">
                <a16:creationId xmlns:a16="http://schemas.microsoft.com/office/drawing/2014/main" xmlns="" id="{6CA6A975-48EE-4635-952F-E1E453B8040F}"/>
              </a:ext>
            </a:extLst>
          </p:cNvPr>
          <p:cNvSpPr/>
          <p:nvPr/>
        </p:nvSpPr>
        <p:spPr>
          <a:xfrm>
            <a:off x="4306112" y="1882118"/>
            <a:ext cx="3579769" cy="739203"/>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xmlns="" id="{635C2592-39D5-426D-866F-ACBE1EFD9E5F}"/>
              </a:ext>
            </a:extLst>
          </p:cNvPr>
          <p:cNvSpPr txBox="1"/>
          <p:nvPr/>
        </p:nvSpPr>
        <p:spPr>
          <a:xfrm>
            <a:off x="4306118" y="2841384"/>
            <a:ext cx="3579763" cy="2277547"/>
          </a:xfrm>
          <a:prstGeom prst="rect">
            <a:avLst/>
          </a:prstGeom>
          <a:noFill/>
        </p:spPr>
        <p:txBody>
          <a:bodyPr wrap="square" rtlCol="0">
            <a:spAutoFit/>
          </a:bodyPr>
          <a:lstStyle/>
          <a:p>
            <a:pPr algn="ctr"/>
            <a:r>
              <a:rPr lang="lv-LV" b="1" dirty="0">
                <a:latin typeface="Verdana" panose="020B0604030504040204" pitchFamily="34" charset="0"/>
                <a:ea typeface="Verdana" panose="020B0604030504040204" pitchFamily="34" charset="0"/>
                <a:cs typeface="Verdana" panose="020B0604030504040204" pitchFamily="34" charset="0"/>
              </a:rPr>
              <a:t>Pašvaldības </a:t>
            </a:r>
          </a:p>
          <a:p>
            <a:pPr algn="ctr"/>
            <a:r>
              <a:rPr lang="lv-LV" dirty="0">
                <a:latin typeface="Verdana" panose="020B0604030504040204" pitchFamily="34" charset="0"/>
                <a:ea typeface="Verdana" panose="020B0604030504040204" pitchFamily="34" charset="0"/>
                <a:cs typeface="Verdana" panose="020B0604030504040204" pitchFamily="34" charset="0"/>
              </a:rPr>
              <a:t>savu laikrakstu publikācijās reklamē pašvaldībai pastarpināti piederošu viesnīcu</a:t>
            </a:r>
          </a:p>
          <a:p>
            <a:pPr algn="ctr"/>
            <a:endParaRPr lang="lv-LV" dirty="0">
              <a:latin typeface="Verdana" panose="020B0604030504040204" pitchFamily="34" charset="0"/>
              <a:ea typeface="Verdana" panose="020B0604030504040204" pitchFamily="34" charset="0"/>
              <a:cs typeface="Verdana" panose="020B0604030504040204" pitchFamily="34" charset="0"/>
            </a:endParaRPr>
          </a:p>
          <a:p>
            <a:pPr algn="ctr"/>
            <a:endParaRPr lang="lv-LV"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lv-LV"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lv-LV" dirty="0"/>
          </a:p>
        </p:txBody>
      </p:sp>
      <p:sp>
        <p:nvSpPr>
          <p:cNvPr id="25" name="TextBox 24">
            <a:extLst>
              <a:ext uri="{FF2B5EF4-FFF2-40B4-BE49-F238E27FC236}">
                <a16:creationId xmlns:a16="http://schemas.microsoft.com/office/drawing/2014/main" xmlns="" id="{B65E4594-4585-448F-B902-AB268CF4A2DB}"/>
              </a:ext>
            </a:extLst>
          </p:cNvPr>
          <p:cNvSpPr txBox="1"/>
          <p:nvPr/>
        </p:nvSpPr>
        <p:spPr>
          <a:xfrm>
            <a:off x="4372520" y="2018645"/>
            <a:ext cx="3579770" cy="400110"/>
          </a:xfrm>
          <a:prstGeom prst="rect">
            <a:avLst/>
          </a:prstGeom>
          <a:noFill/>
        </p:spPr>
        <p:txBody>
          <a:bodyPr wrap="square" rtlCol="0">
            <a:spAutoFit/>
          </a:bodyPr>
          <a:lstStyle/>
          <a:p>
            <a:pPr algn="ctr"/>
            <a:r>
              <a:rPr lang="lv-LV" sz="2000" b="1" dirty="0">
                <a:solidFill>
                  <a:schemeClr val="bg1"/>
                </a:solidFill>
                <a:latin typeface="Verdana" panose="020B0604030504040204" pitchFamily="34" charset="0"/>
                <a:ea typeface="Verdana" panose="020B0604030504040204" pitchFamily="34" charset="0"/>
                <a:cs typeface="Verdana" panose="020B0604030504040204" pitchFamily="34" charset="0"/>
              </a:rPr>
              <a:t>Reklamē savējo</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390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1476</Words>
  <Application>Microsoft Office PowerPoint</Application>
  <PresentationFormat>Widescreen</PresentationFormat>
  <Paragraphs>216</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Arial Black</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Pozitīvie un negatīvie  piemēri  tūrisma un  viesmīlības jomās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Zane Gorškova</dc:creator>
  <cp:lastModifiedBy>Skaidrīte Ābrama</cp:lastModifiedBy>
  <cp:revision>28</cp:revision>
  <cp:lastPrinted>2019-02-12T15:43:21Z</cp:lastPrinted>
  <dcterms:created xsi:type="dcterms:W3CDTF">2019-02-12T08:10:03Z</dcterms:created>
  <dcterms:modified xsi:type="dcterms:W3CDTF">2019-02-13T08:36:49Z</dcterms:modified>
</cp:coreProperties>
</file>