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303" r:id="rId3"/>
    <p:sldId id="306" r:id="rId4"/>
    <p:sldId id="292" r:id="rId5"/>
    <p:sldId id="261" r:id="rId6"/>
    <p:sldId id="304" r:id="rId7"/>
    <p:sldId id="307" r:id="rId8"/>
    <p:sldId id="295" r:id="rId9"/>
    <p:sldId id="294" r:id="rId10"/>
    <p:sldId id="264"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8" autoAdjust="0"/>
    <p:restoredTop sz="94660"/>
  </p:normalViewPr>
  <p:slideViewPr>
    <p:cSldViewPr>
      <p:cViewPr>
        <p:scale>
          <a:sx n="95" d="100"/>
          <a:sy n="95" d="100"/>
        </p:scale>
        <p:origin x="-1182"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6C0E928-A9F7-4A43-A22F-3013C039B6DB}" type="datetimeFigureOut">
              <a:rPr lang="lv-LV" smtClean="0"/>
              <a:t>2019.02.12.</a:t>
            </a:fld>
            <a:endParaRPr lang="lv-LV"/>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91506BB-543F-4C26-A0BF-F4F0AF4C74B0}" type="slidenum">
              <a:rPr lang="lv-LV" smtClean="0"/>
              <a:t>‹#›</a:t>
            </a:fld>
            <a:endParaRPr lang="lv-LV"/>
          </a:p>
        </p:txBody>
      </p:sp>
    </p:spTree>
    <p:extLst>
      <p:ext uri="{BB962C8B-B14F-4D97-AF65-F5344CB8AC3E}">
        <p14:creationId xmlns:p14="http://schemas.microsoft.com/office/powerpoint/2010/main" val="231740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D94862B-BE89-46B6-A862-CD56467BCD80}" type="datetimeFigureOut">
              <a:rPr lang="lv-LV" smtClean="0"/>
              <a:t>2019.02.12.</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774C73A-3F00-4063-B6BC-FF2D9F0067BC}" type="slidenum">
              <a:rPr lang="lv-LV" smtClean="0"/>
              <a:t>‹#›</a:t>
            </a:fld>
            <a:endParaRPr lang="lv-LV"/>
          </a:p>
        </p:txBody>
      </p:sp>
    </p:spTree>
    <p:extLst>
      <p:ext uri="{BB962C8B-B14F-4D97-AF65-F5344CB8AC3E}">
        <p14:creationId xmlns:p14="http://schemas.microsoft.com/office/powerpoint/2010/main" val="135617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E2B2980C-BFBF-4A3D-985F-98C32121AD6E}" type="slidenum">
              <a:rPr lang="en-US" altLang="lv-LV"/>
              <a:pPr/>
              <a:t>‹#›</a:t>
            </a:fld>
            <a:endParaRPr lang="en-US" altLang="lv-LV"/>
          </a:p>
        </p:txBody>
      </p:sp>
    </p:spTree>
    <p:extLst>
      <p:ext uri="{BB962C8B-B14F-4D97-AF65-F5344CB8AC3E}">
        <p14:creationId xmlns:p14="http://schemas.microsoft.com/office/powerpoint/2010/main" val="32258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ligakondrate@inbox.lv" TargetMode="Externa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visitlatgale.lv/"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962400"/>
            <a:ext cx="7772400" cy="1470025"/>
          </a:xfrm>
        </p:spPr>
        <p:txBody>
          <a:bodyPr/>
          <a:lstStyle/>
          <a:p>
            <a:r>
              <a:rPr lang="lv-LV" b="1" dirty="0" smtClean="0">
                <a:solidFill>
                  <a:srgbClr val="002060"/>
                </a:solidFill>
                <a:latin typeface="Balloon XBd TL" panose="03060B02030402060201" pitchFamily="66" charset="0"/>
              </a:rPr>
              <a:t>Sadarbība tūrisma </a:t>
            </a:r>
            <a:r>
              <a:rPr lang="lv-LV" b="1" dirty="0" err="1" smtClean="0">
                <a:solidFill>
                  <a:srgbClr val="002060"/>
                </a:solidFill>
                <a:latin typeface="Balloon XBd TL" panose="03060B02030402060201" pitchFamily="66" charset="0"/>
              </a:rPr>
              <a:t>nozārē</a:t>
            </a:r>
            <a:r>
              <a:rPr lang="lv-LV" b="1" dirty="0" smtClean="0">
                <a:solidFill>
                  <a:srgbClr val="002060"/>
                </a:solidFill>
                <a:latin typeface="Balloon XBd TL" panose="03060B02030402060201" pitchFamily="66" charset="0"/>
              </a:rPr>
              <a:t>  Latgalē</a:t>
            </a:r>
            <a:endParaRPr lang="lv-LV" b="1" dirty="0">
              <a:solidFill>
                <a:srgbClr val="002060"/>
              </a:solidFill>
              <a:latin typeface="Balloon XBd TL" panose="03060B02030402060201" pitchFamily="66" charset="0"/>
            </a:endParaRPr>
          </a:p>
        </p:txBody>
      </p:sp>
      <p:sp>
        <p:nvSpPr>
          <p:cNvPr id="3" name="Subtitle 2"/>
          <p:cNvSpPr>
            <a:spLocks noGrp="1"/>
          </p:cNvSpPr>
          <p:nvPr>
            <p:ph type="subTitle" idx="1"/>
          </p:nvPr>
        </p:nvSpPr>
        <p:spPr>
          <a:xfrm>
            <a:off x="2286000" y="5638800"/>
            <a:ext cx="4876800" cy="1033319"/>
          </a:xfrm>
        </p:spPr>
        <p:txBody>
          <a:bodyPr>
            <a:normAutofit fontScale="47500" lnSpcReduction="20000"/>
          </a:bodyPr>
          <a:lstStyle/>
          <a:p>
            <a:r>
              <a:rPr lang="lv-LV" b="1" dirty="0">
                <a:solidFill>
                  <a:schemeClr val="tx2"/>
                </a:solidFill>
                <a:latin typeface="Arial" panose="020B0604020202020204" pitchFamily="34" charset="0"/>
                <a:cs typeface="Arial" panose="020B0604020202020204" pitchFamily="34" charset="0"/>
              </a:rPr>
              <a:t>Līga Kondrāte</a:t>
            </a:r>
          </a:p>
          <a:p>
            <a:r>
              <a:rPr lang="lv-LV" b="1" dirty="0">
                <a:solidFill>
                  <a:schemeClr val="tx2"/>
                </a:solidFill>
                <a:latin typeface="Arial" panose="020B0604020202020204" pitchFamily="34" charset="0"/>
                <a:cs typeface="Arial" panose="020B0604020202020204" pitchFamily="34" charset="0"/>
              </a:rPr>
              <a:t>Latgales reģiona tūrisma asociācija Ezerzeme </a:t>
            </a:r>
          </a:p>
          <a:p>
            <a:r>
              <a:rPr lang="lv-LV" b="1" dirty="0" smtClean="0">
                <a:solidFill>
                  <a:schemeClr val="tx2"/>
                </a:solidFill>
                <a:latin typeface="Arial" panose="020B0604020202020204" pitchFamily="34" charset="0"/>
                <a:cs typeface="Arial" panose="020B0604020202020204" pitchFamily="34" charset="0"/>
              </a:rPr>
              <a:t>13.02.2019.Preiļi</a:t>
            </a:r>
            <a:endParaRPr lang="lv-LV" b="1" dirty="0">
              <a:solidFill>
                <a:schemeClr val="tx2"/>
              </a:solidFill>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181599"/>
            <a:ext cx="1928552"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40721"/>
            <a:ext cx="1264195" cy="130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iga\Desktop\2017LRTA\velo vak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76518"/>
            <a:ext cx="5487429" cy="367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644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4438" y="2482798"/>
            <a:ext cx="5499362" cy="3385542"/>
          </a:xfrm>
          <a:prstGeom prst="rect">
            <a:avLst/>
          </a:prstGeom>
        </p:spPr>
        <p:txBody>
          <a:bodyPr wrap="square">
            <a:spAutoFit/>
          </a:bodyPr>
          <a:lstStyle/>
          <a:p>
            <a:pPr>
              <a:buNone/>
            </a:pPr>
            <a:endParaRPr lang="lv-LV" dirty="0"/>
          </a:p>
          <a:p>
            <a:pPr>
              <a:buNone/>
            </a:pPr>
            <a:r>
              <a:rPr lang="lv-LV" dirty="0">
                <a:latin typeface="Arial Black" pitchFamily="34" charset="0"/>
                <a:cs typeface="Aharoni" pitchFamily="2" charset="-79"/>
              </a:rPr>
              <a:t> </a:t>
            </a:r>
            <a:endParaRPr lang="lv-LV" dirty="0"/>
          </a:p>
          <a:p>
            <a:pPr>
              <a:buNone/>
            </a:pPr>
            <a:r>
              <a:rPr lang="lv-LV" b="1" dirty="0">
                <a:latin typeface="Calibri" pitchFamily="34" charset="0"/>
              </a:rPr>
              <a:t>			</a:t>
            </a:r>
          </a:p>
          <a:p>
            <a:pPr>
              <a:buNone/>
            </a:pPr>
            <a:r>
              <a:rPr lang="lv-LV" b="1" dirty="0">
                <a:latin typeface="Calibri" pitchFamily="34" charset="0"/>
              </a:rPr>
              <a:t> </a:t>
            </a:r>
            <a:r>
              <a:rPr lang="lv-LV" b="1" dirty="0" smtClean="0">
                <a:latin typeface="Calibri" pitchFamily="34" charset="0"/>
              </a:rPr>
              <a:t>              </a:t>
            </a:r>
          </a:p>
          <a:p>
            <a:pPr>
              <a:buNone/>
            </a:pPr>
            <a:r>
              <a:rPr lang="lv-LV" sz="4400" b="1" dirty="0">
                <a:solidFill>
                  <a:srgbClr val="002060"/>
                </a:solidFill>
                <a:latin typeface="Calibri" pitchFamily="34" charset="0"/>
              </a:rPr>
              <a:t>	</a:t>
            </a:r>
            <a:endParaRPr lang="lv-LV" sz="4400" b="1" dirty="0" smtClean="0">
              <a:solidFill>
                <a:srgbClr val="002060"/>
              </a:solidFill>
              <a:latin typeface="Calibri" pitchFamily="34" charset="0"/>
            </a:endParaRPr>
          </a:p>
          <a:p>
            <a:pPr algn="ctr">
              <a:buNone/>
            </a:pPr>
            <a:r>
              <a:rPr lang="lv-LV" sz="4400" b="1" dirty="0" smtClean="0">
                <a:solidFill>
                  <a:srgbClr val="002060"/>
                </a:solidFill>
                <a:latin typeface="Ribbon131 Bd TL" panose="03020802040606070306" pitchFamily="66" charset="0"/>
              </a:rPr>
              <a:t>     Paldies </a:t>
            </a:r>
            <a:r>
              <a:rPr lang="lv-LV" sz="4400" b="1" dirty="0">
                <a:solidFill>
                  <a:srgbClr val="002060"/>
                </a:solidFill>
                <a:latin typeface="Ribbon131 Bd TL" panose="03020802040606070306" pitchFamily="66" charset="0"/>
              </a:rPr>
              <a:t>par uzmanību</a:t>
            </a:r>
            <a:r>
              <a:rPr lang="lv-LV" sz="4400" b="1" dirty="0" smtClean="0">
                <a:solidFill>
                  <a:srgbClr val="002060"/>
                </a:solidFill>
                <a:latin typeface="Ribbon131 Bd TL" panose="03020802040606070306" pitchFamily="66" charset="0"/>
              </a:rPr>
              <a:t>!</a:t>
            </a:r>
            <a:endParaRPr lang="lv-LV" sz="4400" b="1" dirty="0">
              <a:solidFill>
                <a:srgbClr val="002060"/>
              </a:solidFill>
              <a:latin typeface="Ribbon131 Bd TL" panose="03020802040606070306" pitchFamily="66" charset="0"/>
            </a:endParaRPr>
          </a:p>
          <a:p>
            <a:pPr algn="ctr">
              <a:buNone/>
            </a:pPr>
            <a:r>
              <a:rPr lang="lv-LV" b="1" dirty="0">
                <a:latin typeface="Calibri" pitchFamily="34" charset="0"/>
              </a:rPr>
              <a:t>Līga Kondrāte</a:t>
            </a:r>
          </a:p>
          <a:p>
            <a:pPr algn="ctr">
              <a:buNone/>
            </a:pPr>
            <a:r>
              <a:rPr lang="lv-LV" b="1" dirty="0">
                <a:latin typeface="Calibri" pitchFamily="34" charset="0"/>
              </a:rPr>
              <a:t>Latgales reģiona tūrisma asociācijas Ezerzeme </a:t>
            </a:r>
            <a:r>
              <a:rPr lang="lv-LV" b="1" dirty="0" err="1">
                <a:latin typeface="Calibri" pitchFamily="34" charset="0"/>
              </a:rPr>
              <a:t>v.p</a:t>
            </a:r>
            <a:r>
              <a:rPr lang="lv-LV" b="1" dirty="0">
                <a:latin typeface="Calibri" pitchFamily="34" charset="0"/>
              </a:rPr>
              <a:t>., </a:t>
            </a:r>
          </a:p>
          <a:p>
            <a:pPr algn="ctr">
              <a:buNone/>
            </a:pPr>
            <a:r>
              <a:rPr lang="lv-LV" b="1" dirty="0">
                <a:latin typeface="Calibri" pitchFamily="34" charset="0"/>
              </a:rPr>
              <a:t>T. 29467925,  </a:t>
            </a:r>
            <a:r>
              <a:rPr lang="lv-LV" b="1" dirty="0" err="1">
                <a:latin typeface="Calibri" pitchFamily="34" charset="0"/>
                <a:hlinkClick r:id="rId2"/>
              </a:rPr>
              <a:t>ligakondrate@inbox.lv</a:t>
            </a:r>
            <a:endParaRPr lang="lv-LV" b="1" dirty="0">
              <a:latin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591341"/>
            <a:ext cx="1295400" cy="101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5737095"/>
            <a:ext cx="1269376"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228600"/>
            <a:ext cx="7239000" cy="4114800"/>
          </a:xfrm>
          <a:prstGeom prst="rect">
            <a:avLst/>
          </a:prstGeom>
        </p:spPr>
      </p:pic>
    </p:spTree>
    <p:extLst>
      <p:ext uri="{BB962C8B-B14F-4D97-AF65-F5344CB8AC3E}">
        <p14:creationId xmlns:p14="http://schemas.microsoft.com/office/powerpoint/2010/main" val="221363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5" y="167062"/>
            <a:ext cx="8229600" cy="823538"/>
          </a:xfrm>
        </p:spPr>
        <p:txBody>
          <a:bodyPr>
            <a:normAutofit/>
          </a:bodyPr>
          <a:lstStyle/>
          <a:p>
            <a:r>
              <a:rPr lang="lv-LV" sz="2800" b="1" dirty="0" smtClean="0">
                <a:solidFill>
                  <a:schemeClr val="tx2">
                    <a:lumMod val="75000"/>
                  </a:schemeClr>
                </a:solidFill>
              </a:rPr>
              <a:t>        Par </a:t>
            </a:r>
            <a:r>
              <a:rPr lang="lv-LV" sz="2800" b="1" dirty="0">
                <a:solidFill>
                  <a:schemeClr val="tx2">
                    <a:lumMod val="75000"/>
                  </a:schemeClr>
                </a:solidFill>
              </a:rPr>
              <a:t>L</a:t>
            </a:r>
            <a:r>
              <a:rPr lang="lv-LV" sz="2800" b="1" dirty="0" smtClean="0">
                <a:solidFill>
                  <a:schemeClr val="tx2">
                    <a:lumMod val="75000"/>
                  </a:schemeClr>
                </a:solidFill>
              </a:rPr>
              <a:t>atgales reģiona tūrisma asociāciju   </a:t>
            </a:r>
            <a:r>
              <a:rPr lang="lv-LV" sz="2800" b="1" i="1" dirty="0" smtClean="0">
                <a:solidFill>
                  <a:schemeClr val="tx2">
                    <a:lumMod val="75000"/>
                  </a:schemeClr>
                </a:solidFill>
              </a:rPr>
              <a:t>Ezerzeme</a:t>
            </a:r>
            <a:endParaRPr lang="lv-LV" sz="2800" b="1" i="1" dirty="0">
              <a:solidFill>
                <a:schemeClr val="tx2">
                  <a:lumMod val="75000"/>
                </a:schemeClr>
              </a:solidFill>
            </a:endParaRPr>
          </a:p>
        </p:txBody>
      </p:sp>
      <p:sp>
        <p:nvSpPr>
          <p:cNvPr id="3" name="Content Placeholder 2"/>
          <p:cNvSpPr>
            <a:spLocks noGrp="1"/>
          </p:cNvSpPr>
          <p:nvPr>
            <p:ph idx="1"/>
          </p:nvPr>
        </p:nvSpPr>
        <p:spPr>
          <a:xfrm>
            <a:off x="228600" y="838200"/>
            <a:ext cx="8610600" cy="5800165"/>
          </a:xfrm>
        </p:spPr>
        <p:txBody>
          <a:bodyPr>
            <a:normAutofit fontScale="92500"/>
          </a:bodyPr>
          <a:lstStyle/>
          <a:p>
            <a:pPr marL="0" indent="0">
              <a:buNone/>
            </a:pPr>
            <a:r>
              <a:rPr lang="lv-LV" sz="1200" b="1" i="1" dirty="0" smtClean="0"/>
              <a:t>  </a:t>
            </a:r>
            <a:r>
              <a:rPr lang="lv-LV" sz="1600" b="1" dirty="0"/>
              <a:t>Latgales reģiona tūrisma asociācija “Ezerzeme”</a:t>
            </a:r>
            <a:r>
              <a:rPr lang="lv-LV" sz="1600" dirty="0"/>
              <a:t> ir vecākā reģiona tūrisma asociācija Latvijā, dibināta vairāk kā 25 gadus atpakaļ, taču savā darbībā 2 reizes ir  bijusi </a:t>
            </a:r>
            <a:r>
              <a:rPr lang="lv-LV" sz="1600" dirty="0" smtClean="0"/>
              <a:t>pārreorganizēt  2003. gadā piereģistrēta biedrību un nodibinājumu reģistrā. </a:t>
            </a:r>
            <a:r>
              <a:rPr lang="lv-LV" sz="1600" dirty="0"/>
              <a:t>Šobrīd </a:t>
            </a:r>
            <a:r>
              <a:rPr lang="lv-LV" sz="1600" dirty="0" smtClean="0"/>
              <a:t>LRTA “Ezerzeme</a:t>
            </a:r>
            <a:r>
              <a:rPr lang="lv-LV" sz="1600" dirty="0"/>
              <a:t>” ir apvienojušies gan tūrisma uzņēmēji, gan speciālisti, gan pašvaldības, gan sabiedriskas organizācijas, kopskaitā vairāk kā  </a:t>
            </a:r>
            <a:r>
              <a:rPr lang="lv-LV" sz="1600" dirty="0" smtClean="0"/>
              <a:t>100 </a:t>
            </a:r>
            <a:r>
              <a:rPr lang="lv-LV" sz="1600" dirty="0"/>
              <a:t>biedri ar vienotu mērķi </a:t>
            </a:r>
            <a:r>
              <a:rPr lang="lv-LV" sz="1600" i="1" dirty="0"/>
              <a:t>veicināt tūrisma attīstībai labvēlīgu vidi un sekmēt mūsdienīgas tūrisma ilgtspējīgas nozares attīstību Latgalē. </a:t>
            </a:r>
            <a:endParaRPr lang="lv-LV" sz="1600" i="1" dirty="0" smtClean="0"/>
          </a:p>
          <a:p>
            <a:pPr marL="0" indent="0">
              <a:buNone/>
            </a:pPr>
            <a:endParaRPr lang="lv-LV" sz="1200" dirty="0" smtClean="0"/>
          </a:p>
          <a:p>
            <a:r>
              <a:rPr lang="lv-LV" sz="1400" b="1" dirty="0" smtClean="0"/>
              <a:t>Biedrības </a:t>
            </a:r>
            <a:r>
              <a:rPr lang="lv-LV" sz="1400" b="1" dirty="0"/>
              <a:t>mērķis</a:t>
            </a:r>
            <a:r>
              <a:rPr lang="lv-LV" sz="1400" dirty="0"/>
              <a:t> ir </a:t>
            </a:r>
            <a:r>
              <a:rPr lang="lv-LV" sz="1400" b="1" u="sng" dirty="0"/>
              <a:t>apvienot kopīgai sadarbībai Latgales reģiona</a:t>
            </a:r>
            <a:r>
              <a:rPr lang="lv-LV" sz="1400" b="1" dirty="0"/>
              <a:t> </a:t>
            </a:r>
            <a:r>
              <a:rPr lang="lv-LV" sz="1400" b="1" u="sng" dirty="0"/>
              <a:t>tūrisma uzņēmumus, tūrisma pakopojumu sniedzējus un pašvaldības </a:t>
            </a:r>
            <a:r>
              <a:rPr lang="lv-LV" sz="1400" dirty="0"/>
              <a:t>caur pašvaldību TIC speciālistiem kopīgā Latgales tūrisma piedāvājumu radīšanai, popularizēšanai un tūrisma kā tautsaimniecības nozares attīstīšanai, ietverot Latgales interešu aizstāvību, tūrisma darba koordināciju Latgalē, sadarbojoties ar LIAA Tūrisma departamentu un citām valsts un </a:t>
            </a:r>
            <a:r>
              <a:rPr lang="lv-LV" sz="1400" dirty="0" smtClean="0"/>
              <a:t>pašvaldību, sabiedriskajām  </a:t>
            </a:r>
            <a:r>
              <a:rPr lang="lv-LV" sz="1400" dirty="0"/>
              <a:t>iestādēm un ministrijām, tai skaitā dokumentu un normatīvo aktu, dažādu projektu, standartu izstrādē, dažāda veida mārketingā aktivitātēs.  Viens no asociācijas galvenajiem darbiem ir mārketinga aktivitātes, popularizējot Latgales reģionu kā pievilcīgu tūrisma </a:t>
            </a:r>
            <a:r>
              <a:rPr lang="lv-LV" sz="1400" dirty="0" smtClean="0"/>
              <a:t>galamērķi, palielinot kopējo tūristu plūsmu. Asociācija organizē mācības, pieredzes apmaiņas braucienus uzņēmējiem, ikgadējās tūrisma konferences ar balvām labākajiem, piedalās projektos.</a:t>
            </a:r>
          </a:p>
          <a:p>
            <a:r>
              <a:rPr lang="lv-LV" sz="1400" dirty="0" smtClean="0"/>
              <a:t>Veiksmīgi </a:t>
            </a:r>
            <a:r>
              <a:rPr lang="lv-LV" sz="1400" dirty="0"/>
              <a:t>realizēt </a:t>
            </a:r>
            <a:r>
              <a:rPr lang="lv-LV" sz="1400" b="1" dirty="0"/>
              <a:t>nepieciešamos uzdevumus var paveikt tikai </a:t>
            </a:r>
            <a:r>
              <a:rPr lang="lv-LV" sz="1400" b="1" u="sng" dirty="0"/>
              <a:t>veicinot sadarbību</a:t>
            </a:r>
            <a:r>
              <a:rPr lang="lv-LV" sz="1400" b="1" dirty="0"/>
              <a:t> </a:t>
            </a:r>
            <a:r>
              <a:rPr lang="lv-LV" sz="1400" b="1" dirty="0" smtClean="0"/>
              <a:t> un sapratni </a:t>
            </a:r>
            <a:r>
              <a:rPr lang="lv-LV" sz="1400" dirty="0" smtClean="0"/>
              <a:t>starp pakalpojumu sniedzējiem, pašvaldībām</a:t>
            </a:r>
            <a:r>
              <a:rPr lang="lv-LV" sz="1400" dirty="0"/>
              <a:t>, </a:t>
            </a:r>
            <a:r>
              <a:rPr lang="lv-LV" sz="1400" dirty="0" err="1" smtClean="0"/>
              <a:t>TICiem</a:t>
            </a:r>
            <a:r>
              <a:rPr lang="lv-LV" sz="1400" dirty="0" smtClean="0"/>
              <a:t>, speciālistiem, asociācijām, valsts </a:t>
            </a:r>
            <a:r>
              <a:rPr lang="lv-LV" sz="1400" dirty="0"/>
              <a:t>struktūrām (LIAA, Latvijas Tūrisma Konsultatīvajā Padome u.c</a:t>
            </a:r>
            <a:r>
              <a:rPr lang="lv-LV" sz="1400" dirty="0" smtClean="0"/>
              <a:t>.), </a:t>
            </a:r>
            <a:r>
              <a:rPr lang="lv-LV" sz="1400" dirty="0"/>
              <a:t>tādējādi veicinot tūrisma nozares izaugsmi reģionā. Kā pamats visam darbam ir Tūrisma informācijas </a:t>
            </a:r>
            <a:r>
              <a:rPr lang="lv-LV" sz="1400" dirty="0" smtClean="0"/>
              <a:t>centri (aģentūras) </a:t>
            </a:r>
            <a:r>
              <a:rPr lang="lv-LV" sz="1400" dirty="0"/>
              <a:t>visos novados, kuri tālāk darbojas savos novados ar pašvaldībām un </a:t>
            </a:r>
            <a:r>
              <a:rPr lang="lv-LV" sz="1400" dirty="0" smtClean="0"/>
              <a:t>uzņēmējiem. </a:t>
            </a:r>
            <a:r>
              <a:rPr lang="lv-LV" sz="1400" dirty="0"/>
              <a:t>Ir svarīgi </a:t>
            </a:r>
            <a:r>
              <a:rPr lang="lv-LV" sz="1400" u="sng" dirty="0"/>
              <a:t>kopā</a:t>
            </a:r>
            <a:r>
              <a:rPr lang="lv-LV" sz="1400" dirty="0"/>
              <a:t> izvirzīt veicamos uzdevumus, saskaņot finansējumus un laika grafikus, lai stabili un plānveidīgi varētu uzturēt un attīstīt tūrismu </a:t>
            </a:r>
            <a:r>
              <a:rPr lang="lv-LV" sz="1400" dirty="0" smtClean="0"/>
              <a:t>Latgalē. </a:t>
            </a:r>
            <a:r>
              <a:rPr lang="lv-LV" sz="1400" dirty="0"/>
              <a:t>I</a:t>
            </a:r>
            <a:r>
              <a:rPr lang="lv-LV" sz="1400" dirty="0" smtClean="0"/>
              <a:t>zaicinājumu ir daudz.</a:t>
            </a:r>
          </a:p>
          <a:p>
            <a:endParaRPr lang="lv-LV" sz="1400" dirty="0"/>
          </a:p>
          <a:p>
            <a:r>
              <a:rPr lang="lv-LV" sz="1400" dirty="0"/>
              <a:t>Līdz šim daudzus gadus asociācija ir ražīgi </a:t>
            </a:r>
            <a:r>
              <a:rPr lang="lv-LV" sz="1400" b="1" dirty="0"/>
              <a:t>strādājusi</a:t>
            </a:r>
            <a:r>
              <a:rPr lang="lv-LV" sz="1400" dirty="0"/>
              <a:t>-gan pati organizējusi izstāžu stendus, gan darījusi to pašvaldību vai aģentūras uzdevumā. Tāpat visus šos gadus veiksmīgi sadarbībā ar TAVA (tagad LIAA Tūrisma departamentu) un Vidzemes, Kurzemes, Zemgales asociācijām risinājusi visdažādākos projektus un uzdevumus Latgales tūrisma labā, organizējusi </a:t>
            </a:r>
            <a:r>
              <a:rPr lang="lv-LV" sz="1400" dirty="0" smtClean="0"/>
              <a:t>mācības un braucienus  </a:t>
            </a:r>
            <a:r>
              <a:rPr lang="lv-LV" sz="1400" dirty="0"/>
              <a:t>uzņēmējiem un speciālistiem, </a:t>
            </a:r>
            <a:r>
              <a:rPr lang="lv-LV" sz="1400" dirty="0" smtClean="0"/>
              <a:t> </a:t>
            </a:r>
            <a:r>
              <a:rPr lang="lv-LV" sz="1400" dirty="0"/>
              <a:t>Latgales tūrisma konferences, pārstāvējusi Latgali tūrisma pasākumos un valsts </a:t>
            </a:r>
            <a:r>
              <a:rPr lang="lv-LV" sz="1400" dirty="0" smtClean="0"/>
              <a:t>projektos.</a:t>
            </a:r>
          </a:p>
          <a:p>
            <a:r>
              <a:rPr lang="lv-LV" sz="1400" dirty="0" smtClean="0"/>
              <a:t>Visus </a:t>
            </a:r>
            <a:r>
              <a:rPr lang="lv-LV" sz="1400" dirty="0"/>
              <a:t>uzdevumus un aktivitātes asociācija līdz šim pildījusi </a:t>
            </a:r>
            <a:r>
              <a:rPr lang="lv-LV" sz="1400" u="sng" dirty="0"/>
              <a:t>bez atlīdzības</a:t>
            </a:r>
            <a:r>
              <a:rPr lang="lv-LV" sz="1400" dirty="0"/>
              <a:t>.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7" y="76200"/>
            <a:ext cx="93234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77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5" y="1374202"/>
            <a:ext cx="4374776" cy="2892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8" y="1219200"/>
            <a:ext cx="3484562" cy="25120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25" y="4319954"/>
            <a:ext cx="4114800" cy="2438400"/>
          </a:xfrm>
          <a:prstGeom prst="rect">
            <a:avLst/>
          </a:prstGeom>
          <a:solidFill>
            <a:schemeClr val="tx1"/>
          </a:solidFill>
          <a:ln>
            <a:solidFill>
              <a:schemeClr val="tx1"/>
            </a:solidFill>
          </a:ln>
          <a:effec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197" y="3810000"/>
            <a:ext cx="2451565" cy="30011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76200"/>
            <a:ext cx="8589963" cy="1200329"/>
          </a:xfrm>
          <a:prstGeom prst="rect">
            <a:avLst/>
          </a:prstGeom>
          <a:noFill/>
        </p:spPr>
        <p:txBody>
          <a:bodyPr wrap="square" rtlCol="0">
            <a:spAutoFit/>
          </a:bodyPr>
          <a:lstStyle/>
          <a:p>
            <a:r>
              <a:rPr lang="lv-LV" b="1" dirty="0"/>
              <a:t>Reģiona popularizēšanai asociācija veic </a:t>
            </a:r>
            <a:r>
              <a:rPr lang="lv-LV" dirty="0"/>
              <a:t>Latgales tūrisma mārketinga aktivitātes vietējā un starptautiskajā tirgos </a:t>
            </a:r>
            <a:r>
              <a:rPr lang="lv-LV" dirty="0" smtClean="0"/>
              <a:t>– 9 starptautiskās </a:t>
            </a:r>
            <a:r>
              <a:rPr lang="lv-LV" dirty="0"/>
              <a:t>tūrisma izstādes, </a:t>
            </a:r>
            <a:r>
              <a:rPr lang="lv-LV" dirty="0" smtClean="0"/>
              <a:t> pasākumi, </a:t>
            </a:r>
            <a:r>
              <a:rPr lang="lv-LV" dirty="0"/>
              <a:t>darbsemināri, </a:t>
            </a:r>
            <a:r>
              <a:rPr lang="lv-LV" dirty="0" smtClean="0"/>
              <a:t>gidu, </a:t>
            </a:r>
            <a:r>
              <a:rPr lang="lv-LV" dirty="0" err="1" smtClean="0"/>
              <a:t>tūroperatoru</a:t>
            </a:r>
            <a:r>
              <a:rPr lang="lv-LV" dirty="0"/>
              <a:t>, </a:t>
            </a:r>
            <a:r>
              <a:rPr lang="lv-LV" dirty="0" err="1"/>
              <a:t>blogeru</a:t>
            </a:r>
            <a:r>
              <a:rPr lang="lv-LV" dirty="0"/>
              <a:t>  un žurnālistu </a:t>
            </a:r>
            <a:r>
              <a:rPr lang="lv-LV" dirty="0" smtClean="0"/>
              <a:t>vizītes, TV raidījumi, reklāmas materiāli , aktivitātes </a:t>
            </a:r>
            <a:r>
              <a:rPr lang="lv-LV" dirty="0"/>
              <a:t>e-marketingā,  </a:t>
            </a:r>
            <a:r>
              <a:rPr lang="lv-LV" dirty="0" smtClean="0"/>
              <a:t>dalība dažādos projektos </a:t>
            </a:r>
            <a:r>
              <a:rPr lang="lv-LV" dirty="0"/>
              <a:t>u.c. </a:t>
            </a:r>
          </a:p>
        </p:txBody>
      </p:sp>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2023" y="2486950"/>
            <a:ext cx="1588641" cy="176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Liga\Desktop\2017LRTA\infovizites\2018\ROWERTOUR zurnala vak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6333" y="4015154"/>
            <a:ext cx="1960641" cy="259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00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804" y="207899"/>
            <a:ext cx="8983196" cy="1569660"/>
          </a:xfrm>
          <a:prstGeom prst="rect">
            <a:avLst/>
          </a:prstGeom>
        </p:spPr>
        <p:txBody>
          <a:bodyPr wrap="square">
            <a:spAutoFit/>
          </a:bodyPr>
          <a:lstStyle/>
          <a:p>
            <a:pPr lvl="0" algn="ctr"/>
            <a:r>
              <a:rPr lang="lv-LV" sz="3200" b="1" dirty="0">
                <a:solidFill>
                  <a:srgbClr val="002060"/>
                </a:solidFill>
              </a:rPr>
              <a:t>Regulāra informācijas ievietošana un aktualizēšana Latgales tūrisma </a:t>
            </a:r>
            <a:r>
              <a:rPr lang="lv-LV" sz="3200" b="1" dirty="0" smtClean="0">
                <a:solidFill>
                  <a:srgbClr val="002060"/>
                </a:solidFill>
              </a:rPr>
              <a:t>portālos: </a:t>
            </a:r>
          </a:p>
          <a:p>
            <a:pPr lvl="0" algn="ctr"/>
            <a:r>
              <a:rPr lang="lv-LV" sz="3200" b="1" dirty="0" err="1" smtClean="0">
                <a:solidFill>
                  <a:srgbClr val="002060"/>
                </a:solidFill>
                <a:hlinkClick r:id="rId2"/>
              </a:rPr>
              <a:t>www.visitlatgale.lv</a:t>
            </a:r>
            <a:r>
              <a:rPr lang="lv-LV" sz="3200" b="1" dirty="0" smtClean="0">
                <a:solidFill>
                  <a:srgbClr val="002060"/>
                </a:solidFill>
              </a:rPr>
              <a:t> un   </a:t>
            </a:r>
            <a:r>
              <a:rPr lang="lv-LV" sz="3200" b="1" dirty="0" err="1">
                <a:solidFill>
                  <a:srgbClr val="006600"/>
                </a:solidFill>
              </a:rPr>
              <a:t>latgale.travel</a:t>
            </a:r>
            <a:r>
              <a:rPr lang="lv-LV" sz="3200" b="1" dirty="0">
                <a:solidFill>
                  <a:srgbClr val="006600"/>
                </a:solidFill>
              </a:rPr>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458200" cy="475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962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609600"/>
            <a:ext cx="8915400" cy="7571303"/>
          </a:xfrm>
          <a:prstGeom prst="rect">
            <a:avLst/>
          </a:prstGeom>
          <a:noFill/>
        </p:spPr>
        <p:txBody>
          <a:bodyPr wrap="square" rtlCol="0">
            <a:spAutoFit/>
          </a:bodyPr>
          <a:lstStyle/>
          <a:p>
            <a:r>
              <a:rPr lang="lv-LV" dirty="0" smtClean="0"/>
              <a:t> </a:t>
            </a:r>
            <a:r>
              <a:rPr lang="lv-LV" b="1" dirty="0" smtClean="0"/>
              <a:t>Tūrisma piesaistes</a:t>
            </a:r>
            <a:r>
              <a:rPr lang="lv-LV" dirty="0" smtClean="0"/>
              <a:t>:</a:t>
            </a:r>
          </a:p>
          <a:p>
            <a:r>
              <a:rPr lang="lv-LV" dirty="0" smtClean="0"/>
              <a:t>Apskates objekti, dabas objekti, atrakcijas, kultūrvēstures mantojuma objekti, aktīvās atpūtas un labsajūtas  u.c. objekti , kultūras iestāžu pasākumi.</a:t>
            </a:r>
          </a:p>
          <a:p>
            <a:r>
              <a:rPr lang="lv-LV" b="1" dirty="0" smtClean="0"/>
              <a:t>Infrastruktūra</a:t>
            </a:r>
            <a:r>
              <a:rPr lang="lv-LV" dirty="0" smtClean="0"/>
              <a:t>: naktsmītņu, ēdināšanas, informācijas un pieejamības pakalpojumi un citu nozaru saistītie pakalpojumi, kā ceļa uzturēšana, degviela, veikali, transporta </a:t>
            </a:r>
            <a:r>
              <a:rPr lang="lv-LV" dirty="0" err="1" smtClean="0"/>
              <a:t>u.c</a:t>
            </a:r>
            <a:r>
              <a:rPr lang="lv-LV" dirty="0" smtClean="0"/>
              <a:t> pakalpojumi</a:t>
            </a:r>
          </a:p>
          <a:p>
            <a:endParaRPr lang="lv-LV" b="1" dirty="0"/>
          </a:p>
          <a:p>
            <a:r>
              <a:rPr lang="lv-LV" b="1" dirty="0" smtClean="0"/>
              <a:t>Tūrisma apskates objekti</a:t>
            </a:r>
            <a:r>
              <a:rPr lang="lv-LV" dirty="0" smtClean="0"/>
              <a:t>: kopā Latgalē- 602,t.sk.  uzņēmēju-556, pašvaldību- 46- </a:t>
            </a:r>
            <a:r>
              <a:rPr lang="lv-LV" b="1" dirty="0" smtClean="0"/>
              <a:t>7</a:t>
            </a:r>
            <a:r>
              <a:rPr lang="lv-LV" dirty="0" smtClean="0"/>
              <a:t>% ( t.sk. 11 izmitināšanas iestādes,1 viesnīca,7- skolas,3- citi,0 ēdināšanas pak.,26 -muzeji, 5-citi objekti )</a:t>
            </a:r>
          </a:p>
          <a:p>
            <a:endParaRPr lang="lv-LV" dirty="0"/>
          </a:p>
          <a:p>
            <a:r>
              <a:rPr lang="lv-LV" dirty="0" smtClean="0"/>
              <a:t> </a:t>
            </a:r>
            <a:r>
              <a:rPr lang="lv-LV" b="1" dirty="0" smtClean="0"/>
              <a:t>2018. gadā Latgalē bija vairāk kā 1,5 </a:t>
            </a:r>
            <a:r>
              <a:rPr lang="lv-LV" b="1" dirty="0" err="1" smtClean="0"/>
              <a:t>mlj</a:t>
            </a:r>
            <a:r>
              <a:rPr lang="lv-LV" b="1" dirty="0" smtClean="0"/>
              <a:t>. </a:t>
            </a:r>
            <a:r>
              <a:rPr lang="lv-LV" b="1" dirty="0" err="1" smtClean="0"/>
              <a:t>tūristu</a:t>
            </a:r>
            <a:r>
              <a:rPr lang="lv-LV" dirty="0" err="1" smtClean="0"/>
              <a:t>(uzskaitīti</a:t>
            </a:r>
            <a:r>
              <a:rPr lang="lv-LV" dirty="0" smtClean="0"/>
              <a:t>), kuri atstāja  kopā  aptuveni –7,5 </a:t>
            </a:r>
            <a:r>
              <a:rPr lang="lv-LV" dirty="0" err="1" smtClean="0"/>
              <a:t>mlj</a:t>
            </a:r>
            <a:r>
              <a:rPr lang="lv-LV" dirty="0" smtClean="0"/>
              <a:t>.  </a:t>
            </a:r>
            <a:r>
              <a:rPr lang="lv-LV" dirty="0"/>
              <a:t>e</a:t>
            </a:r>
            <a:r>
              <a:rPr lang="lv-LV" dirty="0" smtClean="0"/>
              <a:t>iro reģionā </a:t>
            </a:r>
          </a:p>
          <a:p>
            <a:r>
              <a:rPr lang="lv-LV" dirty="0"/>
              <a:t> </a:t>
            </a:r>
            <a:r>
              <a:rPr lang="lv-LV" dirty="0" smtClean="0"/>
              <a:t>2018.gadā  Latgalē bija </a:t>
            </a:r>
            <a:r>
              <a:rPr lang="lv-LV" u="sng" dirty="0" smtClean="0"/>
              <a:t>21% ārvalstu tūristi </a:t>
            </a:r>
            <a:r>
              <a:rPr lang="lv-LV" dirty="0" smtClean="0"/>
              <a:t>(vairāk kā 40 valstis), </a:t>
            </a:r>
            <a:r>
              <a:rPr lang="lv-LV" u="sng" dirty="0" smtClean="0"/>
              <a:t>pašmāju ceļotāji 79% </a:t>
            </a:r>
            <a:endParaRPr lang="lv-LV" dirty="0" smtClean="0"/>
          </a:p>
          <a:p>
            <a:r>
              <a:rPr lang="lv-LV" dirty="0" smtClean="0"/>
              <a:t>Mūsu tūrists- ģimenes, </a:t>
            </a:r>
            <a:r>
              <a:rPr lang="lv-LV" dirty="0" err="1" smtClean="0"/>
              <a:t>individuāļi</a:t>
            </a:r>
            <a:r>
              <a:rPr lang="lv-LV" dirty="0" smtClean="0"/>
              <a:t>, draugu kompānijas. </a:t>
            </a:r>
            <a:endParaRPr lang="lv-LV" dirty="0"/>
          </a:p>
          <a:p>
            <a:r>
              <a:rPr lang="lv-LV" dirty="0" smtClean="0"/>
              <a:t>Vairāk kā par </a:t>
            </a:r>
            <a:r>
              <a:rPr lang="lv-LV" u="sng" dirty="0" smtClean="0"/>
              <a:t>19% pieaudzis nakšņotāju skaits</a:t>
            </a:r>
            <a:r>
              <a:rPr lang="lv-LV" dirty="0"/>
              <a:t>, </a:t>
            </a:r>
            <a:r>
              <a:rPr lang="lv-LV" u="sng" dirty="0" smtClean="0"/>
              <a:t>+24% aktīvās </a:t>
            </a:r>
            <a:r>
              <a:rPr lang="lv-LV" u="sng" dirty="0"/>
              <a:t>atpūtas cienītāju </a:t>
            </a:r>
            <a:r>
              <a:rPr lang="lv-LV" u="sng" dirty="0" smtClean="0"/>
              <a:t>skaits</a:t>
            </a:r>
            <a:r>
              <a:rPr lang="lv-LV" dirty="0" smtClean="0"/>
              <a:t>, </a:t>
            </a:r>
            <a:r>
              <a:rPr lang="lv-LV" u="sng" dirty="0" smtClean="0"/>
              <a:t>samazinājies apskates objektu </a:t>
            </a:r>
            <a:r>
              <a:rPr lang="lv-LV" dirty="0" smtClean="0"/>
              <a:t>tūristu skaits.</a:t>
            </a:r>
          </a:p>
          <a:p>
            <a:r>
              <a:rPr lang="lv-LV" dirty="0" smtClean="0"/>
              <a:t>Ceļo 2-5 dienas, </a:t>
            </a:r>
            <a:r>
              <a:rPr lang="lv-LV" b="1" dirty="0" smtClean="0"/>
              <a:t>veidojot ceļojumus pa visu reģionu </a:t>
            </a:r>
            <a:r>
              <a:rPr lang="lv-LV" dirty="0" smtClean="0"/>
              <a:t>vai pierobežu, </a:t>
            </a:r>
            <a:r>
              <a:rPr lang="lv-LV" dirty="0" err="1" smtClean="0"/>
              <a:t>Viduslatgali</a:t>
            </a:r>
            <a:r>
              <a:rPr lang="lv-LV" dirty="0" smtClean="0"/>
              <a:t> vai Daugavas lokiem, iekļaujot pilsētas.</a:t>
            </a:r>
            <a:endParaRPr lang="lv-LV" dirty="0"/>
          </a:p>
          <a:p>
            <a:r>
              <a:rPr lang="lv-LV" b="1" dirty="0" smtClean="0"/>
              <a:t>Nevienmērīgs </a:t>
            </a:r>
            <a:r>
              <a:rPr lang="lv-LV" b="1" dirty="0"/>
              <a:t>sadalījums </a:t>
            </a:r>
            <a:r>
              <a:rPr lang="lv-LV" dirty="0"/>
              <a:t>- dažos novados tūristu pieplūdums, citos- </a:t>
            </a:r>
            <a:r>
              <a:rPr lang="lv-LV" dirty="0" smtClean="0"/>
              <a:t>samazinājums.</a:t>
            </a:r>
            <a:endParaRPr lang="lv-LV" dirty="0"/>
          </a:p>
          <a:p>
            <a:r>
              <a:rPr lang="lv-LV" dirty="0"/>
              <a:t>Nakšņotāju skaits samazinājies laukos, nav mainījies </a:t>
            </a:r>
            <a:r>
              <a:rPr lang="lv-LV" dirty="0" smtClean="0"/>
              <a:t>pilsētās.</a:t>
            </a:r>
            <a:endParaRPr lang="lv-LV" dirty="0"/>
          </a:p>
          <a:p>
            <a:r>
              <a:rPr lang="lv-LV" b="1" dirty="0" smtClean="0"/>
              <a:t>Tendence- </a:t>
            </a:r>
            <a:r>
              <a:rPr lang="lv-LV" dirty="0" smtClean="0"/>
              <a:t>tūristi kļūst zinošāki, izvēlīgāki, prasīgāki , vēlas individuālu piedāvājumu</a:t>
            </a:r>
            <a:r>
              <a:rPr lang="lv-LV" b="1" dirty="0" smtClean="0"/>
              <a:t>, zina ko grib un sev vēlamo kvalitāti, </a:t>
            </a:r>
            <a:r>
              <a:rPr lang="lv-LV" dirty="0" smtClean="0"/>
              <a:t>labprātāk brauc uz vietām ar plašu un dažādu piedāvājumu dažādām interesēm. </a:t>
            </a:r>
            <a:endParaRPr lang="lv-LV" dirty="0"/>
          </a:p>
          <a:p>
            <a:endParaRPr lang="lv-LV" b="1" dirty="0"/>
          </a:p>
          <a:p>
            <a:endParaRPr lang="lv-LV" b="1" dirty="0"/>
          </a:p>
          <a:p>
            <a:endParaRPr lang="lv-LV" b="1" dirty="0"/>
          </a:p>
          <a:p>
            <a:endParaRPr lang="lv-LV" dirty="0"/>
          </a:p>
        </p:txBody>
      </p:sp>
      <p:sp>
        <p:nvSpPr>
          <p:cNvPr id="3" name="Title 2"/>
          <p:cNvSpPr>
            <a:spLocks noGrp="1"/>
          </p:cNvSpPr>
          <p:nvPr>
            <p:ph type="title"/>
          </p:nvPr>
        </p:nvSpPr>
        <p:spPr>
          <a:xfrm>
            <a:off x="990600" y="76200"/>
            <a:ext cx="6772564" cy="685800"/>
          </a:xfrm>
        </p:spPr>
        <p:txBody>
          <a:bodyPr>
            <a:normAutofit fontScale="90000"/>
          </a:bodyPr>
          <a:lstStyle/>
          <a:p>
            <a:r>
              <a:rPr lang="lv-LV" sz="3600" b="1" dirty="0" smtClean="0">
                <a:solidFill>
                  <a:schemeClr val="tx2">
                    <a:lumMod val="75000"/>
                  </a:schemeClr>
                </a:solidFill>
              </a:rPr>
              <a:t> Kas darbojas tūrisma nozarē Latgalē?</a:t>
            </a:r>
            <a:endParaRPr lang="lv-LV" sz="3600" b="1" dirty="0">
              <a:solidFill>
                <a:schemeClr val="tx2">
                  <a:lumMod val="7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35422"/>
            <a:ext cx="8905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108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868362"/>
          </a:xfrm>
        </p:spPr>
        <p:txBody>
          <a:bodyPr>
            <a:normAutofit fontScale="90000"/>
          </a:bodyPr>
          <a:lstStyle/>
          <a:p>
            <a:r>
              <a:rPr lang="lv-LV" sz="3200" b="1" dirty="0" smtClean="0">
                <a:solidFill>
                  <a:srgbClr val="002060"/>
                </a:solidFill>
              </a:rPr>
              <a:t>Pašvaldību un uzņēmēju sadarbība.</a:t>
            </a:r>
            <a:r>
              <a:rPr lang="lv-LV" sz="3200" b="1" dirty="0">
                <a:solidFill>
                  <a:srgbClr val="002060"/>
                </a:solidFill>
              </a:rPr>
              <a:t/>
            </a:r>
            <a:br>
              <a:rPr lang="lv-LV" sz="3200" b="1" dirty="0">
                <a:solidFill>
                  <a:srgbClr val="002060"/>
                </a:solidFill>
              </a:rPr>
            </a:br>
            <a:r>
              <a:rPr lang="lv-LV" sz="3100" b="1" dirty="0" smtClean="0">
                <a:solidFill>
                  <a:srgbClr val="002060"/>
                </a:solidFill>
              </a:rPr>
              <a:t>Problēmas un risinājumi.</a:t>
            </a:r>
            <a:endParaRPr lang="lv-LV" sz="3100" b="1" dirty="0">
              <a:solidFill>
                <a:srgbClr val="002060"/>
              </a:solidFill>
            </a:endParaRPr>
          </a:p>
        </p:txBody>
      </p:sp>
      <p:sp>
        <p:nvSpPr>
          <p:cNvPr id="3" name="Content Placeholder 2"/>
          <p:cNvSpPr>
            <a:spLocks noGrp="1"/>
          </p:cNvSpPr>
          <p:nvPr>
            <p:ph idx="1"/>
          </p:nvPr>
        </p:nvSpPr>
        <p:spPr>
          <a:xfrm>
            <a:off x="457200" y="1447800"/>
            <a:ext cx="8229600" cy="4953000"/>
          </a:xfrm>
        </p:spPr>
        <p:txBody>
          <a:bodyPr>
            <a:normAutofit/>
          </a:bodyPr>
          <a:lstStyle/>
          <a:p>
            <a:pPr marL="0" indent="0">
              <a:buNone/>
            </a:pPr>
            <a:r>
              <a:rPr lang="lv-LV" sz="2400" dirty="0" smtClean="0"/>
              <a:t>1.Pašvaldības veido infrastruktūru un vidi tūrisma attīstībai, </a:t>
            </a:r>
            <a:r>
              <a:rPr lang="lv-LV" sz="2400" u="sng" dirty="0" smtClean="0"/>
              <a:t>apstākļus tūristu plūsmas palielināšanai</a:t>
            </a:r>
            <a:r>
              <a:rPr lang="lv-LV" sz="2400" dirty="0" smtClean="0"/>
              <a:t>, pieejamību. Uzņēmēji sniedz </a:t>
            </a:r>
            <a:r>
              <a:rPr lang="lv-LV" sz="2400" u="sng" dirty="0" smtClean="0"/>
              <a:t>pakalpojumus</a:t>
            </a:r>
            <a:r>
              <a:rPr lang="lv-LV" sz="2400" smtClean="0"/>
              <a:t>. </a:t>
            </a:r>
            <a:endParaRPr lang="lv-LV" sz="2400" dirty="0" smtClean="0"/>
          </a:p>
          <a:p>
            <a:pPr marL="0" indent="0">
              <a:buNone/>
            </a:pPr>
            <a:r>
              <a:rPr lang="lv-LV" sz="2400" dirty="0" smtClean="0"/>
              <a:t>Gan infrastruktūru, gan pakalpojumus </a:t>
            </a:r>
            <a:r>
              <a:rPr lang="lv-LV" sz="2400" u="sng" dirty="0" smtClean="0"/>
              <a:t>izmanto vietējā sabiedrība.</a:t>
            </a:r>
          </a:p>
          <a:p>
            <a:pPr marL="0" indent="0">
              <a:buNone/>
            </a:pPr>
            <a:r>
              <a:rPr lang="lv-LV" sz="2400" dirty="0" smtClean="0"/>
              <a:t>2. Kopā veido tūrisma </a:t>
            </a:r>
            <a:r>
              <a:rPr lang="lv-LV" sz="2400" u="sng" dirty="0" smtClean="0"/>
              <a:t>piedāvājuma kompleksu </a:t>
            </a:r>
            <a:r>
              <a:rPr lang="lv-LV" sz="2400" dirty="0" smtClean="0"/>
              <a:t>teritorijā. Kur vairāk piedāvājuma- tur veidojas lielāka tūristu plūsma, jo ir lielāka izvēle. Pagaidu risinājumi nākotnes vārdā.</a:t>
            </a:r>
          </a:p>
          <a:p>
            <a:pPr marL="0" indent="0">
              <a:buNone/>
            </a:pPr>
            <a:r>
              <a:rPr lang="lv-LV" sz="2400" dirty="0" smtClean="0"/>
              <a:t>3</a:t>
            </a:r>
            <a:r>
              <a:rPr lang="lv-LV" sz="2400" dirty="0"/>
              <a:t>. Jāmainās visiem līdz ar izmaiņām pieprasījumā, apstākļos un  mārketingā. Gadās ,ka kāds posms iztrūkst vai ir nepietiekams. Jārunā, meklē labākie risinājumi, </a:t>
            </a:r>
            <a:r>
              <a:rPr lang="lv-LV" sz="2400" u="sng" dirty="0"/>
              <a:t>jāsper nākošie soļi, risinot īslaicīgus risinājumus kopējas situācijas līdzsvarošanai</a:t>
            </a:r>
            <a:r>
              <a:rPr lang="lv-LV" sz="2400" dirty="0"/>
              <a:t>. </a:t>
            </a:r>
          </a:p>
          <a:p>
            <a:pPr marL="0" indent="0">
              <a:buNone/>
            </a:pPr>
            <a:endParaRPr lang="lv-LV" sz="1800" dirty="0" smtClean="0"/>
          </a:p>
          <a:p>
            <a:pPr marL="0" indent="0">
              <a:buNone/>
            </a:pPr>
            <a:endParaRPr lang="lv-LV" sz="1800" dirty="0" smtClean="0"/>
          </a:p>
          <a:p>
            <a:pPr marL="0" indent="0">
              <a:buNone/>
            </a:pPr>
            <a:endParaRPr lang="lv-LV" sz="1800" dirty="0" smtClean="0"/>
          </a:p>
          <a:p>
            <a:pPr marL="0" indent="0">
              <a:buNone/>
            </a:pPr>
            <a:endParaRPr lang="lv-LV" sz="1800" dirty="0"/>
          </a:p>
        </p:txBody>
      </p:sp>
      <p:grpSp>
        <p:nvGrpSpPr>
          <p:cNvPr id="4" name="Group 2"/>
          <p:cNvGrpSpPr>
            <a:grpSpLocks/>
          </p:cNvGrpSpPr>
          <p:nvPr/>
        </p:nvGrpSpPr>
        <p:grpSpPr bwMode="auto">
          <a:xfrm>
            <a:off x="7391400" y="168278"/>
            <a:ext cx="1562012" cy="1134967"/>
            <a:chOff x="1824" y="633"/>
            <a:chExt cx="2834" cy="2849"/>
          </a:xfrm>
        </p:grpSpPr>
        <p:sp>
          <p:nvSpPr>
            <p:cNvPr id="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lv-LV"/>
            </a:p>
          </p:txBody>
        </p:sp>
        <p:sp>
          <p:nvSpPr>
            <p:cNvPr id="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lv-LV"/>
            </a:p>
          </p:txBody>
        </p:sp>
        <p:sp>
          <p:nvSpPr>
            <p:cNvPr id="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lv-LV"/>
            </a:p>
          </p:txBody>
        </p:sp>
        <p:sp>
          <p:nvSpPr>
            <p:cNvPr id="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lv-LV"/>
            </a:p>
          </p:txBody>
        </p:sp>
      </p:gr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540" y="5638800"/>
            <a:ext cx="897959"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781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34"/>
            <a:ext cx="8229600" cy="1143000"/>
          </a:xfrm>
        </p:spPr>
        <p:txBody>
          <a:bodyPr>
            <a:normAutofit/>
          </a:bodyPr>
          <a:lstStyle/>
          <a:p>
            <a:r>
              <a:rPr lang="lv-LV" sz="3200" b="1" dirty="0">
                <a:solidFill>
                  <a:srgbClr val="002060"/>
                </a:solidFill>
              </a:rPr>
              <a:t>Problēmas un risinājumi.</a:t>
            </a:r>
            <a:endParaRPr lang="lv-LV" sz="3200" dirty="0"/>
          </a:p>
        </p:txBody>
      </p:sp>
      <p:sp>
        <p:nvSpPr>
          <p:cNvPr id="3" name="Content Placeholder 2"/>
          <p:cNvSpPr>
            <a:spLocks noGrp="1"/>
          </p:cNvSpPr>
          <p:nvPr>
            <p:ph idx="1"/>
          </p:nvPr>
        </p:nvSpPr>
        <p:spPr>
          <a:xfrm>
            <a:off x="381000" y="1273057"/>
            <a:ext cx="8229600" cy="4906963"/>
          </a:xfrm>
        </p:spPr>
        <p:txBody>
          <a:bodyPr>
            <a:normAutofit fontScale="85000" lnSpcReduction="10000"/>
          </a:bodyPr>
          <a:lstStyle/>
          <a:p>
            <a:pPr marL="0" indent="0">
              <a:buNone/>
            </a:pPr>
            <a:r>
              <a:rPr lang="lv-LV" dirty="0"/>
              <a:t>4. Visi gadījumi </a:t>
            </a:r>
            <a:r>
              <a:rPr lang="lv-LV" u="sng" dirty="0"/>
              <a:t>nav vienādi </a:t>
            </a:r>
            <a:r>
              <a:rPr lang="lv-LV" dirty="0"/>
              <a:t>un vispārināmi. Katrs gadījums ir atsevišķs, </a:t>
            </a:r>
            <a:r>
              <a:rPr lang="lv-LV" u="sng" dirty="0"/>
              <a:t>jārisina katrs citādi</a:t>
            </a:r>
            <a:r>
              <a:rPr lang="lv-LV" dirty="0"/>
              <a:t>. Neceļot naidu un uzticoties, sadarbojoties.</a:t>
            </a:r>
          </a:p>
          <a:p>
            <a:pPr marL="0" indent="0">
              <a:buNone/>
            </a:pPr>
            <a:r>
              <a:rPr lang="lv-LV" dirty="0"/>
              <a:t>5. Jācenšas </a:t>
            </a:r>
            <a:r>
              <a:rPr lang="lv-LV" u="sng" dirty="0"/>
              <a:t>sakārtot uzņēmējdarbības vide </a:t>
            </a:r>
            <a:r>
              <a:rPr lang="lv-LV" u="sng" dirty="0" smtClean="0"/>
              <a:t>kopumā</a:t>
            </a:r>
            <a:r>
              <a:rPr lang="lv-LV" dirty="0" smtClean="0"/>
              <a:t>, meklējot </a:t>
            </a:r>
            <a:r>
              <a:rPr lang="lv-LV" dirty="0"/>
              <a:t>palīdzību. Piemēram apartamenti, nodokļu slogs, attālums un konkurētspēja. </a:t>
            </a:r>
          </a:p>
          <a:p>
            <a:pPr marL="0" indent="0">
              <a:buNone/>
            </a:pPr>
            <a:r>
              <a:rPr lang="lv-LV" dirty="0"/>
              <a:t>6. </a:t>
            </a:r>
            <a:r>
              <a:rPr lang="lv-LV" u="sng" dirty="0"/>
              <a:t>Viedokļi dažādi-jāmeklē </a:t>
            </a:r>
            <a:r>
              <a:rPr lang="lv-LV" u="sng" dirty="0" smtClean="0"/>
              <a:t>kopējais</a:t>
            </a:r>
            <a:r>
              <a:rPr lang="lv-LV" dirty="0" smtClean="0"/>
              <a:t>, nevis </a:t>
            </a:r>
            <a:r>
              <a:rPr lang="lv-LV" dirty="0"/>
              <a:t>atšķirīgais </a:t>
            </a:r>
            <a:r>
              <a:rPr lang="lv-LV" dirty="0" smtClean="0"/>
              <a:t>, ja </a:t>
            </a:r>
            <a:r>
              <a:rPr lang="lv-LV" dirty="0"/>
              <a:t>vēlamies uzlabot un sakārtot situāciju. Nav pašvaldības, nebūs arī tūrisma reģionos un novados. </a:t>
            </a:r>
          </a:p>
          <a:p>
            <a:pPr marL="0" indent="0">
              <a:buNone/>
            </a:pPr>
            <a:r>
              <a:rPr lang="lv-LV" dirty="0"/>
              <a:t>7. Sadarbība- atslēgas vārds. Jo labāka </a:t>
            </a:r>
            <a:r>
              <a:rPr lang="lv-LV" dirty="0" smtClean="0"/>
              <a:t>sadarbība, jo </a:t>
            </a:r>
            <a:r>
              <a:rPr lang="lv-LV" u="sng" dirty="0"/>
              <a:t>lielāka uzticamība</a:t>
            </a:r>
            <a:r>
              <a:rPr lang="lv-LV" dirty="0"/>
              <a:t>, jo </a:t>
            </a:r>
            <a:r>
              <a:rPr lang="lv-LV" u="sng" dirty="0"/>
              <a:t>veiksmīgāk</a:t>
            </a:r>
            <a:r>
              <a:rPr lang="lv-LV" dirty="0"/>
              <a:t> atrod labāko </a:t>
            </a:r>
            <a:r>
              <a:rPr lang="lv-LV" dirty="0" smtClean="0"/>
              <a:t>risinājumu, veiksmīgāk sasniedz mērķus.</a:t>
            </a:r>
            <a:endParaRPr lang="lv-LV" dirty="0"/>
          </a:p>
          <a:p>
            <a:pPr marL="0" indent="0">
              <a:buNone/>
            </a:pPr>
            <a:endParaRPr lang="lv-LV" dirty="0"/>
          </a:p>
        </p:txBody>
      </p:sp>
      <p:grpSp>
        <p:nvGrpSpPr>
          <p:cNvPr id="4" name="Group 2"/>
          <p:cNvGrpSpPr>
            <a:grpSpLocks/>
          </p:cNvGrpSpPr>
          <p:nvPr/>
        </p:nvGrpSpPr>
        <p:grpSpPr bwMode="auto">
          <a:xfrm>
            <a:off x="7391400" y="381000"/>
            <a:ext cx="1219200" cy="857725"/>
            <a:chOff x="1632" y="1248"/>
            <a:chExt cx="2682" cy="2286"/>
          </a:xfrm>
          <a:solidFill>
            <a:schemeClr val="bg1">
              <a:lumMod val="85000"/>
            </a:schemeClr>
          </a:solidFill>
        </p:grpSpPr>
        <p:sp>
          <p:nvSpPr>
            <p:cNvPr id="5"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pFill/>
            <a:ln w="9525">
              <a:solidFill>
                <a:schemeClr val="accent1">
                  <a:lumMod val="60000"/>
                  <a:lumOff val="40000"/>
                </a:schemeClr>
              </a:solidFill>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lv-LV"/>
            </a:p>
          </p:txBody>
        </p:sp>
        <p:sp>
          <p:nvSpPr>
            <p:cNvPr id="6"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pFill/>
            <a:ln w="9525">
              <a:solidFill>
                <a:schemeClr val="accent1">
                  <a:lumMod val="60000"/>
                  <a:lumOff val="40000"/>
                </a:schemeClr>
              </a:solidFill>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lv-LV"/>
            </a:p>
          </p:txBody>
        </p:sp>
        <p:sp>
          <p:nvSpPr>
            <p:cNvPr id="7"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pFill/>
            <a:ln w="9525">
              <a:solidFill>
                <a:schemeClr val="accent1">
                  <a:lumMod val="60000"/>
                  <a:lumOff val="40000"/>
                </a:schemeClr>
              </a:solidFill>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lv-LV"/>
            </a:p>
          </p:txBody>
        </p:sp>
      </p:grpSp>
      <p:pic>
        <p:nvPicPr>
          <p:cNvPr id="2056" name="Picture 8" descr="C:\Program Files (x86)\Microsoft Office\MEDIA\CAGCAT10\j0251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4790" y="5943600"/>
            <a:ext cx="140671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9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300" y="217100"/>
            <a:ext cx="6705499" cy="1036638"/>
          </a:xfrm>
        </p:spPr>
        <p:txBody>
          <a:bodyPr>
            <a:noAutofit/>
          </a:bodyPr>
          <a:lstStyle/>
          <a:p>
            <a:r>
              <a:rPr lang="lv-LV" altLang="lv-LV" sz="2000" dirty="0">
                <a:solidFill>
                  <a:srgbClr val="228B9D"/>
                </a:solidFill>
              </a:rPr>
              <a:t>Rezultatīvā rādītāja </a:t>
            </a:r>
            <a:r>
              <a:rPr lang="lv-LV" altLang="lv-LV" sz="2000" i="1" dirty="0">
                <a:solidFill>
                  <a:srgbClr val="00859B"/>
                </a:solidFill>
              </a:rPr>
              <a:t>ārvalstu vairākdienu ceļotāju skaits</a:t>
            </a:r>
            <a:r>
              <a:rPr lang="lv-LV" altLang="lv-LV" sz="2000" dirty="0"/>
              <a:t> </a:t>
            </a:r>
            <a:r>
              <a:rPr lang="lv-LV" altLang="lv-LV" sz="2000" dirty="0">
                <a:solidFill>
                  <a:srgbClr val="228B9D"/>
                </a:solidFill>
              </a:rPr>
              <a:t>prognoze 2017.līdz 2020.gadam </a:t>
            </a:r>
          </a:p>
        </p:txBody>
      </p:sp>
      <p:sp>
        <p:nvSpPr>
          <p:cNvPr id="6" name="Slide Number Placeholder 5"/>
          <p:cNvSpPr>
            <a:spLocks noGrp="1"/>
          </p:cNvSpPr>
          <p:nvPr>
            <p:ph type="sldNum" sz="quarter" idx="13"/>
          </p:nvPr>
        </p:nvSpPr>
        <p:spPr>
          <a:xfrm>
            <a:off x="8373291" y="6324600"/>
            <a:ext cx="465909" cy="304800"/>
          </a:xfrm>
        </p:spPr>
        <p:txBody>
          <a:bodyPr/>
          <a:lstStyle/>
          <a:p>
            <a:fld id="{1713C30C-7E3F-4667-8329-EB90818FA0E4}" type="slidenum">
              <a:rPr lang="en-US" altLang="lv-LV"/>
              <a:pPr/>
              <a:t>8</a:t>
            </a:fld>
            <a:endParaRPr lang="en-US" altLang="lv-LV"/>
          </a:p>
        </p:txBody>
      </p:sp>
      <p:graphicFrame>
        <p:nvGraphicFramePr>
          <p:cNvPr id="3" name="Table 2"/>
          <p:cNvGraphicFramePr>
            <a:graphicFrameLocks noGrp="1"/>
          </p:cNvGraphicFramePr>
          <p:nvPr>
            <p:extLst>
              <p:ext uri="{D42A27DB-BD31-4B8C-83A1-F6EECF244321}">
                <p14:modId xmlns:p14="http://schemas.microsoft.com/office/powerpoint/2010/main" val="1786254865"/>
              </p:ext>
            </p:extLst>
          </p:nvPr>
        </p:nvGraphicFramePr>
        <p:xfrm>
          <a:off x="1588474" y="2433497"/>
          <a:ext cx="6391991" cy="1232471"/>
        </p:xfrm>
        <a:graphic>
          <a:graphicData uri="http://schemas.openxmlformats.org/drawingml/2006/table">
            <a:tbl>
              <a:tblPr firstRow="1" firstCol="1" bandRow="1">
                <a:tableStyleId>{7DF18680-E054-41AD-8BC1-D1AEF772440D}</a:tableStyleId>
              </a:tblPr>
              <a:tblGrid>
                <a:gridCol w="1987211">
                  <a:extLst>
                    <a:ext uri="{9D8B030D-6E8A-4147-A177-3AD203B41FA5}">
                      <a16:colId xmlns="" xmlns:a16="http://schemas.microsoft.com/office/drawing/2014/main" val="2567841431"/>
                    </a:ext>
                  </a:extLst>
                </a:gridCol>
                <a:gridCol w="772752">
                  <a:extLst>
                    <a:ext uri="{9D8B030D-6E8A-4147-A177-3AD203B41FA5}">
                      <a16:colId xmlns="" xmlns:a16="http://schemas.microsoft.com/office/drawing/2014/main" val="2441211229"/>
                    </a:ext>
                  </a:extLst>
                </a:gridCol>
                <a:gridCol w="908007">
                  <a:extLst>
                    <a:ext uri="{9D8B030D-6E8A-4147-A177-3AD203B41FA5}">
                      <a16:colId xmlns="" xmlns:a16="http://schemas.microsoft.com/office/drawing/2014/main" val="2482277439"/>
                    </a:ext>
                  </a:extLst>
                </a:gridCol>
                <a:gridCol w="908007">
                  <a:extLst>
                    <a:ext uri="{9D8B030D-6E8A-4147-A177-3AD203B41FA5}">
                      <a16:colId xmlns="" xmlns:a16="http://schemas.microsoft.com/office/drawing/2014/main" val="1649765735"/>
                    </a:ext>
                  </a:extLst>
                </a:gridCol>
                <a:gridCol w="908007">
                  <a:extLst>
                    <a:ext uri="{9D8B030D-6E8A-4147-A177-3AD203B41FA5}">
                      <a16:colId xmlns="" xmlns:a16="http://schemas.microsoft.com/office/drawing/2014/main" val="727236648"/>
                    </a:ext>
                  </a:extLst>
                </a:gridCol>
                <a:gridCol w="908007">
                  <a:extLst>
                    <a:ext uri="{9D8B030D-6E8A-4147-A177-3AD203B41FA5}">
                      <a16:colId xmlns="" xmlns:a16="http://schemas.microsoft.com/office/drawing/2014/main" val="2769286795"/>
                    </a:ext>
                  </a:extLst>
                </a:gridCol>
              </a:tblGrid>
              <a:tr h="547765">
                <a:tc>
                  <a:txBody>
                    <a:bodyPr/>
                    <a:lstStyle/>
                    <a:p>
                      <a:pPr algn="ctr">
                        <a:spcAft>
                          <a:spcPts val="0"/>
                        </a:spcAft>
                      </a:pPr>
                      <a:r>
                        <a:rPr lang="lv-LV" sz="1600" dirty="0">
                          <a:effectLst/>
                        </a:rPr>
                        <a:t> </a:t>
                      </a:r>
                      <a:endParaRPr lang="lv-LV"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a:effectLst/>
                        </a:rPr>
                        <a:t>2016</a:t>
                      </a:r>
                      <a:endParaRPr lang="lv-LV" sz="2800">
                        <a:effectLst/>
                      </a:endParaRPr>
                    </a:p>
                    <a:p>
                      <a:pPr algn="ctr">
                        <a:spcAft>
                          <a:spcPts val="0"/>
                        </a:spcAft>
                      </a:pPr>
                      <a:r>
                        <a:rPr lang="lv-LV" sz="1600">
                          <a:effectLst/>
                        </a:rPr>
                        <a:t>(bāze)</a:t>
                      </a:r>
                      <a:endParaRPr lang="lv-LV"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a:effectLst/>
                        </a:rPr>
                        <a:t>2017</a:t>
                      </a:r>
                      <a:endParaRPr lang="lv-LV"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a:effectLst/>
                        </a:rPr>
                        <a:t>2018</a:t>
                      </a:r>
                      <a:endParaRPr lang="lv-LV"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a:effectLst/>
                        </a:rPr>
                        <a:t>2019</a:t>
                      </a:r>
                      <a:endParaRPr lang="lv-LV"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a:effectLst/>
                        </a:rPr>
                        <a:t>2020</a:t>
                      </a:r>
                      <a:endParaRPr lang="lv-LV"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60922452"/>
                  </a:ext>
                </a:extLst>
              </a:tr>
              <a:tr h="342353">
                <a:tc>
                  <a:txBody>
                    <a:bodyPr/>
                    <a:lstStyle/>
                    <a:p>
                      <a:pPr algn="ctr">
                        <a:spcAft>
                          <a:spcPts val="0"/>
                        </a:spcAft>
                      </a:pPr>
                      <a:r>
                        <a:rPr lang="lv-LV" sz="1600">
                          <a:effectLst/>
                        </a:rPr>
                        <a:t>Plānotais rādītājs</a:t>
                      </a:r>
                      <a:endParaRPr lang="lv-LV"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a:effectLst/>
                        </a:rPr>
                        <a:t>1607</a:t>
                      </a:r>
                      <a:endParaRPr lang="lv-LV"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b="1" dirty="0">
                          <a:effectLst/>
                        </a:rPr>
                        <a:t>1650</a:t>
                      </a:r>
                      <a:endParaRPr lang="lv-LV"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a:effectLst/>
                        </a:rPr>
                        <a:t>1674</a:t>
                      </a:r>
                      <a:endParaRPr lang="lv-LV"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a:effectLst/>
                        </a:rPr>
                        <a:t>1698</a:t>
                      </a:r>
                      <a:endParaRPr lang="lv-LV"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b="1" dirty="0">
                          <a:effectLst/>
                        </a:rPr>
                        <a:t>1722</a:t>
                      </a:r>
                      <a:endParaRPr lang="lv-LV"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61014616"/>
                  </a:ext>
                </a:extLst>
              </a:tr>
              <a:tr h="342353">
                <a:tc>
                  <a:txBody>
                    <a:bodyPr/>
                    <a:lstStyle/>
                    <a:p>
                      <a:pPr algn="ctr">
                        <a:spcAft>
                          <a:spcPts val="0"/>
                        </a:spcAft>
                      </a:pPr>
                      <a:r>
                        <a:rPr lang="lv-LV" sz="1600" dirty="0">
                          <a:effectLst/>
                        </a:rPr>
                        <a:t>Koriģētais rādītājs</a:t>
                      </a:r>
                      <a:endParaRPr lang="lv-LV"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b="1" dirty="0">
                          <a:effectLst/>
                        </a:rPr>
                        <a:t>1793</a:t>
                      </a:r>
                      <a:endParaRPr lang="lv-LV"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b="1" dirty="0">
                          <a:solidFill>
                            <a:srgbClr val="FF0000"/>
                          </a:solidFill>
                          <a:effectLst/>
                        </a:rPr>
                        <a:t>1883</a:t>
                      </a:r>
                      <a:endParaRPr lang="lv-LV"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a:effectLst/>
                        </a:rPr>
                        <a:t>1 977</a:t>
                      </a:r>
                      <a:endParaRPr lang="lv-LV"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a:effectLst/>
                        </a:rPr>
                        <a:t>2076</a:t>
                      </a:r>
                      <a:endParaRPr lang="lv-LV"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lv-LV" sz="1600" b="1" dirty="0">
                          <a:solidFill>
                            <a:srgbClr val="FF0000"/>
                          </a:solidFill>
                          <a:effectLst/>
                        </a:rPr>
                        <a:t>2179</a:t>
                      </a:r>
                      <a:endParaRPr lang="lv-LV"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13823965"/>
                  </a:ext>
                </a:extLst>
              </a:tr>
            </a:tbl>
          </a:graphicData>
        </a:graphic>
      </p:graphicFrame>
      <p:sp>
        <p:nvSpPr>
          <p:cNvPr id="2" name="Rectangle 1"/>
          <p:cNvSpPr/>
          <p:nvPr/>
        </p:nvSpPr>
        <p:spPr>
          <a:xfrm>
            <a:off x="1262761" y="4524540"/>
            <a:ext cx="7043418" cy="1200329"/>
          </a:xfrm>
          <a:prstGeom prst="rect">
            <a:avLst/>
          </a:prstGeom>
        </p:spPr>
        <p:txBody>
          <a:bodyPr wrap="square">
            <a:spAutoFit/>
          </a:bodyPr>
          <a:lstStyle/>
          <a:p>
            <a:pPr marL="636569" indent="-342882" algn="just">
              <a:buFont typeface="Wingdings" panose="05000000000000000000" pitchFamily="2" charset="2"/>
              <a:buChar char="Ø"/>
            </a:pPr>
            <a:r>
              <a:rPr lang="lv-LV" altLang="lv-LV" sz="1800" dirty="0"/>
              <a:t>koriģēta rezultatīvā rādītāja bāzes vērtība 2016.gadā, attiecīgi nosakot to 1 793 tūkst. </a:t>
            </a:r>
          </a:p>
          <a:p>
            <a:pPr marL="636569" indent="-342882" algn="just">
              <a:buFont typeface="Wingdings" panose="05000000000000000000" pitchFamily="2" charset="2"/>
              <a:buChar char="Ø"/>
            </a:pPr>
            <a:r>
              <a:rPr lang="lv-LV" altLang="lv-LV" sz="1800" b="1" dirty="0">
                <a:solidFill>
                  <a:srgbClr val="00859B"/>
                </a:solidFill>
              </a:rPr>
              <a:t>prognozēts 5% tūristu skaita pieaugums gadā </a:t>
            </a:r>
            <a:r>
              <a:rPr lang="lv-LV" altLang="lv-LV" sz="1800" dirty="0"/>
              <a:t>par laika periodu no 2017.līdz 2020.gadam </a:t>
            </a:r>
          </a:p>
        </p:txBody>
      </p:sp>
    </p:spTree>
    <p:extLst>
      <p:ext uri="{BB962C8B-B14F-4D97-AF65-F5344CB8AC3E}">
        <p14:creationId xmlns:p14="http://schemas.microsoft.com/office/powerpoint/2010/main" val="3131091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akšvirsraksts 2"/>
          <p:cNvSpPr>
            <a:spLocks noGrp="1"/>
          </p:cNvSpPr>
          <p:nvPr>
            <p:ph type="subTitle" idx="1"/>
          </p:nvPr>
        </p:nvSpPr>
        <p:spPr/>
        <p:txBody>
          <a:bodyPr/>
          <a:lstStyle/>
          <a:p>
            <a:endParaRPr lang="lv-LV"/>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65" t="20361" r="18268" b="6155"/>
          <a:stretch/>
        </p:blipFill>
        <p:spPr bwMode="auto">
          <a:xfrm>
            <a:off x="614858" y="913093"/>
            <a:ext cx="7998826" cy="507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Virsraksts 3"/>
          <p:cNvSpPr txBox="1">
            <a:spLocks/>
          </p:cNvSpPr>
          <p:nvPr/>
        </p:nvSpPr>
        <p:spPr bwMode="auto">
          <a:xfrm>
            <a:off x="1107928" y="116632"/>
            <a:ext cx="77515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sz="4400" kern="1200">
                <a:solidFill>
                  <a:srgbClr val="000066"/>
                </a:solidFill>
                <a:latin typeface="+mj-lt"/>
                <a:ea typeface="+mj-ea"/>
                <a:cs typeface="+mj-cs"/>
              </a:defRPr>
            </a:lvl1pPr>
            <a:lvl2pPr algn="ctr" rtl="0" fontAlgn="base">
              <a:spcBef>
                <a:spcPct val="0"/>
              </a:spcBef>
              <a:spcAft>
                <a:spcPct val="0"/>
              </a:spcAft>
              <a:defRPr sz="4400">
                <a:solidFill>
                  <a:srgbClr val="000066"/>
                </a:solidFill>
                <a:latin typeface="Arial Black" panose="020B0A04020102020204" pitchFamily="34" charset="0"/>
              </a:defRPr>
            </a:lvl2pPr>
            <a:lvl3pPr algn="ctr" rtl="0" fontAlgn="base">
              <a:spcBef>
                <a:spcPct val="0"/>
              </a:spcBef>
              <a:spcAft>
                <a:spcPct val="0"/>
              </a:spcAft>
              <a:defRPr sz="4400">
                <a:solidFill>
                  <a:srgbClr val="000066"/>
                </a:solidFill>
                <a:latin typeface="Arial Black" panose="020B0A04020102020204" pitchFamily="34" charset="0"/>
              </a:defRPr>
            </a:lvl3pPr>
            <a:lvl4pPr algn="ctr" rtl="0" fontAlgn="base">
              <a:spcBef>
                <a:spcPct val="0"/>
              </a:spcBef>
              <a:spcAft>
                <a:spcPct val="0"/>
              </a:spcAft>
              <a:defRPr sz="4400">
                <a:solidFill>
                  <a:srgbClr val="000066"/>
                </a:solidFill>
                <a:latin typeface="Arial Black" panose="020B0A04020102020204" pitchFamily="34" charset="0"/>
              </a:defRPr>
            </a:lvl4pPr>
            <a:lvl5pPr algn="ctr" rtl="0" fontAlgn="base">
              <a:spcBef>
                <a:spcPct val="0"/>
              </a:spcBef>
              <a:spcAft>
                <a:spcPct val="0"/>
              </a:spcAft>
              <a:defRPr sz="4400">
                <a:solidFill>
                  <a:srgbClr val="000066"/>
                </a:solidFill>
                <a:latin typeface="Arial Black" panose="020B0A04020102020204" pitchFamily="34" charset="0"/>
              </a:defRPr>
            </a:lvl5pPr>
            <a:lvl6pPr marL="457200" algn="ctr" rtl="0" fontAlgn="base">
              <a:spcBef>
                <a:spcPct val="0"/>
              </a:spcBef>
              <a:spcAft>
                <a:spcPct val="0"/>
              </a:spcAft>
              <a:defRPr sz="4400">
                <a:solidFill>
                  <a:srgbClr val="000066"/>
                </a:solidFill>
                <a:latin typeface="Arial Black" panose="020B0A04020102020204" pitchFamily="34" charset="0"/>
              </a:defRPr>
            </a:lvl6pPr>
            <a:lvl7pPr marL="914400" algn="ctr" rtl="0" fontAlgn="base">
              <a:spcBef>
                <a:spcPct val="0"/>
              </a:spcBef>
              <a:spcAft>
                <a:spcPct val="0"/>
              </a:spcAft>
              <a:defRPr sz="4400">
                <a:solidFill>
                  <a:srgbClr val="000066"/>
                </a:solidFill>
                <a:latin typeface="Arial Black" panose="020B0A04020102020204" pitchFamily="34" charset="0"/>
              </a:defRPr>
            </a:lvl7pPr>
            <a:lvl8pPr marL="1371600" algn="ctr" rtl="0" fontAlgn="base">
              <a:spcBef>
                <a:spcPct val="0"/>
              </a:spcBef>
              <a:spcAft>
                <a:spcPct val="0"/>
              </a:spcAft>
              <a:defRPr sz="4400">
                <a:solidFill>
                  <a:srgbClr val="000066"/>
                </a:solidFill>
                <a:latin typeface="Arial Black" panose="020B0A04020102020204" pitchFamily="34" charset="0"/>
              </a:defRPr>
            </a:lvl8pPr>
            <a:lvl9pPr marL="1828800" algn="ctr" rtl="0" fontAlgn="base">
              <a:spcBef>
                <a:spcPct val="0"/>
              </a:spcBef>
              <a:spcAft>
                <a:spcPct val="0"/>
              </a:spcAft>
              <a:defRPr sz="4400">
                <a:solidFill>
                  <a:srgbClr val="000066"/>
                </a:solidFill>
                <a:latin typeface="Arial Black" panose="020B0A04020102020204" pitchFamily="34" charset="0"/>
              </a:defRPr>
            </a:lvl9pPr>
          </a:lstStyle>
          <a:p>
            <a:r>
              <a:rPr lang="lv-LV" altLang="lv-LV" sz="2800" dirty="0" smtClean="0">
                <a:solidFill>
                  <a:srgbClr val="990033"/>
                </a:solidFill>
              </a:rPr>
              <a:t>Tūrisma attīstības tendences pasaulē 1950-2030</a:t>
            </a:r>
            <a:r>
              <a:rPr lang="lv-LV" sz="28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lang="lv-LV" sz="28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3779912" y="6027197"/>
            <a:ext cx="4824536" cy="307777"/>
          </a:xfrm>
          <a:prstGeom prst="rect">
            <a:avLst/>
          </a:prstGeom>
          <a:noFill/>
        </p:spPr>
        <p:txBody>
          <a:bodyPr wrap="square" rtlCol="0">
            <a:spAutoFit/>
          </a:bodyPr>
          <a:lstStyle/>
          <a:p>
            <a:pPr algn="r"/>
            <a:r>
              <a:rPr lang="lv-LV" sz="1400" dirty="0" smtClean="0"/>
              <a:t>Avots: UNWTO Tourism </a:t>
            </a:r>
            <a:r>
              <a:rPr lang="lv-LV" sz="1400" dirty="0" err="1" smtClean="0"/>
              <a:t>Towards</a:t>
            </a:r>
            <a:r>
              <a:rPr lang="lv-LV" sz="1400" dirty="0" smtClean="0"/>
              <a:t> 2016-2030</a:t>
            </a:r>
            <a:endParaRPr lang="lv-LV" sz="1400" dirty="0"/>
          </a:p>
        </p:txBody>
      </p:sp>
    </p:spTree>
    <p:extLst>
      <p:ext uri="{BB962C8B-B14F-4D97-AF65-F5344CB8AC3E}">
        <p14:creationId xmlns:p14="http://schemas.microsoft.com/office/powerpoint/2010/main" val="1470803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4082</TotalTime>
  <Words>965</Words>
  <Application>Microsoft Office PowerPoint</Application>
  <PresentationFormat>On-screen Show (4:3)</PresentationFormat>
  <Paragraphs>78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Sadarbība tūrisma nozārē  Latgalē</vt:lpstr>
      <vt:lpstr>        Par Latgales reģiona tūrisma asociāciju   Ezerzeme</vt:lpstr>
      <vt:lpstr>PowerPoint Presentation</vt:lpstr>
      <vt:lpstr>PowerPoint Presentation</vt:lpstr>
      <vt:lpstr> Kas darbojas tūrisma nozarē Latgalē?</vt:lpstr>
      <vt:lpstr>Pašvaldību un uzņēmēju sadarbība. Problēmas un risinājumi.</vt:lpstr>
      <vt:lpstr>Problēmas un risinājumi.</vt:lpstr>
      <vt:lpstr>Rezultatīvā rādītāja ārvalstu vairākdienu ceļotāju skaits prognoze 2017.līdz 2020.gadam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Latgales tūrisma konference 2017</dc:title>
  <dc:creator>Liga</dc:creator>
  <cp:lastModifiedBy>Liga</cp:lastModifiedBy>
  <cp:revision>109</cp:revision>
  <cp:lastPrinted>2017-12-07T08:47:08Z</cp:lastPrinted>
  <dcterms:created xsi:type="dcterms:W3CDTF">2006-08-16T00:00:00Z</dcterms:created>
  <dcterms:modified xsi:type="dcterms:W3CDTF">2019-02-12T14:35:23Z</dcterms:modified>
</cp:coreProperties>
</file>