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293" r:id="rId3"/>
    <p:sldId id="256" r:id="rId4"/>
    <p:sldId id="280" r:id="rId5"/>
    <p:sldId id="262" r:id="rId6"/>
    <p:sldId id="266" r:id="rId7"/>
    <p:sldId id="265" r:id="rId8"/>
    <p:sldId id="305" r:id="rId9"/>
    <p:sldId id="268" r:id="rId10"/>
    <p:sldId id="291" r:id="rId11"/>
    <p:sldId id="294" r:id="rId12"/>
    <p:sldId id="308" r:id="rId13"/>
    <p:sldId id="309" r:id="rId14"/>
    <p:sldId id="312" r:id="rId15"/>
    <p:sldId id="311" r:id="rId16"/>
    <p:sldId id="297" r:id="rId17"/>
    <p:sldId id="301" r:id="rId18"/>
    <p:sldId id="300" r:id="rId19"/>
    <p:sldId id="310" r:id="rId20"/>
    <p:sldId id="313" r:id="rId21"/>
  </p:sldIdLst>
  <p:sldSz cx="9144000" cy="6858000" type="screen4x3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B51"/>
    <a:srgbClr val="558567"/>
    <a:srgbClr val="4C5D76"/>
    <a:srgbClr val="1E2B3F"/>
    <a:srgbClr val="044C51"/>
    <a:srgbClr val="408051"/>
    <a:srgbClr val="3F5081"/>
    <a:srgbClr val="2B6C86"/>
    <a:srgbClr val="111932"/>
    <a:srgbClr val="7DB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PowerPoint]Simple'!$C$43:$K$43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softEdge rad="12700"/>
            </a:effectLst>
          </c:spPr>
          <c:invertIfNegative val="0"/>
          <c:dLbls>
            <c:dLbl>
              <c:idx val="0"/>
              <c:layout>
                <c:manualLayout>
                  <c:x val="-4.859153971554180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190913027804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391226371673058E-2"/>
                  <c:y val="-8.398537728612267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99059968393540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790286340066587E-2"/>
                  <c:y val="-5.599025152408161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790286340066587E-2"/>
                  <c:y val="5.599025152408110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3990599683935346E-2"/>
                  <c:y val="-2.799512576204106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992166403279583E-2"/>
                  <c:y val="-5.599025152408110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1189346308460055E-2"/>
                  <c:y val="-6.4154755416800475E-1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'[Chart in Microsoft PowerPoint]Simple'!$C$44:$K$44</c:f>
              <c:numCache>
                <c:formatCode>#\ ###\ ##0</c:formatCode>
                <c:ptCount val="9"/>
                <c:pt idx="0">
                  <c:v>33407072</c:v>
                </c:pt>
                <c:pt idx="1">
                  <c:v>54286657</c:v>
                </c:pt>
                <c:pt idx="2">
                  <c:v>61984319</c:v>
                </c:pt>
                <c:pt idx="3">
                  <c:v>54484201</c:v>
                </c:pt>
                <c:pt idx="4">
                  <c:v>64726052</c:v>
                </c:pt>
                <c:pt idx="5">
                  <c:v>70509826</c:v>
                </c:pt>
                <c:pt idx="6">
                  <c:v>84466054</c:v>
                </c:pt>
                <c:pt idx="7">
                  <c:v>99401509</c:v>
                </c:pt>
                <c:pt idx="8" formatCode="#,##0">
                  <c:v>104071250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93"/>
        <c:axId val="91637056"/>
        <c:axId val="91637448"/>
      </c:barChart>
      <c:catAx>
        <c:axId val="91637056"/>
        <c:scaling>
          <c:orientation val="minMax"/>
        </c:scaling>
        <c:delete val="1"/>
        <c:axPos val="l"/>
        <c:majorTickMark val="none"/>
        <c:minorTickMark val="none"/>
        <c:tickLblPos val="nextTo"/>
        <c:crossAx val="91637448"/>
        <c:crosses val="autoZero"/>
        <c:auto val="1"/>
        <c:lblAlgn val="ctr"/>
        <c:lblOffset val="100"/>
        <c:noMultiLvlLbl val="0"/>
      </c:catAx>
      <c:valAx>
        <c:axId val="916374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163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Apgrozījums</c:v>
                </c:pt>
              </c:strCache>
            </c:strRef>
          </c:tx>
          <c:spPr>
            <a:solidFill>
              <a:schemeClr val="accent3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</c:v>
                </c:pt>
                <c:pt idx="1">
                  <c:v>85</c:v>
                </c:pt>
                <c:pt idx="2">
                  <c:v>71</c:v>
                </c:pt>
                <c:pt idx="3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Eksports</c:v>
                </c:pt>
              </c:strCache>
            </c:strRef>
          </c:tx>
          <c:spPr>
            <a:solidFill>
              <a:schemeClr val="accent3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2016</c:v>
                </c:pt>
                <c:pt idx="2">
                  <c:v>2015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</c:v>
                </c:pt>
                <c:pt idx="1">
                  <c:v>67</c:v>
                </c:pt>
                <c:pt idx="2">
                  <c:v>45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91638232"/>
        <c:axId val="91638624"/>
      </c:barChart>
      <c:catAx>
        <c:axId val="9163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1638624"/>
        <c:crosses val="autoZero"/>
        <c:auto val="1"/>
        <c:lblAlgn val="ctr"/>
        <c:lblOffset val="100"/>
        <c:noMultiLvlLbl val="0"/>
      </c:catAx>
      <c:valAx>
        <c:axId val="9163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163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1038568009699"/>
          <c:y val="0.22996769127754599"/>
          <c:w val="0.86759749871298797"/>
          <c:h val="0.59474716773211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Rēzeknes novads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nir Omni" pitchFamily="50" charset="-7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226</c:v>
                </c:pt>
                <c:pt idx="1">
                  <c:v>232</c:v>
                </c:pt>
                <c:pt idx="2">
                  <c:v>241</c:v>
                </c:pt>
                <c:pt idx="3">
                  <c:v>304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Rēzeknes pilsēta</c:v>
                </c:pt>
              </c:strCache>
            </c:strRef>
          </c:tx>
          <c:spPr>
            <a:solidFill>
              <a:schemeClr val="accent3"/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nir Omni" pitchFamily="50" charset="-7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471</c:v>
                </c:pt>
                <c:pt idx="1">
                  <c:v>510</c:v>
                </c:pt>
                <c:pt idx="2">
                  <c:v>546</c:v>
                </c:pt>
                <c:pt idx="3">
                  <c:v>511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Citas pašvaldības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nir Omni" pitchFamily="50" charset="-7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75</c:v>
                </c:pt>
                <c:pt idx="1">
                  <c:v>69</c:v>
                </c:pt>
                <c:pt idx="2">
                  <c:v>65</c:v>
                </c:pt>
                <c:pt idx="3">
                  <c:v>84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1639408"/>
        <c:axId val="91639800"/>
      </c:barChart>
      <c:catAx>
        <c:axId val="9163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Omni" pitchFamily="50" charset="-70"/>
                <a:ea typeface="+mn-ea"/>
                <a:cs typeface="+mn-cs"/>
              </a:defRPr>
            </a:pPr>
            <a:endParaRPr lang="ru-RU"/>
          </a:p>
        </c:txPr>
        <c:crossAx val="91639800"/>
        <c:crossesAt val="0"/>
        <c:auto val="1"/>
        <c:lblAlgn val="ctr"/>
        <c:lblOffset val="100"/>
        <c:noMultiLvlLbl val="0"/>
      </c:catAx>
      <c:valAx>
        <c:axId val="91639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163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venir Omni" pitchFamily="50" charset="-7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2.8266989297175967E-2"/>
          <c:y val="0.88686805069706964"/>
          <c:w val="0.94102631387855484"/>
          <c:h val="9.8831736413671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Omni" pitchFamily="50" charset="-7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latin typeface="Avenir Omni" pitchFamily="50" charset="-7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Ilgtermiņa ieguldījumi</c:v>
                </c:pt>
              </c:strCache>
            </c:strRef>
          </c:tx>
          <c:spPr>
            <a:solidFill>
              <a:srgbClr val="525B51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8320075150516106E-2"/>
                  <c:y val="2.9893100389974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050919007373071"/>
                  <c:y val="-5.9786200779952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1358131585248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102539814248221E-2"/>
                  <c:y val="8.9679301169925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80675834741866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CG Times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14.6</c:v>
                </c:pt>
                <c:pt idx="1">
                  <c:v>17.399999999999999</c:v>
                </c:pt>
                <c:pt idx="2">
                  <c:v>6.6</c:v>
                </c:pt>
                <c:pt idx="3">
                  <c:v>2.8</c:v>
                </c:pt>
                <c:pt idx="4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100"/>
        <c:axId val="91640584"/>
        <c:axId val="91640976"/>
      </c:barChart>
      <c:catAx>
        <c:axId val="91640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G Times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1640976"/>
        <c:crosses val="autoZero"/>
        <c:auto val="1"/>
        <c:lblAlgn val="ctr"/>
        <c:lblOffset val="100"/>
        <c:noMultiLvlLbl val="0"/>
      </c:catAx>
      <c:valAx>
        <c:axId val="9164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G Times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9164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1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0.1615</cdr:x>
      <cdr:y>0.14865</cdr:y>
    </cdr:from>
    <cdr:to>
      <cdr:x>0.25833</cdr:x>
      <cdr:y>0.2027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0700" y="792088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600" b="1" dirty="0" smtClean="0">
              <a:latin typeface="CG Times" panose="02020603050405020304" pitchFamily="18" charset="0"/>
            </a:rPr>
            <a:t>772</a:t>
          </a:r>
          <a:endParaRPr lang="lv-LV" sz="1600" b="1" dirty="0">
            <a:latin typeface="CG Times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0.38907</cdr:x>
      <cdr:y>0.15004</cdr:y>
    </cdr:from>
    <cdr:to>
      <cdr:x>0.48591</cdr:x>
      <cdr:y>0.20409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25345" y="79948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600" b="1" dirty="0" smtClean="0">
              <a:latin typeface="CG Times" panose="02020603050405020304" pitchFamily="18" charset="0"/>
            </a:rPr>
            <a:t>811</a:t>
          </a:r>
          <a:endParaRPr lang="lv-LV" sz="1600" b="1" dirty="0">
            <a:latin typeface="CG Times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0.59657</cdr:x>
      <cdr:y>0.15162</cdr:y>
    </cdr:from>
    <cdr:to>
      <cdr:x>0.6934</cdr:x>
      <cdr:y>0.20568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05465" y="807928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600" b="1" dirty="0" smtClean="0">
              <a:latin typeface="CG Times" panose="02020603050405020304" pitchFamily="18" charset="0"/>
            </a:rPr>
            <a:t>848</a:t>
          </a:r>
          <a:endParaRPr lang="lv-LV" sz="1600" b="1" dirty="0">
            <a:latin typeface="CG Times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0.8179</cdr:x>
      <cdr:y>0.15571</cdr:y>
    </cdr:from>
    <cdr:to>
      <cdr:x>0.91473</cdr:x>
      <cdr:y>0.20977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57593" y="82973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600" b="1" dirty="0" smtClean="0">
              <a:latin typeface="CG Times" panose="02020603050405020304" pitchFamily="18" charset="0"/>
            </a:rPr>
            <a:t>899</a:t>
          </a:r>
          <a:endParaRPr lang="lv-LV" sz="1600" b="1" dirty="0">
            <a:latin typeface="CG Times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lv-LV" smtClean="0"/>
              <a:t>08.09.2017</a:t>
            </a:r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9507-C214-4352-AA67-412B2313FBF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18823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lv-LV" smtClean="0"/>
              <a:t>08.09.2017</a:t>
            </a:r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33265-C436-4009-8F26-AC9FFA4CD59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4454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214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124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234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891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590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440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078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792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679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927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480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44D8-7681-484F-B34A-643638EC3F65}" type="datetimeFigureOut">
              <a:rPr lang="lv-LV" smtClean="0"/>
              <a:t>2019.02.19.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BAFF-0C6E-489B-A2FF-89DDDA9B24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384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061894"/>
            <a:ext cx="7200800" cy="228024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lv-LV" sz="5400" dirty="0" smtClean="0">
                <a:solidFill>
                  <a:schemeClr val="bg1"/>
                </a:solidFill>
                <a:latin typeface="Avenir Omni" pitchFamily="50" charset="-70"/>
              </a:rPr>
              <a:t>LATGALES </a:t>
            </a:r>
            <a:r>
              <a:rPr lang="lv-LV" sz="2800" b="1" cap="small" dirty="0">
                <a:solidFill>
                  <a:schemeClr val="accent1">
                    <a:lumMod val="50000"/>
                  </a:schemeClr>
                </a:solidFill>
                <a:latin typeface="Avenir Omni" pitchFamily="50" charset="-70"/>
                <a:ea typeface="+mn-ea"/>
                <a:cs typeface="+mn-cs"/>
              </a:rPr>
              <a:t/>
            </a:r>
            <a:br>
              <a:rPr lang="lv-LV" sz="2800" b="1" cap="small" dirty="0">
                <a:solidFill>
                  <a:schemeClr val="accent1">
                    <a:lumMod val="50000"/>
                  </a:schemeClr>
                </a:solidFill>
                <a:latin typeface="Avenir Omni" pitchFamily="50" charset="-70"/>
                <a:ea typeface="+mn-ea"/>
                <a:cs typeface="+mn-cs"/>
              </a:rPr>
            </a:br>
            <a:r>
              <a:rPr lang="lv-LV" sz="4000" dirty="0" smtClean="0">
                <a:solidFill>
                  <a:schemeClr val="bg1"/>
                </a:solidFill>
                <a:latin typeface="Avenir Omni" pitchFamily="50" charset="-70"/>
              </a:rPr>
              <a:t>SPECIĀLĀS EKONOMISKĀS ZONAS</a:t>
            </a:r>
            <a:endParaRPr lang="lv-LV" sz="4000" dirty="0">
              <a:solidFill>
                <a:schemeClr val="bg1"/>
              </a:solidFill>
              <a:latin typeface="Avenir Omni" pitchFamily="50" charset="-7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5576" y="5517232"/>
            <a:ext cx="7848872" cy="697632"/>
          </a:xfrm>
        </p:spPr>
        <p:txBody>
          <a:bodyPr>
            <a:noAutofit/>
          </a:bodyPr>
          <a:lstStyle/>
          <a:p>
            <a:r>
              <a:rPr lang="lv-LV" sz="2800" b="1" cap="small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venir Omni" pitchFamily="50" charset="-70"/>
              </a:rPr>
              <a:t>Latgales </a:t>
            </a:r>
            <a:r>
              <a:rPr lang="lv-LV" sz="2800" b="1" cap="small" dirty="0">
                <a:solidFill>
                  <a:schemeClr val="accent3">
                    <a:lumMod val="40000"/>
                    <a:lumOff val="60000"/>
                  </a:schemeClr>
                </a:solidFill>
                <a:latin typeface="Avenir Omni" pitchFamily="50" charset="-70"/>
              </a:rPr>
              <a:t>SEZ un Rēzeknes SEZ aktualitātes un regulējums kontekstā ar </a:t>
            </a:r>
            <a:r>
              <a:rPr lang="lv-LV" sz="2800" b="1" cap="small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venir Omni" pitchFamily="50" charset="-70"/>
              </a:rPr>
              <a:t>NAP 2021-2027</a:t>
            </a:r>
            <a:endParaRPr lang="lv-LV" sz="2800" b="1" cap="small" dirty="0">
              <a:solidFill>
                <a:schemeClr val="accent3">
                  <a:lumMod val="40000"/>
                  <a:lumOff val="60000"/>
                </a:schemeClr>
              </a:solidFill>
              <a:latin typeface="Avenir Omni" pitchFamily="50" charset="-7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97"/>
            <a:ext cx="9144000" cy="286973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730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27" y="-38883"/>
            <a:ext cx="9144000" cy="158445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83768" y="611118"/>
            <a:ext cx="4680520" cy="878616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latin typeface="Avenir Omni" pitchFamily="50" charset="-70"/>
              </a:rPr>
              <a:t>RĒZEKNES SEZ </a:t>
            </a:r>
            <a:endParaRPr lang="lv-LV" dirty="0">
              <a:solidFill>
                <a:schemeClr val="bg1"/>
              </a:solidFill>
              <a:latin typeface="Avenir Omni" pitchFamily="50" charset="-7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23528" y="1628800"/>
            <a:ext cx="8496944" cy="69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Ilgtermiņa ieguldījumu apjoms (milj. eiro)</a:t>
            </a:r>
            <a:endParaRPr lang="lv-LV" b="1" cap="small" dirty="0">
              <a:solidFill>
                <a:srgbClr val="1E2B3F"/>
              </a:solidFill>
              <a:latin typeface="Avenir Omni" pitchFamily="50" charset="-70"/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694734"/>
              </p:ext>
            </p:extLst>
          </p:nvPr>
        </p:nvGraphicFramePr>
        <p:xfrm>
          <a:off x="894129" y="2369178"/>
          <a:ext cx="6486183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44208" y="2492896"/>
            <a:ext cx="2376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cap="small" dirty="0">
                <a:solidFill>
                  <a:srgbClr val="1E2B3F"/>
                </a:solidFill>
                <a:latin typeface="Avenir Omni" pitchFamily="50" charset="-70"/>
              </a:rPr>
              <a:t>Pēdējos 5 gados - </a:t>
            </a:r>
          </a:p>
          <a:p>
            <a:r>
              <a:rPr lang="lv-LV" sz="2000" b="1" cap="small" dirty="0">
                <a:solidFill>
                  <a:srgbClr val="1E2B3F"/>
                </a:solidFill>
                <a:latin typeface="Avenir Omni" pitchFamily="50" charset="-70"/>
              </a:rPr>
              <a:t>51,98 milj</a:t>
            </a:r>
            <a:r>
              <a:rPr lang="lv-LV" sz="2000" b="1" cap="small" dirty="0" smtClean="0">
                <a:solidFill>
                  <a:srgbClr val="1E2B3F"/>
                </a:solidFill>
                <a:latin typeface="Avenir Omni" pitchFamily="50" charset="-70"/>
              </a:rPr>
              <a:t>. eiro</a:t>
            </a:r>
            <a:endParaRPr lang="lv-LV" sz="2000" b="1" cap="small" dirty="0">
              <a:solidFill>
                <a:srgbClr val="1E2B3F"/>
              </a:solidFill>
              <a:latin typeface="Avenir Omni" pitchFamily="50" charset="-70"/>
            </a:endParaRPr>
          </a:p>
          <a:p>
            <a:endParaRPr lang="lv-LV" sz="2000" cap="small" dirty="0">
              <a:solidFill>
                <a:srgbClr val="1E2B3F"/>
              </a:solidFill>
              <a:latin typeface="Avenir Omni" pitchFamily="50" charset="-70"/>
            </a:endParaRPr>
          </a:p>
          <a:p>
            <a:r>
              <a:rPr lang="lv-LV" sz="2000" cap="small" dirty="0">
                <a:solidFill>
                  <a:srgbClr val="1E2B3F"/>
                </a:solidFill>
                <a:latin typeface="Avenir Omni" pitchFamily="50" charset="-70"/>
              </a:rPr>
              <a:t>Kopš dibināšanas: </a:t>
            </a:r>
            <a:r>
              <a:rPr lang="lv-LV" sz="2000" b="1" cap="small" dirty="0">
                <a:solidFill>
                  <a:srgbClr val="1E2B3F"/>
                </a:solidFill>
                <a:latin typeface="Avenir Omni" pitchFamily="50" charset="-70"/>
              </a:rPr>
              <a:t>152,88 milj. eiro</a:t>
            </a:r>
          </a:p>
        </p:txBody>
      </p:sp>
    </p:spTree>
    <p:extLst>
      <p:ext uri="{BB962C8B-B14F-4D97-AF65-F5344CB8AC3E}">
        <p14:creationId xmlns:p14="http://schemas.microsoft.com/office/powerpoint/2010/main" val="32489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2856"/>
            <a:ext cx="6048672" cy="1368152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lv-LV" sz="5400" dirty="0" smtClean="0">
                <a:solidFill>
                  <a:schemeClr val="bg1"/>
                </a:solidFill>
                <a:latin typeface="Avenir Omni" pitchFamily="50" charset="-70"/>
              </a:rPr>
              <a:t>Latgales SEZ </a:t>
            </a:r>
            <a:endParaRPr lang="lv-LV" sz="5400" dirty="0">
              <a:solidFill>
                <a:schemeClr val="bg1"/>
              </a:solidFill>
              <a:latin typeface="Avenir Omni" pitchFamily="50" charset="-7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517232"/>
            <a:ext cx="7848872" cy="697632"/>
          </a:xfrm>
        </p:spPr>
        <p:txBody>
          <a:bodyPr>
            <a:normAutofit/>
          </a:bodyPr>
          <a:lstStyle/>
          <a:p>
            <a:r>
              <a:rPr lang="lv-LV" b="1" cap="small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venir Omni" pitchFamily="50" charset="-70"/>
              </a:rPr>
              <a:t>Aktualitātes</a:t>
            </a:r>
            <a:endParaRPr lang="lv-LV" b="1" cap="small" dirty="0">
              <a:solidFill>
                <a:schemeClr val="accent3">
                  <a:lumMod val="40000"/>
                  <a:lumOff val="60000"/>
                </a:schemeClr>
              </a:solidFill>
              <a:latin typeface="Avenir Omni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0144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98"/>
            <a:ext cx="9144000" cy="158445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18356" y="1585981"/>
            <a:ext cx="8496944" cy="69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b="1" dirty="0"/>
              <a:t>D</a:t>
            </a:r>
            <a:r>
              <a:rPr lang="lv-LV" b="1" dirty="0" smtClean="0"/>
              <a:t>arbības </a:t>
            </a:r>
            <a:r>
              <a:rPr lang="lv-LV" b="1" dirty="0"/>
              <a:t>rezultatīvie </a:t>
            </a:r>
            <a:r>
              <a:rPr lang="lv-LV" b="1" dirty="0" smtClean="0"/>
              <a:t>rādītāji no 2017.gada</a:t>
            </a:r>
            <a:endParaRPr lang="lv-LV" b="1" cap="small" dirty="0">
              <a:solidFill>
                <a:srgbClr val="1E2B3F"/>
              </a:solidFill>
              <a:latin typeface="Avenir Omni" pitchFamily="50" charset="-70"/>
            </a:endParaRPr>
          </a:p>
        </p:txBody>
      </p:sp>
      <p:sp>
        <p:nvSpPr>
          <p:cNvPr id="3" name="AutoShape 8" descr="Attēlu rezultāti vaicājumam “box ic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sp>
        <p:nvSpPr>
          <p:cNvPr id="4" name="AutoShape 10" descr="Attēlu rezultāti vaicājumam “box icon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sp>
        <p:nvSpPr>
          <p:cNvPr id="5" name="AutoShape 12" descr="Attēlu rezultāti vaicājumam “box icon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sp>
        <p:nvSpPr>
          <p:cNvPr id="6" name="AutoShape 14" descr="Attēlu rezultāti vaicājumam “box icon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sp>
        <p:nvSpPr>
          <p:cNvPr id="7" name="AutoShape 16" descr="Attēlu rezultāti vaicājumam “box icon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47125" y="5301208"/>
            <a:ext cx="1225302" cy="1225302"/>
            <a:chOff x="5076056" y="3912130"/>
            <a:chExt cx="1225302" cy="1225302"/>
          </a:xfrm>
        </p:grpSpPr>
        <p:sp>
          <p:nvSpPr>
            <p:cNvPr id="23" name="Oval 22"/>
            <p:cNvSpPr/>
            <p:nvPr/>
          </p:nvSpPr>
          <p:spPr>
            <a:xfrm>
              <a:off x="5076056" y="3912130"/>
              <a:ext cx="1225302" cy="1225302"/>
            </a:xfrm>
            <a:prstGeom prst="ellipse">
              <a:avLst/>
            </a:prstGeom>
            <a:solidFill>
              <a:srgbClr val="3F5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44" name="Picture 20" descr="Attēlu rezultāti vaicājumam “box icon”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168" y="4120242"/>
              <a:ext cx="809077" cy="809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709753" y="5280830"/>
            <a:ext cx="1225302" cy="1225302"/>
            <a:chOff x="322362" y="3717032"/>
            <a:chExt cx="1225302" cy="1225302"/>
          </a:xfrm>
        </p:grpSpPr>
        <p:sp>
          <p:nvSpPr>
            <p:cNvPr id="8" name="Oval 7"/>
            <p:cNvSpPr/>
            <p:nvPr/>
          </p:nvSpPr>
          <p:spPr>
            <a:xfrm>
              <a:off x="322362" y="3717032"/>
              <a:ext cx="1225302" cy="122530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30" name="Picture 6" descr="Attēlu rezultāti vaicājumam “gear icon”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09" y="3870978"/>
              <a:ext cx="917408" cy="91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76427" y="5301208"/>
            <a:ext cx="1225302" cy="1225302"/>
            <a:chOff x="2987824" y="3826108"/>
            <a:chExt cx="1225302" cy="1225302"/>
          </a:xfrm>
        </p:grpSpPr>
        <p:sp>
          <p:nvSpPr>
            <p:cNvPr id="22" name="Oval 21"/>
            <p:cNvSpPr/>
            <p:nvPr/>
          </p:nvSpPr>
          <p:spPr>
            <a:xfrm>
              <a:off x="2987824" y="3826108"/>
              <a:ext cx="1225302" cy="1225302"/>
            </a:xfrm>
            <a:prstGeom prst="ellipse">
              <a:avLst/>
            </a:prstGeom>
            <a:solidFill>
              <a:srgbClr val="3F5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28" name="Picture 4" descr="Attēlu rezultāti vaicājumam “wood icon”"/>
            <p:cNvPicPr>
              <a:picLocks noChangeAspect="1" noChangeArrowheads="1"/>
            </p:cNvPicPr>
            <p:nvPr/>
          </p:nvPicPr>
          <p:blipFill rotWithShape="1"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" t="3894" r="68754" b="70474"/>
            <a:stretch/>
          </p:blipFill>
          <p:spPr bwMode="auto">
            <a:xfrm>
              <a:off x="3152254" y="4016982"/>
              <a:ext cx="896442" cy="843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080320" y="5280830"/>
            <a:ext cx="1225302" cy="1225302"/>
            <a:chOff x="3423684" y="3312493"/>
            <a:chExt cx="1225302" cy="1225302"/>
          </a:xfrm>
        </p:grpSpPr>
        <p:sp>
          <p:nvSpPr>
            <p:cNvPr id="24" name="Oval 23"/>
            <p:cNvSpPr/>
            <p:nvPr/>
          </p:nvSpPr>
          <p:spPr>
            <a:xfrm>
              <a:off x="3423684" y="3312493"/>
              <a:ext cx="1225302" cy="1225302"/>
            </a:xfrm>
            <a:prstGeom prst="ellipse">
              <a:avLst/>
            </a:prstGeom>
            <a:solidFill>
              <a:srgbClr val="4C5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46" name="Picture 22" descr="Attēlu rezultāti vaicājumam “warehouse icon”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455" y="3449923"/>
              <a:ext cx="879760" cy="879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635009" y="5262106"/>
            <a:ext cx="1225302" cy="1225302"/>
            <a:chOff x="5292080" y="3449923"/>
            <a:chExt cx="1225302" cy="1225302"/>
          </a:xfrm>
        </p:grpSpPr>
        <p:sp>
          <p:nvSpPr>
            <p:cNvPr id="29" name="Oval 28"/>
            <p:cNvSpPr/>
            <p:nvPr/>
          </p:nvSpPr>
          <p:spPr>
            <a:xfrm>
              <a:off x="5292080" y="3449923"/>
              <a:ext cx="1225302" cy="122530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48" name="Picture 24" descr="Attēlu rezultāti vaicājumam “food icon”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088" y="3717031"/>
              <a:ext cx="689285" cy="689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107826" y="5301208"/>
            <a:ext cx="1225302" cy="1225302"/>
            <a:chOff x="2012902" y="3284984"/>
            <a:chExt cx="1225302" cy="1225302"/>
          </a:xfrm>
        </p:grpSpPr>
        <p:sp>
          <p:nvSpPr>
            <p:cNvPr id="32" name="Oval 31"/>
            <p:cNvSpPr/>
            <p:nvPr/>
          </p:nvSpPr>
          <p:spPr>
            <a:xfrm>
              <a:off x="2012902" y="3284984"/>
              <a:ext cx="1225302" cy="1225302"/>
            </a:xfrm>
            <a:prstGeom prst="ellipse">
              <a:avLst/>
            </a:prstGeom>
            <a:solidFill>
              <a:srgbClr val="4C5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50" name="Picture 26" descr="Attēlu rezultāti vaicājumam “drill icon”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074" y="3479862"/>
              <a:ext cx="835546" cy="83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itle 1"/>
          <p:cNvSpPr txBox="1">
            <a:spLocks/>
          </p:cNvSpPr>
          <p:nvPr/>
        </p:nvSpPr>
        <p:spPr>
          <a:xfrm>
            <a:off x="2306865" y="769937"/>
            <a:ext cx="4680520" cy="739069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latin typeface="Avenir Omni" pitchFamily="50" charset="-70"/>
              </a:rPr>
              <a:t>LATGALES SEZ </a:t>
            </a:r>
            <a:endParaRPr lang="lv-LV" dirty="0">
              <a:solidFill>
                <a:schemeClr val="bg1"/>
              </a:solidFill>
              <a:latin typeface="Avenir Omni" pitchFamily="50" charset="-70"/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570384" y="2295635"/>
            <a:ext cx="7992888" cy="298519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Calibri" panose="020F0502020204030204" pitchFamily="34" charset="0"/>
              <a:buChar char="▪"/>
            </a:pPr>
            <a:r>
              <a:rPr lang="lv-LV" sz="2800" b="1" dirty="0" smtClean="0">
                <a:solidFill>
                  <a:srgbClr val="1E2B3F"/>
                </a:solidFill>
                <a:latin typeface="Avenir Omni" pitchFamily="50" charset="-70"/>
              </a:rPr>
              <a:t>12 </a:t>
            </a: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kapitālsabiedrības</a:t>
            </a:r>
            <a:endParaRPr lang="lv-LV" sz="2800" dirty="0">
              <a:solidFill>
                <a:srgbClr val="1E2B3F"/>
              </a:solidFill>
              <a:latin typeface="Avenir Omni" pitchFamily="50" charset="-70"/>
            </a:endParaRPr>
          </a:p>
          <a:p>
            <a:pPr marL="457200" indent="-457200">
              <a:buFont typeface="Calibri" panose="020F0502020204030204" pitchFamily="34" charset="0"/>
              <a:buChar char="▪"/>
            </a:pPr>
            <a:r>
              <a:rPr lang="lv-LV" sz="2800" b="1" dirty="0">
                <a:solidFill>
                  <a:srgbClr val="1E2B3F"/>
                </a:solidFill>
                <a:latin typeface="Avenir Omni" pitchFamily="50" charset="-70"/>
              </a:rPr>
              <a:t>Nozares:</a:t>
            </a:r>
            <a:r>
              <a:rPr lang="lv-LV" sz="2800" dirty="0">
                <a:solidFill>
                  <a:srgbClr val="1E2B3F"/>
                </a:solidFill>
                <a:latin typeface="Avenir Omni" pitchFamily="50" charset="-70"/>
              </a:rPr>
              <a:t> kokapstrāde, metālapstrāde, </a:t>
            </a: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tekstilrūpniecība u.c</a:t>
            </a:r>
            <a:r>
              <a:rPr lang="lv-LV" sz="2800" dirty="0">
                <a:solidFill>
                  <a:srgbClr val="1E2B3F"/>
                </a:solidFill>
                <a:latin typeface="Avenir Omni" pitchFamily="50" charset="-70"/>
              </a:rPr>
              <a:t>.</a:t>
            </a:r>
          </a:p>
          <a:p>
            <a:pPr marL="457200" indent="-457200">
              <a:buFont typeface="Calibri" panose="020F0502020204030204" pitchFamily="34" charset="0"/>
              <a:buChar char="▪"/>
            </a:pP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Noslēgti </a:t>
            </a:r>
            <a:r>
              <a:rPr lang="lv-LV" sz="2800" b="1" dirty="0" smtClean="0">
                <a:solidFill>
                  <a:srgbClr val="1E2B3F"/>
                </a:solidFill>
                <a:latin typeface="Avenir Omni" pitchFamily="50" charset="-70"/>
              </a:rPr>
              <a:t>16 </a:t>
            </a:r>
            <a:r>
              <a:rPr lang="lv-LV" sz="2800" b="1" dirty="0">
                <a:solidFill>
                  <a:srgbClr val="1E2B3F"/>
                </a:solidFill>
                <a:latin typeface="Avenir Omni" pitchFamily="50" charset="-70"/>
              </a:rPr>
              <a:t>līgumi </a:t>
            </a:r>
            <a:r>
              <a:rPr lang="lv-LV" sz="2800" dirty="0">
                <a:solidFill>
                  <a:srgbClr val="1E2B3F"/>
                </a:solidFill>
                <a:latin typeface="Avenir Omni" pitchFamily="50" charset="-70"/>
              </a:rPr>
              <a:t>par </a:t>
            </a: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ieguldījumu </a:t>
            </a:r>
            <a:r>
              <a:rPr lang="lv-LV" sz="2800" dirty="0">
                <a:solidFill>
                  <a:srgbClr val="1E2B3F"/>
                </a:solidFill>
                <a:latin typeface="Avenir Omni" pitchFamily="50" charset="-70"/>
              </a:rPr>
              <a:t>projektu </a:t>
            </a: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īstenošanu</a:t>
            </a:r>
          </a:p>
          <a:p>
            <a:pPr marL="457200" indent="-457200">
              <a:buFont typeface="Calibri" panose="020F0502020204030204" pitchFamily="34" charset="0"/>
              <a:buChar char="▪"/>
            </a:pPr>
            <a:r>
              <a:rPr lang="lv-LV" sz="2800" dirty="0">
                <a:solidFill>
                  <a:srgbClr val="1E2B3F"/>
                </a:solidFill>
                <a:latin typeface="Avenir Omni" pitchFamily="50" charset="-70"/>
              </a:rPr>
              <a:t>Pabeigta </a:t>
            </a:r>
            <a:r>
              <a:rPr lang="lv-LV" sz="2800" b="1" dirty="0">
                <a:solidFill>
                  <a:srgbClr val="1E2B3F"/>
                </a:solidFill>
                <a:latin typeface="Avenir Omni" pitchFamily="50" charset="-70"/>
              </a:rPr>
              <a:t>6</a:t>
            </a:r>
            <a:r>
              <a:rPr lang="lv-LV" sz="2800" dirty="0">
                <a:solidFill>
                  <a:srgbClr val="1E2B3F"/>
                </a:solidFill>
                <a:latin typeface="Avenir Omni" pitchFamily="50" charset="-70"/>
              </a:rPr>
              <a:t> ieguldījumu projektu īstenošana</a:t>
            </a:r>
          </a:p>
          <a:p>
            <a:pPr marL="457200" indent="-457200">
              <a:buFont typeface="Calibri" panose="020F0502020204030204" pitchFamily="34" charset="0"/>
              <a:buChar char="▪"/>
            </a:pP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Latgales SEZ teritorija </a:t>
            </a:r>
            <a:r>
              <a:rPr lang="lv-LV" sz="2800" b="1" dirty="0" smtClean="0">
                <a:solidFill>
                  <a:srgbClr val="1E2B3F"/>
                </a:solidFill>
                <a:latin typeface="Avenir Omni" pitchFamily="50" charset="-70"/>
              </a:rPr>
              <a:t>63,5 ha</a:t>
            </a:r>
          </a:p>
          <a:p>
            <a:pPr marL="457200" indent="-457200">
              <a:buFont typeface="Calibri" panose="020F0502020204030204" pitchFamily="34" charset="0"/>
              <a:buChar char="▪"/>
            </a:pPr>
            <a:r>
              <a:rPr lang="lv-LV" sz="2800" b="1" dirty="0" smtClean="0">
                <a:solidFill>
                  <a:srgbClr val="1E2B3F"/>
                </a:solidFill>
                <a:latin typeface="Avenir Omni" pitchFamily="50" charset="-70"/>
              </a:rPr>
              <a:t>Investīcijas </a:t>
            </a: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5,5 miljonu eiro</a:t>
            </a:r>
            <a:endParaRPr lang="lv-LV" sz="2800" b="1" dirty="0" smtClean="0">
              <a:solidFill>
                <a:srgbClr val="1E2B3F"/>
              </a:solidFill>
              <a:latin typeface="Avenir Omni" pitchFamily="50" charset="-70"/>
            </a:endParaRPr>
          </a:p>
          <a:p>
            <a:pPr marL="457200" indent="-457200">
              <a:buFont typeface="Calibri" panose="020F0502020204030204" pitchFamily="34" charset="0"/>
              <a:buChar char="▪"/>
            </a:pPr>
            <a:endParaRPr lang="lv-LV" sz="2800" dirty="0">
              <a:solidFill>
                <a:srgbClr val="1E2B3F"/>
              </a:solidFill>
              <a:latin typeface="Avenir Omni" pitchFamily="50" charset="-7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948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62"/>
            <a:ext cx="9144000" cy="1584451"/>
          </a:xfrm>
          <a:prstGeom prst="rect">
            <a:avLst/>
          </a:prstGeom>
        </p:spPr>
      </p:pic>
      <p:sp>
        <p:nvSpPr>
          <p:cNvPr id="5" name="Flowchart: Connector 4"/>
          <p:cNvSpPr>
            <a:spLocks noChangeAspect="1"/>
          </p:cNvSpPr>
          <p:nvPr/>
        </p:nvSpPr>
        <p:spPr>
          <a:xfrm>
            <a:off x="152852" y="3068960"/>
            <a:ext cx="2952328" cy="2952328"/>
          </a:xfrm>
          <a:prstGeom prst="flowChartConnector">
            <a:avLst/>
          </a:prstGeom>
          <a:solidFill>
            <a:srgbClr val="40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cap="small" dirty="0" smtClean="0">
                <a:solidFill>
                  <a:prstClr val="white"/>
                </a:solidFill>
                <a:latin typeface="Avenir Omni" pitchFamily="50" charset="-70"/>
              </a:rPr>
              <a:t>49,6 milj. eiro </a:t>
            </a:r>
            <a:r>
              <a:rPr lang="lv-LV" sz="2400" cap="small" dirty="0" smtClean="0">
                <a:solidFill>
                  <a:prstClr val="white"/>
                </a:solidFill>
                <a:latin typeface="Avenir Omni" pitchFamily="50" charset="-70"/>
              </a:rPr>
              <a:t>apgrozījums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23528" y="1772816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kapitālsabiedrību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cap="small" dirty="0" smtClean="0">
                <a:solidFill>
                  <a:srgbClr val="1E2B3F"/>
                </a:solidFill>
                <a:latin typeface="Avenir Omni" pitchFamily="50" charset="-70"/>
              </a:rPr>
              <a:t>r</a:t>
            </a:r>
            <a:r>
              <a:rPr lang="lv-LV" b="1" cap="small" dirty="0" err="1" smtClean="0">
                <a:solidFill>
                  <a:srgbClr val="1E2B3F"/>
                </a:solidFill>
                <a:latin typeface="Avenir Omni" pitchFamily="50" charset="-70"/>
              </a:rPr>
              <a:t>ādītāji</a:t>
            </a: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 </a:t>
            </a: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par 2017.gadu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lv-LV" b="1" cap="small" dirty="0" smtClean="0">
              <a:solidFill>
                <a:srgbClr val="1E2B3F"/>
              </a:solidFill>
              <a:latin typeface="Avenir Omni" pitchFamily="50" charset="-7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v-LV" b="1" cap="small" dirty="0">
              <a:solidFill>
                <a:srgbClr val="1E2B3F"/>
              </a:solidFill>
              <a:latin typeface="Avenir Omni" pitchFamily="50" charset="-70"/>
            </a:endParaRPr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3059832" y="3068960"/>
            <a:ext cx="2952016" cy="2952016"/>
          </a:xfrm>
          <a:prstGeom prst="flowChartConnector">
            <a:avLst/>
          </a:prstGeom>
          <a:solidFill>
            <a:srgbClr val="2D4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cap="small" dirty="0" smtClean="0">
                <a:solidFill>
                  <a:prstClr val="white"/>
                </a:solidFill>
                <a:latin typeface="Avenir Omni" pitchFamily="50" charset="-70"/>
              </a:rPr>
              <a:t>791</a:t>
            </a:r>
            <a:endParaRPr lang="lv-LV" sz="2000" b="1" cap="small" dirty="0">
              <a:solidFill>
                <a:prstClr val="white"/>
              </a:solidFill>
              <a:latin typeface="Avenir Omni" pitchFamily="50" charset="-70"/>
            </a:endParaRPr>
          </a:p>
          <a:p>
            <a:pPr algn="ctr"/>
            <a:r>
              <a:rPr lang="lv-LV" sz="2400" cap="small" dirty="0" smtClean="0">
                <a:solidFill>
                  <a:prstClr val="white"/>
                </a:solidFill>
                <a:latin typeface="Avenir Omni" pitchFamily="50" charset="-70"/>
              </a:rPr>
              <a:t>darbavietas</a:t>
            </a:r>
            <a:endParaRPr lang="lv-LV" sz="2400" cap="small" dirty="0" smtClean="0">
              <a:solidFill>
                <a:prstClr val="white"/>
              </a:solidFill>
              <a:latin typeface="Avenir Omni" pitchFamily="50" charset="-7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011848" y="3068960"/>
            <a:ext cx="3024648" cy="2952016"/>
          </a:xfrm>
          <a:prstGeom prst="flowChartConnector">
            <a:avLst/>
          </a:prstGeom>
          <a:solidFill>
            <a:srgbClr val="507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1600" b="1" dirty="0">
                <a:latin typeface="Times" panose="02020603050405020304" pitchFamily="18" charset="0"/>
              </a:rPr>
              <a:t>Eksporta galamērķi</a:t>
            </a:r>
            <a:r>
              <a:rPr lang="lv-LV" sz="1600" dirty="0">
                <a:latin typeface="Times" panose="02020603050405020304" pitchFamily="18" charset="0"/>
              </a:rPr>
              <a:t>:</a:t>
            </a:r>
          </a:p>
          <a:p>
            <a:pPr algn="r"/>
            <a:r>
              <a:rPr lang="lv-LV" sz="1600" dirty="0">
                <a:latin typeface="Times" panose="02020603050405020304" pitchFamily="18" charset="0"/>
              </a:rPr>
              <a:t>Eiropas </a:t>
            </a:r>
            <a:r>
              <a:rPr lang="lv-LV" sz="1600" dirty="0" smtClean="0">
                <a:latin typeface="Times" panose="02020603050405020304" pitchFamily="18" charset="0"/>
              </a:rPr>
              <a:t>Savienība</a:t>
            </a:r>
            <a:r>
              <a:rPr lang="en-US" sz="1600" dirty="0" smtClean="0">
                <a:latin typeface="Times" panose="02020603050405020304" pitchFamily="18" charset="0"/>
              </a:rPr>
              <a:t>,</a:t>
            </a:r>
            <a:endParaRPr lang="lv-LV" sz="1600" b="1" dirty="0">
              <a:latin typeface="Times" panose="02020603050405020304" pitchFamily="18" charset="0"/>
            </a:endParaRPr>
          </a:p>
          <a:p>
            <a:pPr algn="r"/>
            <a:r>
              <a:rPr lang="lv-LV" sz="1600" dirty="0" smtClean="0">
                <a:latin typeface="Times" panose="02020603050405020304" pitchFamily="18" charset="0"/>
              </a:rPr>
              <a:t>ASV</a:t>
            </a:r>
            <a:r>
              <a:rPr lang="lv-LV" sz="1600" dirty="0" smtClean="0">
                <a:latin typeface="Times" panose="02020603050405020304" pitchFamily="18" charset="0"/>
              </a:rPr>
              <a:t>, Singapūra</a:t>
            </a:r>
            <a:r>
              <a:rPr lang="lv-LV" sz="1600" dirty="0">
                <a:latin typeface="Times" panose="02020603050405020304" pitchFamily="18" charset="0"/>
              </a:rPr>
              <a:t>, Krievija, Kazahstāna, Uzbekistāna, </a:t>
            </a:r>
            <a:r>
              <a:rPr lang="lv-LV" sz="1600" dirty="0" smtClean="0">
                <a:latin typeface="Times" panose="02020603050405020304" pitchFamily="18" charset="0"/>
              </a:rPr>
              <a:t>Baltkrievija, u.c</a:t>
            </a:r>
            <a:r>
              <a:rPr lang="lv-LV" sz="1600" dirty="0">
                <a:latin typeface="Times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83768" y="836712"/>
            <a:ext cx="4680520" cy="672852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latin typeface="Avenir Omni" pitchFamily="50" charset="-70"/>
              </a:rPr>
              <a:t>LATGALES SEZ </a:t>
            </a:r>
            <a:endParaRPr lang="lv-LV" dirty="0">
              <a:solidFill>
                <a:schemeClr val="bg1"/>
              </a:solidFill>
              <a:latin typeface="Avenir Omni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41327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62"/>
            <a:ext cx="9144000" cy="158445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23528" y="1772816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kapitālsabiedrību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plānotā darbība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lv-LV" b="1" cap="small" dirty="0" smtClean="0">
              <a:solidFill>
                <a:srgbClr val="1E2B3F"/>
              </a:solidFill>
              <a:latin typeface="Avenir Omni" pitchFamily="50" charset="-7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v-LV" b="1" cap="small" dirty="0">
              <a:solidFill>
                <a:srgbClr val="1E2B3F"/>
              </a:solidFill>
              <a:latin typeface="Avenir Omni" pitchFamily="50" charset="-70"/>
            </a:endParaRPr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1007760" y="3084327"/>
            <a:ext cx="2952016" cy="2952016"/>
          </a:xfrm>
          <a:prstGeom prst="flowChartConnector">
            <a:avLst/>
          </a:prstGeom>
          <a:solidFill>
            <a:srgbClr val="2D4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cap="small" dirty="0" smtClean="0">
                <a:solidFill>
                  <a:prstClr val="white"/>
                </a:solidFill>
                <a:latin typeface="Avenir Omni" pitchFamily="50" charset="-70"/>
              </a:rPr>
              <a:t>107</a:t>
            </a:r>
            <a:endParaRPr lang="lv-LV" sz="2000" b="1" cap="small" dirty="0">
              <a:solidFill>
                <a:prstClr val="white"/>
              </a:solidFill>
              <a:latin typeface="Avenir Omni" pitchFamily="50" charset="-70"/>
            </a:endParaRPr>
          </a:p>
          <a:p>
            <a:pPr algn="ctr"/>
            <a:r>
              <a:rPr lang="lv-LV" sz="2400" cap="small" dirty="0" smtClean="0">
                <a:solidFill>
                  <a:prstClr val="white"/>
                </a:solidFill>
                <a:latin typeface="Avenir Omni" pitchFamily="50" charset="-70"/>
              </a:rPr>
              <a:t>Jaunas darbavietas</a:t>
            </a:r>
          </a:p>
          <a:p>
            <a:pPr algn="ctr"/>
            <a:r>
              <a:rPr lang="lv-LV" sz="2400" cap="small" dirty="0" smtClean="0">
                <a:solidFill>
                  <a:prstClr val="white"/>
                </a:solidFill>
                <a:latin typeface="Avenir Omni" pitchFamily="50" charset="-70"/>
              </a:rPr>
              <a:t>Līdz 2022.gadam</a:t>
            </a:r>
            <a:endParaRPr lang="lv-LV" sz="2400" cap="small" dirty="0">
              <a:solidFill>
                <a:prstClr val="white"/>
              </a:solidFill>
              <a:latin typeface="Avenir Omni" pitchFamily="50" charset="-7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36096" y="3084327"/>
            <a:ext cx="3024648" cy="2952016"/>
          </a:xfrm>
          <a:prstGeom prst="flowChartConnector">
            <a:avLst/>
          </a:prstGeom>
          <a:solidFill>
            <a:srgbClr val="507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cap="small" dirty="0" smtClean="0">
                <a:solidFill>
                  <a:prstClr val="white"/>
                </a:solidFill>
                <a:latin typeface="Avenir Omni" pitchFamily="50" charset="-70"/>
              </a:rPr>
              <a:t>5,5</a:t>
            </a:r>
            <a:r>
              <a:rPr lang="lv-LV" sz="2800" cap="small" dirty="0" smtClean="0">
                <a:solidFill>
                  <a:prstClr val="white"/>
                </a:solidFill>
                <a:latin typeface="Avenir Omni" pitchFamily="50" charset="-70"/>
              </a:rPr>
              <a:t> </a:t>
            </a:r>
            <a:endParaRPr lang="lv-LV" sz="2800" cap="small" dirty="0">
              <a:solidFill>
                <a:prstClr val="white"/>
              </a:solidFill>
              <a:latin typeface="Avenir Omni" pitchFamily="50" charset="-70"/>
            </a:endParaRPr>
          </a:p>
          <a:p>
            <a:pPr algn="ctr"/>
            <a:r>
              <a:rPr lang="lv-LV" sz="2800" cap="small" dirty="0">
                <a:solidFill>
                  <a:prstClr val="white"/>
                </a:solidFill>
                <a:latin typeface="Avenir Omni" pitchFamily="50" charset="-70"/>
              </a:rPr>
              <a:t>miljonu eiro </a:t>
            </a:r>
          </a:p>
          <a:p>
            <a:pPr algn="ctr"/>
            <a:r>
              <a:rPr lang="en-US" sz="2800" cap="small" dirty="0" smtClean="0">
                <a:solidFill>
                  <a:prstClr val="white"/>
                </a:solidFill>
                <a:latin typeface="Avenir Omni" pitchFamily="50" charset="-70"/>
              </a:rPr>
              <a:t>I</a:t>
            </a:r>
            <a:r>
              <a:rPr lang="lv-LV" sz="2800" cap="small" dirty="0" smtClean="0">
                <a:solidFill>
                  <a:prstClr val="white"/>
                </a:solidFill>
                <a:latin typeface="Avenir Omni" pitchFamily="50" charset="-70"/>
              </a:rPr>
              <a:t>nvestīcijas</a:t>
            </a:r>
            <a:endParaRPr lang="lv-LV" sz="2800" cap="small" dirty="0">
              <a:solidFill>
                <a:prstClr val="white"/>
              </a:solidFill>
              <a:latin typeface="Avenir Omni" pitchFamily="50" charset="-7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83768" y="836712"/>
            <a:ext cx="4680520" cy="672852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latin typeface="Avenir Omni" pitchFamily="50" charset="-70"/>
              </a:rPr>
              <a:t>LATGALES SEZ </a:t>
            </a:r>
            <a:endParaRPr lang="lv-LV" dirty="0">
              <a:solidFill>
                <a:schemeClr val="bg1"/>
              </a:solidFill>
              <a:latin typeface="Avenir Omni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9145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62"/>
            <a:ext cx="9144000" cy="158445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23528" y="2060848"/>
            <a:ext cx="8496944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altLang="en-US" sz="2000" b="1" dirty="0"/>
              <a:t>2018. gada pavasarī </a:t>
            </a:r>
            <a:r>
              <a:rPr lang="lv-LV" altLang="en-US" sz="2000" dirty="0"/>
              <a:t>tika noslēgts līgums </a:t>
            </a:r>
            <a:r>
              <a:rPr lang="lv-LV" altLang="en-US" sz="2000" dirty="0" smtClean="0"/>
              <a:t>ar SIA </a:t>
            </a:r>
            <a:r>
              <a:rPr lang="lv-LV" altLang="en-US" sz="2000" dirty="0"/>
              <a:t>“MAX BAKERY”, kas Daugavpilī izveidos jaunu pārtikas ražotni, kas Eiropas tirgum ražos rudzu maizes grauzdiņus un sēklu sausmaizītes. Tā būs viena no lielākajām pārtikas ražotnēm Daugavpilī, kura 4 gadu laikā izveidos 42 jaunas darba vietas, kas ir lielākais līdz šim jaunradīto darbavietu rādītājs Latgales SEZ</a:t>
            </a:r>
            <a:r>
              <a:rPr lang="lv-LV" altLang="en-US" sz="2000" dirty="0" smtClean="0"/>
              <a:t>;</a:t>
            </a:r>
          </a:p>
          <a:p>
            <a:pPr algn="just"/>
            <a:r>
              <a:rPr lang="lv-LV" altLang="en-US" sz="2000" b="1" dirty="0" smtClean="0"/>
              <a:t>2018.gada nogalē Latgales SEZ kapitālsabiedrības statuss piešķirts - </a:t>
            </a:r>
            <a:r>
              <a:rPr lang="lv-LV" altLang="en-US" sz="2000" dirty="0" smtClean="0"/>
              <a:t>TOP5 </a:t>
            </a:r>
            <a:r>
              <a:rPr lang="lv-LV" altLang="en-US" sz="2000" dirty="0"/>
              <a:t>ražošanas uzņēmumiem optisko šķiedru nozarē un pasaules lielākais medicīnisko produktu ražotājs uroloģijas tehnoloģiju </a:t>
            </a:r>
            <a:r>
              <a:rPr lang="lv-LV" altLang="en-US" sz="2000" dirty="0" smtClean="0"/>
              <a:t>nozarē</a:t>
            </a:r>
            <a:r>
              <a:rPr lang="lv-LV" altLang="en-US" sz="2000" dirty="0"/>
              <a:t> </a:t>
            </a:r>
            <a:r>
              <a:rPr lang="lv-LV" altLang="en-US" sz="2000" dirty="0" smtClean="0"/>
              <a:t>-</a:t>
            </a:r>
            <a:r>
              <a:rPr lang="lv-LV" altLang="en-US" sz="2000" b="1" dirty="0" smtClean="0"/>
              <a:t> </a:t>
            </a:r>
            <a:r>
              <a:rPr lang="lv-LV" altLang="en-US" sz="2000" b="1" dirty="0"/>
              <a:t>SIA “Light Guide Optics International” </a:t>
            </a:r>
            <a:endParaRPr lang="lv-LV" altLang="en-US" sz="2000" dirty="0"/>
          </a:p>
          <a:p>
            <a:pPr algn="just"/>
            <a:r>
              <a:rPr lang="lv-LV" altLang="en-US" sz="2000" b="1" dirty="0"/>
              <a:t>SIA “Light Guide Optics International” </a:t>
            </a:r>
            <a:r>
              <a:rPr lang="lv-LV" altLang="en-US" sz="2000" dirty="0"/>
              <a:t>vidēji gada griezumā investē 2 000 000 Eiro uzņēmuma attīstībā.</a:t>
            </a:r>
          </a:p>
          <a:p>
            <a:pPr algn="just"/>
            <a:endParaRPr lang="lv-LV" altLang="en-US" sz="20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lv-LV" sz="2000" b="1" cap="small" dirty="0" smtClean="0">
              <a:solidFill>
                <a:srgbClr val="1E2B3F"/>
              </a:solidFill>
              <a:latin typeface="Avenir Omni" pitchFamily="50" charset="-7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lv-LV" sz="2000" b="1" cap="small" dirty="0">
              <a:solidFill>
                <a:srgbClr val="1E2B3F"/>
              </a:solidFill>
              <a:latin typeface="Avenir Omni" pitchFamily="50" charset="-7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83768" y="836712"/>
            <a:ext cx="4680520" cy="672852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latin typeface="Avenir Omni" pitchFamily="50" charset="-70"/>
              </a:rPr>
              <a:t>LATGALES SEZ </a:t>
            </a:r>
            <a:endParaRPr lang="lv-LV" dirty="0">
              <a:solidFill>
                <a:schemeClr val="bg1"/>
              </a:solidFill>
              <a:latin typeface="Avenir Omni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4899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2856"/>
            <a:ext cx="6048672" cy="1368152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lv-LV" sz="5400" dirty="0" smtClean="0">
                <a:solidFill>
                  <a:schemeClr val="bg1"/>
                </a:solidFill>
                <a:latin typeface="Avenir Omni" pitchFamily="50" charset="-70"/>
              </a:rPr>
              <a:t>Priekšlikumi</a:t>
            </a:r>
            <a:endParaRPr lang="lv-LV" sz="5400" dirty="0">
              <a:solidFill>
                <a:schemeClr val="bg1"/>
              </a:solidFill>
              <a:latin typeface="Avenir Omni" pitchFamily="50" charset="-7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848872" cy="1777752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venir Omni" pitchFamily="50" charset="-70"/>
              </a:rPr>
              <a:t>Priekšlikumi NAP 2021- 2027 </a:t>
            </a:r>
            <a:endParaRPr lang="lv-LV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Avenir Omni" pitchFamily="50" charset="-70"/>
            </a:endParaRPr>
          </a:p>
          <a:p>
            <a:r>
              <a:rPr lang="lv-LV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venir Omni" pitchFamily="50" charset="-70"/>
              </a:rPr>
              <a:t>Citi priekšlikumi</a:t>
            </a:r>
          </a:p>
          <a:p>
            <a:endParaRPr lang="lv-LV" b="1" dirty="0">
              <a:solidFill>
                <a:schemeClr val="accent3">
                  <a:lumMod val="40000"/>
                  <a:lumOff val="60000"/>
                </a:schemeClr>
              </a:solidFill>
              <a:latin typeface="Avenir Omni" pitchFamily="50" charset="-70"/>
            </a:endParaRPr>
          </a:p>
          <a:p>
            <a:endParaRPr lang="lv-LV" b="1" cap="small" dirty="0">
              <a:solidFill>
                <a:srgbClr val="4C5D76"/>
              </a:solidFill>
              <a:latin typeface="Avenir Omni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2918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b="1" dirty="0" smtClean="0">
                <a:latin typeface="Times" panose="02020603050405020304" pitchFamily="18" charset="0"/>
              </a:rPr>
              <a:t>Priekšlikumi NAP</a:t>
            </a:r>
            <a:endParaRPr lang="lv-LV" sz="3600" b="1" dirty="0">
              <a:latin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46756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dirty="0" smtClean="0"/>
          </a:p>
          <a:p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78793"/>
            <a:ext cx="8229600" cy="4802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3800" b="1" dirty="0" smtClean="0">
                <a:latin typeface="Times" panose="02020603050405020304" pitchFamily="18" charset="0"/>
              </a:rPr>
              <a:t>Valsts teritorijas līdzsvarota attīstība</a:t>
            </a:r>
          </a:p>
          <a:p>
            <a:pPr lvl="1" indent="-457200"/>
            <a:r>
              <a:rPr lang="lv-LV" sz="3800" dirty="0">
                <a:latin typeface="Times" panose="02020603050405020304" pitchFamily="18" charset="0"/>
              </a:rPr>
              <a:t>Ieguldījumi publiskās infrastruktūras attīstībā uzņēmējdarbības veicināšanai </a:t>
            </a:r>
            <a:r>
              <a:rPr lang="en-US" sz="3800" dirty="0" smtClean="0">
                <a:latin typeface="Times" panose="02020603050405020304" pitchFamily="18" charset="0"/>
              </a:rPr>
              <a:t>– </a:t>
            </a:r>
            <a:r>
              <a:rPr lang="en-US" sz="3800" dirty="0" err="1" smtClean="0">
                <a:latin typeface="Times" panose="02020603050405020304" pitchFamily="18" charset="0"/>
              </a:rPr>
              <a:t>Latgales</a:t>
            </a:r>
            <a:r>
              <a:rPr lang="en-US" sz="3800" dirty="0" smtClean="0">
                <a:latin typeface="Times" panose="02020603050405020304" pitchFamily="18" charset="0"/>
              </a:rPr>
              <a:t> </a:t>
            </a:r>
            <a:r>
              <a:rPr lang="en-US" sz="3800" dirty="0" err="1" smtClean="0">
                <a:latin typeface="Times" panose="02020603050405020304" pitchFamily="18" charset="0"/>
              </a:rPr>
              <a:t>programma</a:t>
            </a:r>
            <a:r>
              <a:rPr lang="lv-LV" sz="3800" dirty="0" smtClean="0">
                <a:latin typeface="Times" panose="02020603050405020304" pitchFamily="18" charset="0"/>
              </a:rPr>
              <a:t>(degradēto </a:t>
            </a:r>
            <a:r>
              <a:rPr lang="lv-LV" sz="3800" dirty="0">
                <a:latin typeface="Times" panose="02020603050405020304" pitchFamily="18" charset="0"/>
              </a:rPr>
              <a:t>teritoriju sakārtošana, inženiertehniskās infrastruktūras attīstība u.c.)</a:t>
            </a:r>
          </a:p>
          <a:p>
            <a:pPr marL="0" indent="0">
              <a:buNone/>
            </a:pPr>
            <a:endParaRPr lang="lv-LV" sz="3800" b="1" dirty="0" smtClean="0">
              <a:latin typeface="Times" panose="02020603050405020304" pitchFamily="18" charset="0"/>
            </a:endParaRPr>
          </a:p>
          <a:p>
            <a:pPr marL="0" indent="0">
              <a:buNone/>
            </a:pPr>
            <a:r>
              <a:rPr lang="lv-LV" sz="3800" b="1" dirty="0" smtClean="0">
                <a:latin typeface="Times" panose="02020603050405020304" pitchFamily="18" charset="0"/>
              </a:rPr>
              <a:t>Latgales speciālo ekonomisko zonu attīstība un stiprināšana</a:t>
            </a:r>
          </a:p>
          <a:p>
            <a:pPr marL="0" indent="0">
              <a:buNone/>
            </a:pPr>
            <a:endParaRPr lang="lv-LV" sz="3800" b="1" dirty="0" smtClean="0">
              <a:latin typeface="Times" panose="02020603050405020304" pitchFamily="18" charset="0"/>
            </a:endParaRPr>
          </a:p>
          <a:p>
            <a:pPr marL="0" indent="0">
              <a:buNone/>
            </a:pPr>
            <a:r>
              <a:rPr lang="lv-LV" sz="3800" b="1" dirty="0" smtClean="0">
                <a:latin typeface="Times" panose="02020603050405020304" pitchFamily="18" charset="0"/>
              </a:rPr>
              <a:t>Cilvēkresursi</a:t>
            </a:r>
          </a:p>
          <a:p>
            <a:pPr lvl="1" indent="-457200"/>
            <a:r>
              <a:rPr lang="lv-LV" sz="3800" dirty="0" smtClean="0">
                <a:latin typeface="Times" panose="02020603050405020304" pitchFamily="18" charset="0"/>
              </a:rPr>
              <a:t>Cilvēkkapitāla attīstība un produktivitātes paaugstināšana </a:t>
            </a:r>
          </a:p>
          <a:p>
            <a:pPr lvl="1" indent="-457200"/>
            <a:r>
              <a:rPr lang="lv-LV" sz="3800" dirty="0" smtClean="0">
                <a:latin typeface="Times" panose="02020603050405020304" pitchFamily="18" charset="0"/>
              </a:rPr>
              <a:t>Darbaspēka  iesaistes palielināšana darba tirgū (gados vecāka gadagājuma cilvēku u.c.)</a:t>
            </a:r>
          </a:p>
          <a:p>
            <a:pPr marL="285750" lvl="1" indent="0">
              <a:buNone/>
            </a:pPr>
            <a:r>
              <a:rPr lang="lv-LV" sz="3800" b="1" dirty="0" smtClean="0">
                <a:latin typeface="Times" panose="02020603050405020304" pitchFamily="18" charset="0"/>
              </a:rPr>
              <a:t>Uzņēmējdarbība</a:t>
            </a:r>
          </a:p>
          <a:p>
            <a:pPr lvl="1" indent="-457200"/>
            <a:r>
              <a:rPr lang="lv-LV" sz="3800" dirty="0">
                <a:latin typeface="Times" panose="02020603050405020304" pitchFamily="18" charset="0"/>
              </a:rPr>
              <a:t>Institucionālās un uzņēmējdarbības vides (mazināt birokrātiskos šķēršļus, atrisināt ātru un lētāku elektrības pieslēgumu izveidi u.c.) pilnveide</a:t>
            </a:r>
          </a:p>
          <a:p>
            <a:pPr lvl="1" indent="-457200"/>
            <a:r>
              <a:rPr lang="lv-LV" sz="3800" dirty="0">
                <a:latin typeface="Times" panose="02020603050405020304" pitchFamily="18" charset="0"/>
              </a:rPr>
              <a:t>Atbalsts augstvērtīgu un </a:t>
            </a:r>
            <a:r>
              <a:rPr lang="lv-LV" sz="3800" dirty="0" smtClean="0">
                <a:latin typeface="Times" panose="02020603050405020304" pitchFamily="18" charset="0"/>
              </a:rPr>
              <a:t>eksportspējīgu </a:t>
            </a:r>
            <a:r>
              <a:rPr lang="lv-LV" sz="3800" dirty="0">
                <a:latin typeface="Times" panose="02020603050405020304" pitchFamily="18" charset="0"/>
              </a:rPr>
              <a:t>produktu radīšanai/ komercializācijai (atbalsts inovācijām, viedo tehnoloģiju ieviešanai u.c.)</a:t>
            </a:r>
          </a:p>
          <a:p>
            <a:pPr lvl="1" indent="-457200"/>
            <a:r>
              <a:rPr lang="lv-LV" sz="3800" dirty="0">
                <a:latin typeface="Times" panose="02020603050405020304" pitchFamily="18" charset="0"/>
              </a:rPr>
              <a:t>Atbalsts uzņēmumu produktivitātes paaugstināšanai (automatizācija, robotika, viedie risinājumi, iekļaušanās globālajās ķēdēs u.c</a:t>
            </a:r>
            <a:r>
              <a:rPr lang="lv-LV" sz="3800" dirty="0" smtClean="0">
                <a:latin typeface="Times" panose="02020603050405020304" pitchFamily="18" charset="0"/>
              </a:rPr>
              <a:t>.)</a:t>
            </a:r>
          </a:p>
          <a:p>
            <a:pPr marL="971550" lvl="2" indent="-285750"/>
            <a:endParaRPr lang="lv-LV" sz="1800" b="1" dirty="0" smtClean="0">
              <a:latin typeface="Times" panose="02020603050405020304" pitchFamily="18" charset="0"/>
            </a:endParaRPr>
          </a:p>
          <a:p>
            <a:pPr marL="685800" lvl="2" indent="0">
              <a:buNone/>
            </a:pPr>
            <a:endParaRPr lang="lv-LV" sz="3200" b="1" dirty="0" smtClean="0">
              <a:latin typeface="Times" panose="02020603050405020304" pitchFamily="18" charset="0"/>
            </a:endParaRPr>
          </a:p>
          <a:p>
            <a:pPr marL="685800" lvl="2" indent="0">
              <a:buFont typeface="Arial" panose="020B0604020202020204" pitchFamily="34" charset="0"/>
              <a:buNone/>
            </a:pPr>
            <a:endParaRPr lang="lv-LV" sz="21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2455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"/>
            <a:ext cx="9144000" cy="1584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3081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Times" panose="02020603050405020304" pitchFamily="18" charset="0"/>
                <a:ea typeface="+mn-ea"/>
                <a:cs typeface="+mn-cs"/>
              </a:rPr>
              <a:t>Priekšlikumi Latgales speciālo ekonomisko zonu darbības uzlabošanai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sz="2400" b="1" dirty="0">
                <a:latin typeface="Times" panose="02020603050405020304" pitchFamily="18" charset="0"/>
              </a:rPr>
              <a:t>Likuma “Par nodokļu piemērošanu brīvostās un speciālajās ekonomiskajās zonās” precizējumi: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lv-LV" sz="2100" dirty="0" smtClean="0">
                <a:latin typeface="Times" panose="02020603050405020304" pitchFamily="18" charset="0"/>
              </a:rPr>
              <a:t>paplašināt </a:t>
            </a:r>
            <a:r>
              <a:rPr lang="lv-LV" sz="2100" dirty="0">
                <a:latin typeface="Times" panose="02020603050405020304" pitchFamily="18" charset="0"/>
              </a:rPr>
              <a:t>attiecināmo ieguldījumu uzskaitījumu ar paredzamām algu </a:t>
            </a:r>
            <a:r>
              <a:rPr lang="lv-LV" sz="2100" dirty="0" smtClean="0">
                <a:latin typeface="Times" panose="02020603050405020304" pitchFamily="18" charset="0"/>
              </a:rPr>
              <a:t>izmaksām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lv-LV" sz="2100" dirty="0">
                <a:latin typeface="Times" panose="02020603050405020304" pitchFamily="18" charset="0"/>
              </a:rPr>
              <a:t>paplašināt attiecināmo ieguldījumu uzskaitījumu ar izmaksām, kas saistītas ar materiālo aktīvu </a:t>
            </a:r>
            <a:r>
              <a:rPr lang="lv-LV" sz="2100" dirty="0" smtClean="0">
                <a:latin typeface="Times" panose="02020603050405020304" pitchFamily="18" charset="0"/>
              </a:rPr>
              <a:t>nomu </a:t>
            </a:r>
            <a:r>
              <a:rPr lang="en-US" sz="2100" dirty="0" smtClean="0">
                <a:latin typeface="Times" panose="02020603050405020304" pitchFamily="18" charset="0"/>
              </a:rPr>
              <a:t>(</a:t>
            </a:r>
            <a:r>
              <a:rPr lang="en-US" sz="2100" dirty="0" err="1" smtClean="0">
                <a:latin typeface="Times" panose="02020603050405020304" pitchFamily="18" charset="0"/>
              </a:rPr>
              <a:t>finan</a:t>
            </a:r>
            <a:r>
              <a:rPr lang="lv-LV" sz="2100" dirty="0" err="1" smtClean="0">
                <a:latin typeface="Times" panose="02020603050405020304" pitchFamily="18" charset="0"/>
              </a:rPr>
              <a:t>šu</a:t>
            </a:r>
            <a:r>
              <a:rPr lang="lv-LV" sz="2100" dirty="0" smtClean="0">
                <a:latin typeface="Times" panose="02020603050405020304" pitchFamily="18" charset="0"/>
              </a:rPr>
              <a:t> līzings)</a:t>
            </a:r>
            <a:endParaRPr lang="lv-LV" sz="2100" dirty="0" smtClean="0">
              <a:latin typeface="Times" panose="02020603050405020304" pitchFamily="18" charset="0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lv-LV" sz="2100" dirty="0">
                <a:latin typeface="Times" panose="02020603050405020304" pitchFamily="18" charset="0"/>
              </a:rPr>
              <a:t>precizēt materiālo un nemateriālo ieguldījumu definīciju atbilstoši Komisijas 2014.gada 17.jūnija regulas Nr.651/2014 ieguldījumu uzskaitījumam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lv-LV" sz="2100" dirty="0" smtClean="0">
                <a:latin typeface="Times" panose="02020603050405020304" pitchFamily="18" charset="0"/>
              </a:rPr>
              <a:t>paredzēt </a:t>
            </a:r>
            <a:r>
              <a:rPr lang="lv-LV" sz="2100" dirty="0">
                <a:latin typeface="Times" panose="02020603050405020304" pitchFamily="18" charset="0"/>
              </a:rPr>
              <a:t>Latgales speciālajām ekonomiskajām zonām IIN </a:t>
            </a:r>
            <a:r>
              <a:rPr lang="lv-LV" sz="2100" dirty="0" smtClean="0">
                <a:latin typeface="Times" panose="02020603050405020304" pitchFamily="18" charset="0"/>
              </a:rPr>
              <a:t>atvieglojumus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lv-LV" sz="2100" dirty="0" smtClean="0">
              <a:latin typeface="Times" panose="02020603050405020304" pitchFamily="18" charset="0"/>
            </a:endParaRPr>
          </a:p>
          <a:p>
            <a:pPr marL="1028700" lvl="2" indent="-342900"/>
            <a:endParaRPr lang="lv-LV" sz="3200" b="1" dirty="0">
              <a:latin typeface="Times" panose="02020603050405020304" pitchFamily="18" charset="0"/>
            </a:endParaRPr>
          </a:p>
          <a:p>
            <a:pPr marL="685800" lvl="2" indent="0">
              <a:buNone/>
            </a:pPr>
            <a:endParaRPr lang="lv-LV" sz="2100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08003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"/>
            <a:ext cx="9144000" cy="1584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3081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Times" panose="02020603050405020304" pitchFamily="18" charset="0"/>
                <a:ea typeface="+mn-ea"/>
                <a:cs typeface="+mn-cs"/>
              </a:rPr>
              <a:t>Priekšlikumi Latgales speciālo ekonomisko zonu darbības uzlabošanai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24945"/>
            <a:ext cx="8003232" cy="3024336"/>
          </a:xfrm>
        </p:spPr>
        <p:txBody>
          <a:bodyPr>
            <a:normAutofit fontScale="92500" lnSpcReduction="10000"/>
          </a:bodyPr>
          <a:lstStyle/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lv-LV" sz="2200" dirty="0">
                <a:latin typeface="Times" panose="02020603050405020304" pitchFamily="18" charset="0"/>
                <a:cs typeface="Times" panose="02020603050405020304" pitchFamily="18" charset="0"/>
              </a:rPr>
              <a:t>Strādājot pie  </a:t>
            </a:r>
            <a:r>
              <a:rPr lang="lv-LV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Komisijas regulas Nr.651/2014 </a:t>
            </a:r>
            <a:r>
              <a:rPr lang="lv-LV" sz="2200" u="sng" dirty="0">
                <a:latin typeface="Times" panose="02020603050405020304" pitchFamily="18" charset="0"/>
                <a:cs typeface="Times" panose="02020603050405020304" pitchFamily="18" charset="0"/>
              </a:rPr>
              <a:t>izmaiņām,</a:t>
            </a:r>
            <a:r>
              <a:rPr lang="lv-LV" sz="2200" dirty="0">
                <a:latin typeface="Times" panose="02020603050405020304" pitchFamily="18" charset="0"/>
                <a:cs typeface="Times" panose="02020603050405020304" pitchFamily="18" charset="0"/>
              </a:rPr>
              <a:t> pārskatīt ierobežojumu pārtikas ražotajiem stāties speciālajās ekonomiskajās zonās, kas izriet no Komisijas regulas Nr.651/2014 2. panta </a:t>
            </a:r>
            <a:r>
              <a:rPr lang="lv-LV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9.apakšpunkta</a:t>
            </a:r>
          </a:p>
          <a:p>
            <a:pPr lvl="0" algn="just"/>
            <a:r>
              <a:rPr lang="lv-LV" sz="2200" dirty="0">
                <a:latin typeface="Times" panose="02020603050405020304" pitchFamily="18" charset="0"/>
                <a:cs typeface="Times" panose="02020603050405020304" pitchFamily="18" charset="0"/>
              </a:rPr>
              <a:t>Samazināt Latgales </a:t>
            </a:r>
            <a:r>
              <a:rPr lang="lv-LV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Speciālajās </a:t>
            </a:r>
            <a:r>
              <a:rPr lang="lv-LV" sz="2200" dirty="0">
                <a:latin typeface="Times" panose="02020603050405020304" pitchFamily="18" charset="0"/>
                <a:cs typeface="Times" panose="02020603050405020304" pitchFamily="18" charset="0"/>
              </a:rPr>
              <a:t>ekonomiskajās zonās kapitālsabiedrībām ražošanas energoresursu izmaksas – elektrības izmaksas, gāzes </a:t>
            </a:r>
            <a:r>
              <a:rPr lang="lv-LV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izmaksas </a:t>
            </a:r>
            <a:endParaRPr lang="lv-LV" sz="2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/>
            <a:r>
              <a:rPr lang="lv-LV" sz="2200" dirty="0">
                <a:latin typeface="Times" panose="02020603050405020304" pitchFamily="18" charset="0"/>
                <a:cs typeface="Times" panose="02020603050405020304" pitchFamily="18" charset="0"/>
              </a:rPr>
              <a:t>Noteikt Latgales </a:t>
            </a:r>
            <a:r>
              <a:rPr lang="lv-LV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Speciālo </a:t>
            </a:r>
            <a:r>
              <a:rPr lang="lv-LV" sz="2200" dirty="0">
                <a:latin typeface="Times" panose="02020603050405020304" pitchFamily="18" charset="0"/>
                <a:cs typeface="Times" panose="02020603050405020304" pitchFamily="18" charset="0"/>
              </a:rPr>
              <a:t>ekonomisko zonu kapitālsabiedrību darbaspēkam paaugstināto neapliekamo algas minimumu </a:t>
            </a:r>
            <a:r>
              <a:rPr lang="lv-LV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vismaz valstī noteiktās minimālās algas apmērā</a:t>
            </a:r>
            <a:endParaRPr lang="lv-LV" sz="2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lvl="1" indent="0" algn="just">
              <a:buNone/>
            </a:pPr>
            <a:r>
              <a:rPr lang="lv-LV" sz="19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endParaRPr lang="lv-LV" sz="19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lvl="1" indent="0">
              <a:buNone/>
            </a:pPr>
            <a:endParaRPr lang="lv-LV" sz="2100" dirty="0" smtClean="0">
              <a:latin typeface="Times" panose="02020603050405020304" pitchFamily="18" charset="0"/>
            </a:endParaRPr>
          </a:p>
          <a:p>
            <a:pPr marL="685800" lvl="2" indent="0">
              <a:buNone/>
            </a:pPr>
            <a:endParaRPr lang="lv-LV" sz="3200" b="1" dirty="0">
              <a:latin typeface="Times" panose="02020603050405020304" pitchFamily="18" charset="0"/>
            </a:endParaRPr>
          </a:p>
          <a:p>
            <a:pPr marL="685800" lvl="2" indent="0">
              <a:buNone/>
            </a:pPr>
            <a:endParaRPr lang="lv-LV" sz="2100" dirty="0"/>
          </a:p>
          <a:p>
            <a:pPr marL="0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6063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8445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59632" y="2564904"/>
            <a:ext cx="60486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v-LV" sz="2800" b="1" cap="small" dirty="0">
                <a:solidFill>
                  <a:schemeClr val="accent3">
                    <a:lumMod val="50000"/>
                  </a:schemeClr>
                </a:solidFill>
                <a:latin typeface="Avenir Omni" pitchFamily="50" charset="-70"/>
              </a:rPr>
              <a:t>Rēzeknes SEZ aktualitātes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v-LV" sz="2800" b="1" cap="small" dirty="0">
                <a:solidFill>
                  <a:schemeClr val="accent3">
                    <a:lumMod val="50000"/>
                  </a:schemeClr>
                </a:solidFill>
                <a:latin typeface="Avenir Omni" pitchFamily="50" charset="-70"/>
              </a:rPr>
              <a:t>Latgales SEZ aktualitātes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v-LV" sz="2800" b="1" cap="small" dirty="0">
                <a:solidFill>
                  <a:schemeClr val="accent3">
                    <a:lumMod val="50000"/>
                  </a:schemeClr>
                </a:solidFill>
                <a:latin typeface="Avenir Omni" pitchFamily="50" charset="-70"/>
              </a:rPr>
              <a:t>Priekšlikumi NAP 2021- </a:t>
            </a:r>
            <a:r>
              <a:rPr lang="lv-LV" sz="2800" b="1" cap="small" dirty="0" smtClean="0">
                <a:solidFill>
                  <a:schemeClr val="accent3">
                    <a:lumMod val="50000"/>
                  </a:schemeClr>
                </a:solidFill>
                <a:latin typeface="Avenir Omni" pitchFamily="50" charset="-70"/>
              </a:rPr>
              <a:t>2027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v-LV" sz="2800" b="1" cap="small" dirty="0" smtClean="0">
                <a:solidFill>
                  <a:schemeClr val="accent3">
                    <a:lumMod val="50000"/>
                  </a:schemeClr>
                </a:solidFill>
                <a:latin typeface="Avenir Omni" pitchFamily="50" charset="-70"/>
              </a:rPr>
              <a:t>Citi priekšlikumi </a:t>
            </a:r>
            <a:endParaRPr lang="lv-LV" sz="2800" b="1" cap="small" dirty="0">
              <a:solidFill>
                <a:schemeClr val="accent3">
                  <a:lumMod val="50000"/>
                </a:schemeClr>
              </a:solidFill>
              <a:latin typeface="Avenir Omni" pitchFamily="50" charset="-7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lv-LV" sz="2800" b="1" cap="small" dirty="0">
              <a:solidFill>
                <a:schemeClr val="accent1">
                  <a:lumMod val="50000"/>
                </a:schemeClr>
              </a:solidFill>
              <a:latin typeface="Avenir Omni" pitchFamily="50" charset="-70"/>
            </a:endParaRPr>
          </a:p>
          <a:p>
            <a:pPr marL="457200" indent="-457200" algn="l">
              <a:buFont typeface="Calibri" panose="020F0502020204030204" pitchFamily="34" charset="0"/>
              <a:buChar char="▪"/>
            </a:pPr>
            <a:endParaRPr lang="lv-LV" sz="2800" b="1" cap="small" dirty="0">
              <a:solidFill>
                <a:schemeClr val="accent1">
                  <a:lumMod val="50000"/>
                </a:schemeClr>
              </a:solidFill>
              <a:latin typeface="Avenir Omni" pitchFamily="50" charset="-7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5696" y="908720"/>
            <a:ext cx="5040560" cy="675731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prstClr val="white"/>
                </a:solidFill>
                <a:latin typeface="Avenir Omni" pitchFamily="50" charset="-70"/>
              </a:rPr>
              <a:t>SATURS</a:t>
            </a:r>
            <a:endParaRPr lang="lv-LV" dirty="0">
              <a:solidFill>
                <a:prstClr val="white"/>
              </a:solidFill>
              <a:latin typeface="Avenir Omni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54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061894"/>
            <a:ext cx="7200800" cy="2023290"/>
          </a:xfrm>
          <a:ln w="5715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lv-LV" sz="4800" dirty="0" smtClean="0">
                <a:solidFill>
                  <a:schemeClr val="bg1"/>
                </a:solidFill>
                <a:latin typeface="Avenir Omni" pitchFamily="50" charset="-70"/>
              </a:rPr>
              <a:t>LATGALES </a:t>
            </a:r>
            <a:r>
              <a:rPr lang="lv-LV" sz="2400" b="1" cap="small" dirty="0" smtClean="0">
                <a:solidFill>
                  <a:schemeClr val="accent1">
                    <a:lumMod val="50000"/>
                  </a:schemeClr>
                </a:solidFill>
                <a:latin typeface="Avenir Omni" pitchFamily="50" charset="-70"/>
                <a:ea typeface="+mn-ea"/>
                <a:cs typeface="+mn-cs"/>
              </a:rPr>
              <a:t/>
            </a:r>
            <a:br>
              <a:rPr lang="lv-LV" sz="2400" b="1" cap="small" dirty="0" smtClean="0">
                <a:solidFill>
                  <a:schemeClr val="accent1">
                    <a:lumMod val="50000"/>
                  </a:schemeClr>
                </a:solidFill>
                <a:latin typeface="Avenir Omni" pitchFamily="50" charset="-70"/>
                <a:ea typeface="+mn-ea"/>
                <a:cs typeface="+mn-cs"/>
              </a:rPr>
            </a:br>
            <a:r>
              <a:rPr lang="lv-LV" sz="3200" dirty="0" smtClean="0">
                <a:solidFill>
                  <a:schemeClr val="bg1"/>
                </a:solidFill>
                <a:latin typeface="Avenir Omni" pitchFamily="50" charset="-70"/>
              </a:rPr>
              <a:t>SPECIĀLĀS EKONOMISKĀS ZONAS</a:t>
            </a:r>
            <a:endParaRPr lang="lv-LV" sz="3200" dirty="0">
              <a:solidFill>
                <a:schemeClr val="bg1"/>
              </a:solidFill>
              <a:latin typeface="Avenir Omni" pitchFamily="50" charset="-7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5576" y="5517232"/>
            <a:ext cx="7848872" cy="697632"/>
          </a:xfrm>
        </p:spPr>
        <p:txBody>
          <a:bodyPr>
            <a:noAutofit/>
          </a:bodyPr>
          <a:lstStyle/>
          <a:p>
            <a:r>
              <a:rPr lang="lv-LV" b="1" cap="small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venir Omni" pitchFamily="50" charset="-70"/>
              </a:rPr>
              <a:t>Paldies par uzmanību!</a:t>
            </a:r>
            <a:endParaRPr lang="lv-LV" b="1" cap="small" dirty="0">
              <a:solidFill>
                <a:schemeClr val="accent3">
                  <a:lumMod val="40000"/>
                  <a:lumOff val="60000"/>
                </a:schemeClr>
              </a:solidFill>
              <a:latin typeface="Avenir Omni" pitchFamily="50" charset="-7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97"/>
            <a:ext cx="9144000" cy="286973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35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B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501008"/>
            <a:ext cx="6048672" cy="1368152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lv-LV" sz="5400" dirty="0" smtClean="0">
                <a:solidFill>
                  <a:schemeClr val="bg1"/>
                </a:solidFill>
                <a:latin typeface="Avenir Omni" pitchFamily="50" charset="-70"/>
              </a:rPr>
              <a:t>RĒZEKNES SEZ </a:t>
            </a:r>
            <a:endParaRPr lang="lv-LV" sz="5400" dirty="0">
              <a:solidFill>
                <a:schemeClr val="bg1"/>
              </a:solidFill>
              <a:latin typeface="Avenir Omni" pitchFamily="50" charset="-7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572" y="5373216"/>
            <a:ext cx="7848872" cy="697632"/>
          </a:xfrm>
        </p:spPr>
        <p:txBody>
          <a:bodyPr>
            <a:normAutofit/>
          </a:bodyPr>
          <a:lstStyle/>
          <a:p>
            <a:r>
              <a:rPr lang="lv-LV" sz="2800" b="1" cap="small" dirty="0">
                <a:solidFill>
                  <a:schemeClr val="accent3">
                    <a:lumMod val="20000"/>
                    <a:lumOff val="80000"/>
                  </a:schemeClr>
                </a:solidFill>
                <a:latin typeface="Avenir Omni" pitchFamily="50" charset="-70"/>
              </a:rPr>
              <a:t>Aktualitātes</a:t>
            </a:r>
          </a:p>
        </p:txBody>
      </p:sp>
      <p:pic>
        <p:nvPicPr>
          <p:cNvPr id="1027" name="Picture 3" descr="C:\Users\BaibaBa\Documents\RSEZ_Zīmols\Logo\Visi_formati_logo\logo_1.t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" b="99447" l="0" r="96556">
                        <a14:foregroundMark x1="8840" y1="41925" x2="17164" y2="68584"/>
                        <a14:foregroundMark x1="21297" y1="76549" x2="21125" y2="60951"/>
                        <a14:foregroundMark x1="23708" y1="83518" x2="23708" y2="83518"/>
                        <a14:foregroundMark x1="30023" y1="47566" x2="30023" y2="47566"/>
                        <a14:foregroundMark x1="32778" y1="38827" x2="32778" y2="38827"/>
                        <a14:foregroundMark x1="57118" y1="42257" x2="57118" y2="42257"/>
                        <a14:foregroundMark x1="63892" y1="19027" x2="63892" y2="19027"/>
                        <a14:foregroundMark x1="65040" y1="21350" x2="65040" y2="21350"/>
                        <a14:foregroundMark x1="32377" y1="21681" x2="32377" y2="21681"/>
                        <a14:foregroundMark x1="35936" y1="17478" x2="35936" y2="17478"/>
                        <a14:foregroundMark x1="19346" y1="13274" x2="19346" y2="13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41" y="6165304"/>
            <a:ext cx="1039118" cy="53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822"/>
            <a:ext cx="9144000" cy="28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98"/>
            <a:ext cx="9144000" cy="158445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18356" y="1585981"/>
            <a:ext cx="8496944" cy="69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Rezultāti 2018.gadā</a:t>
            </a:r>
            <a:endParaRPr lang="lv-LV" b="1" cap="small" dirty="0">
              <a:solidFill>
                <a:srgbClr val="1E2B3F"/>
              </a:solidFill>
              <a:latin typeface="Avenir Omni" pitchFamily="50" charset="-70"/>
            </a:endParaRPr>
          </a:p>
        </p:txBody>
      </p:sp>
      <p:sp>
        <p:nvSpPr>
          <p:cNvPr id="3" name="AutoShape 8" descr="Attēlu rezultāti vaicājumam “box icon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sp>
        <p:nvSpPr>
          <p:cNvPr id="4" name="AutoShape 10" descr="Attēlu rezultāti vaicājumam “box icon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sp>
        <p:nvSpPr>
          <p:cNvPr id="5" name="AutoShape 12" descr="Attēlu rezultāti vaicājumam “box icon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sp>
        <p:nvSpPr>
          <p:cNvPr id="6" name="AutoShape 14" descr="Attēlu rezultāti vaicājumam “box icon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sp>
        <p:nvSpPr>
          <p:cNvPr id="7" name="AutoShape 16" descr="Attēlu rezultāti vaicājumam “box icon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47125" y="5301208"/>
            <a:ext cx="1225302" cy="1225302"/>
            <a:chOff x="5076056" y="3912130"/>
            <a:chExt cx="1225302" cy="1225302"/>
          </a:xfrm>
        </p:grpSpPr>
        <p:sp>
          <p:nvSpPr>
            <p:cNvPr id="23" name="Oval 22"/>
            <p:cNvSpPr/>
            <p:nvPr/>
          </p:nvSpPr>
          <p:spPr>
            <a:xfrm>
              <a:off x="5076056" y="3912130"/>
              <a:ext cx="1225302" cy="1225302"/>
            </a:xfrm>
            <a:prstGeom prst="ellipse">
              <a:avLst/>
            </a:prstGeom>
            <a:solidFill>
              <a:srgbClr val="3F5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44" name="Picture 20" descr="Attēlu rezultāti vaicājumam “box icon”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168" y="4120242"/>
              <a:ext cx="809077" cy="809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709753" y="5280830"/>
            <a:ext cx="1225302" cy="1225302"/>
            <a:chOff x="322362" y="3717032"/>
            <a:chExt cx="1225302" cy="1225302"/>
          </a:xfrm>
        </p:grpSpPr>
        <p:sp>
          <p:nvSpPr>
            <p:cNvPr id="8" name="Oval 7"/>
            <p:cNvSpPr/>
            <p:nvPr/>
          </p:nvSpPr>
          <p:spPr>
            <a:xfrm>
              <a:off x="322362" y="3717032"/>
              <a:ext cx="1225302" cy="122530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30" name="Picture 6" descr="Attēlu rezultāti vaicājumam “gear icon”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09" y="3870978"/>
              <a:ext cx="917408" cy="91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76427" y="5301208"/>
            <a:ext cx="1225302" cy="1225302"/>
            <a:chOff x="2987824" y="3826108"/>
            <a:chExt cx="1225302" cy="1225302"/>
          </a:xfrm>
        </p:grpSpPr>
        <p:sp>
          <p:nvSpPr>
            <p:cNvPr id="22" name="Oval 21"/>
            <p:cNvSpPr/>
            <p:nvPr/>
          </p:nvSpPr>
          <p:spPr>
            <a:xfrm>
              <a:off x="2987824" y="3826108"/>
              <a:ext cx="1225302" cy="1225302"/>
            </a:xfrm>
            <a:prstGeom prst="ellipse">
              <a:avLst/>
            </a:prstGeom>
            <a:solidFill>
              <a:srgbClr val="3F5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28" name="Picture 4" descr="Attēlu rezultāti vaicājumam “wood icon”"/>
            <p:cNvPicPr>
              <a:picLocks noChangeAspect="1" noChangeArrowheads="1"/>
            </p:cNvPicPr>
            <p:nvPr/>
          </p:nvPicPr>
          <p:blipFill rotWithShape="1"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" t="3894" r="68754" b="70474"/>
            <a:stretch/>
          </p:blipFill>
          <p:spPr bwMode="auto">
            <a:xfrm>
              <a:off x="3152254" y="4016982"/>
              <a:ext cx="896442" cy="843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6080320" y="5280830"/>
            <a:ext cx="1225302" cy="1225302"/>
            <a:chOff x="3423684" y="3312493"/>
            <a:chExt cx="1225302" cy="1225302"/>
          </a:xfrm>
        </p:grpSpPr>
        <p:sp>
          <p:nvSpPr>
            <p:cNvPr id="24" name="Oval 23"/>
            <p:cNvSpPr/>
            <p:nvPr/>
          </p:nvSpPr>
          <p:spPr>
            <a:xfrm>
              <a:off x="3423684" y="3312493"/>
              <a:ext cx="1225302" cy="1225302"/>
            </a:xfrm>
            <a:prstGeom prst="ellipse">
              <a:avLst/>
            </a:prstGeom>
            <a:solidFill>
              <a:srgbClr val="4C5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46" name="Picture 22" descr="Attēlu rezultāti vaicājumam “warehouse icon”"/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455" y="3449923"/>
              <a:ext cx="879760" cy="879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635009" y="5262106"/>
            <a:ext cx="1225302" cy="1225302"/>
            <a:chOff x="5292080" y="3449923"/>
            <a:chExt cx="1225302" cy="1225302"/>
          </a:xfrm>
        </p:grpSpPr>
        <p:sp>
          <p:nvSpPr>
            <p:cNvPr id="29" name="Oval 28"/>
            <p:cNvSpPr/>
            <p:nvPr/>
          </p:nvSpPr>
          <p:spPr>
            <a:xfrm>
              <a:off x="5292080" y="3449923"/>
              <a:ext cx="1225302" cy="122530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48" name="Picture 24" descr="Attēlu rezultāti vaicājumam “food icon”"/>
            <p:cNvPicPr>
              <a:picLocks noChangeAspect="1" noChangeArrowheads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088" y="3717031"/>
              <a:ext cx="689285" cy="689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107826" y="5301208"/>
            <a:ext cx="1225302" cy="1225302"/>
            <a:chOff x="2012902" y="3284984"/>
            <a:chExt cx="1225302" cy="1225302"/>
          </a:xfrm>
        </p:grpSpPr>
        <p:sp>
          <p:nvSpPr>
            <p:cNvPr id="32" name="Oval 31"/>
            <p:cNvSpPr/>
            <p:nvPr/>
          </p:nvSpPr>
          <p:spPr>
            <a:xfrm>
              <a:off x="2012902" y="3284984"/>
              <a:ext cx="1225302" cy="1225302"/>
            </a:xfrm>
            <a:prstGeom prst="ellipse">
              <a:avLst/>
            </a:prstGeom>
            <a:solidFill>
              <a:srgbClr val="4C5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</p:txBody>
        </p:sp>
        <p:pic>
          <p:nvPicPr>
            <p:cNvPr id="1050" name="Picture 26" descr="Attēlu rezultāti vaicājumam “drill icon”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074" y="3479862"/>
              <a:ext cx="835546" cy="83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itle 1"/>
          <p:cNvSpPr txBox="1">
            <a:spLocks/>
          </p:cNvSpPr>
          <p:nvPr/>
        </p:nvSpPr>
        <p:spPr>
          <a:xfrm>
            <a:off x="2306865" y="769937"/>
            <a:ext cx="4680520" cy="739069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latin typeface="Avenir Omni" pitchFamily="50" charset="-70"/>
              </a:rPr>
              <a:t>RĒZEKNES SEZ </a:t>
            </a:r>
            <a:endParaRPr lang="lv-LV" dirty="0">
              <a:solidFill>
                <a:schemeClr val="bg1"/>
              </a:solidFill>
              <a:latin typeface="Avenir Omni" pitchFamily="50" charset="-7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92164" y="2172973"/>
            <a:ext cx="8219256" cy="2974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b="1" dirty="0" smtClean="0">
                <a:solidFill>
                  <a:srgbClr val="1E2B3F"/>
                </a:solidFill>
                <a:latin typeface="Avenir Omni" pitchFamily="50" charset="-70"/>
              </a:rPr>
              <a:t>18 </a:t>
            </a:r>
            <a:r>
              <a:rPr lang="lv-LV" dirty="0" smtClean="0">
                <a:solidFill>
                  <a:srgbClr val="1E2B3F"/>
                </a:solidFill>
                <a:latin typeface="Avenir Omni" pitchFamily="50" charset="-70"/>
              </a:rPr>
              <a:t>komercsabiedrības</a:t>
            </a:r>
          </a:p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b="1" dirty="0" smtClean="0">
                <a:solidFill>
                  <a:srgbClr val="1E2B3F"/>
                </a:solidFill>
                <a:latin typeface="Avenir Omni" pitchFamily="50" charset="-70"/>
              </a:rPr>
              <a:t>Nozares:</a:t>
            </a:r>
            <a:r>
              <a:rPr lang="lv-LV" dirty="0" smtClean="0">
                <a:solidFill>
                  <a:srgbClr val="1E2B3F"/>
                </a:solidFill>
                <a:latin typeface="Avenir Omni" pitchFamily="50" charset="-70"/>
              </a:rPr>
              <a:t> kokapstrāde, metālapstrāde, noliktavu saimniecība u.c.</a:t>
            </a:r>
          </a:p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dirty="0" smtClean="0">
                <a:solidFill>
                  <a:srgbClr val="1E2B3F"/>
                </a:solidFill>
                <a:latin typeface="Avenir Omni" pitchFamily="50" charset="-70"/>
              </a:rPr>
              <a:t>Pabeigta </a:t>
            </a:r>
            <a:r>
              <a:rPr lang="lv-LV" b="1" dirty="0" smtClean="0">
                <a:solidFill>
                  <a:srgbClr val="1E2B3F"/>
                </a:solidFill>
                <a:latin typeface="Avenir Omni" pitchFamily="50" charset="-70"/>
              </a:rPr>
              <a:t>13</a:t>
            </a:r>
            <a:r>
              <a:rPr lang="lv-LV" dirty="0" smtClean="0">
                <a:solidFill>
                  <a:srgbClr val="1E2B3F"/>
                </a:solidFill>
                <a:latin typeface="Avenir Omni" pitchFamily="50" charset="-70"/>
              </a:rPr>
              <a:t> ieguldījumu projektu īstenošana</a:t>
            </a:r>
          </a:p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dirty="0" smtClean="0">
                <a:solidFill>
                  <a:srgbClr val="1E2B3F"/>
                </a:solidFill>
                <a:latin typeface="Avenir Omni" pitchFamily="50" charset="-70"/>
              </a:rPr>
              <a:t>Noslēgti </a:t>
            </a:r>
            <a:r>
              <a:rPr lang="lv-LV" b="1" dirty="0" smtClean="0">
                <a:solidFill>
                  <a:srgbClr val="1E2B3F"/>
                </a:solidFill>
                <a:latin typeface="Avenir Omni" pitchFamily="50" charset="-70"/>
              </a:rPr>
              <a:t>4 līgumi </a:t>
            </a:r>
            <a:r>
              <a:rPr lang="lv-LV" dirty="0" smtClean="0">
                <a:solidFill>
                  <a:srgbClr val="1E2B3F"/>
                </a:solidFill>
                <a:latin typeface="Avenir Omni" pitchFamily="50" charset="-70"/>
              </a:rPr>
              <a:t>par jaunu ieguldījumu projektu īstenošanu</a:t>
            </a:r>
          </a:p>
          <a:p>
            <a:pPr marL="457200" indent="-457200" algn="l">
              <a:buFont typeface="Calibri" panose="020F0502020204030204" pitchFamily="34" charset="0"/>
              <a:buChar char="▪"/>
            </a:pPr>
            <a:endParaRPr lang="lv-LV" dirty="0" smtClean="0">
              <a:solidFill>
                <a:srgbClr val="1E2B3F"/>
              </a:solidFill>
              <a:latin typeface="Avenir Omni" pitchFamily="50" charset="-70"/>
            </a:endParaRPr>
          </a:p>
          <a:p>
            <a:pPr marL="457200" indent="-457200" algn="l">
              <a:buFont typeface="Calibri" panose="020F0502020204030204" pitchFamily="34" charset="0"/>
              <a:buChar char="▪"/>
            </a:pPr>
            <a:endParaRPr lang="lv-LV" dirty="0" smtClean="0">
              <a:solidFill>
                <a:srgbClr val="1E2B3F"/>
              </a:solidFill>
              <a:latin typeface="Avenir Omni" pitchFamily="50" charset="-70"/>
            </a:endParaRPr>
          </a:p>
          <a:p>
            <a:pPr marL="457200" indent="-457200" algn="l">
              <a:buFont typeface="Calibri" panose="020F0502020204030204" pitchFamily="34" charset="0"/>
              <a:buChar char="▪"/>
            </a:pPr>
            <a:endParaRPr lang="lv-LV" dirty="0" smtClean="0">
              <a:solidFill>
                <a:srgbClr val="1E2B3F"/>
              </a:solidFill>
              <a:latin typeface="Avenir Omni" pitchFamily="50" charset="-70"/>
            </a:endParaRPr>
          </a:p>
          <a:p>
            <a:pPr marL="457200" indent="-457200" algn="l">
              <a:buFont typeface="Calibri" panose="020F0502020204030204" pitchFamily="34" charset="0"/>
              <a:buChar char="▪"/>
            </a:pPr>
            <a:endParaRPr lang="lv-LV" b="1" dirty="0">
              <a:solidFill>
                <a:srgbClr val="1E2B3F"/>
              </a:solidFill>
              <a:latin typeface="Avenir Omni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4748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584451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323528" y="3212976"/>
            <a:ext cx="3344033" cy="3272025"/>
          </a:xfrm>
          <a:prstGeom prst="flowChartConnector">
            <a:avLst/>
          </a:prstGeom>
          <a:solidFill>
            <a:srgbClr val="525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b="1" cap="small" dirty="0" smtClean="0">
                <a:solidFill>
                  <a:prstClr val="white"/>
                </a:solidFill>
                <a:latin typeface="Avenir Omni" pitchFamily="50" charset="-70"/>
              </a:rPr>
              <a:t>Kopā investīcijas:</a:t>
            </a:r>
          </a:p>
          <a:p>
            <a:pPr algn="ctr"/>
            <a:r>
              <a:rPr lang="lv-LV" sz="3600" b="1" cap="small" dirty="0" smtClean="0">
                <a:solidFill>
                  <a:prstClr val="white"/>
                </a:solidFill>
                <a:latin typeface="Avenir Omni" pitchFamily="50" charset="-70"/>
              </a:rPr>
              <a:t>~51</a:t>
            </a:r>
            <a:endParaRPr lang="lv-LV" sz="2400" b="1" cap="small" dirty="0">
              <a:solidFill>
                <a:prstClr val="white"/>
              </a:solidFill>
              <a:latin typeface="Avenir Omni" pitchFamily="50" charset="-70"/>
            </a:endParaRPr>
          </a:p>
          <a:p>
            <a:pPr algn="ctr"/>
            <a:r>
              <a:rPr lang="lv-LV" sz="2800" cap="small" dirty="0">
                <a:solidFill>
                  <a:prstClr val="white"/>
                </a:solidFill>
                <a:latin typeface="Avenir Omni" pitchFamily="50" charset="-70"/>
              </a:rPr>
              <a:t>miljoni eiro </a:t>
            </a:r>
            <a:endParaRPr lang="lv-LV" sz="2800" cap="small" dirty="0" smtClean="0">
              <a:solidFill>
                <a:prstClr val="white"/>
              </a:solidFill>
              <a:latin typeface="Avenir Omni" pitchFamily="50" charset="-70"/>
            </a:endParaRPr>
          </a:p>
          <a:p>
            <a:pPr algn="ctr"/>
            <a:endParaRPr lang="lv-LV" sz="2800" cap="small" dirty="0">
              <a:solidFill>
                <a:prstClr val="white"/>
              </a:solidFill>
              <a:latin typeface="Avenir Omni" pitchFamily="50" charset="-7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23528" y="1700808"/>
            <a:ext cx="8496944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cap="small" dirty="0" err="1" smtClean="0">
                <a:solidFill>
                  <a:srgbClr val="1E2B3F"/>
                </a:solidFill>
                <a:latin typeface="Avenir Omni" pitchFamily="50" charset="-70"/>
              </a:rPr>
              <a:t>komercsabiedr</a:t>
            </a:r>
            <a:r>
              <a:rPr lang="lv-LV" b="1" cap="small" dirty="0" err="1" smtClean="0">
                <a:solidFill>
                  <a:srgbClr val="1E2B3F"/>
                </a:solidFill>
                <a:latin typeface="Avenir Omni" pitchFamily="50" charset="-70"/>
              </a:rPr>
              <a:t>ību</a:t>
            </a: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 2018.gadā uzsākti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4 ieguldījumu projekti</a:t>
            </a:r>
            <a:endParaRPr lang="lv-LV" b="1" cap="small" dirty="0">
              <a:solidFill>
                <a:srgbClr val="1E2B3F"/>
              </a:solidFill>
              <a:latin typeface="Avenir Omni" pitchFamily="50" charset="-7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79912" y="3302631"/>
            <a:ext cx="5217821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«VEREMS» RSEZ SIA</a:t>
            </a:r>
          </a:p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RSEZ SIA «LATSTAB»</a:t>
            </a:r>
          </a:p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«MB </a:t>
            </a:r>
            <a:r>
              <a:rPr lang="lv-LV" sz="2800" dirty="0" err="1" smtClean="0">
                <a:solidFill>
                  <a:srgbClr val="1E2B3F"/>
                </a:solidFill>
                <a:latin typeface="Avenir Omni" pitchFamily="50" charset="-70"/>
              </a:rPr>
              <a:t>Properties</a:t>
            </a: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» RSEZ SIA</a:t>
            </a:r>
          </a:p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RSEZ SIA «</a:t>
            </a:r>
            <a:r>
              <a:rPr lang="lv-LV" sz="2800" dirty="0" err="1" smtClean="0">
                <a:solidFill>
                  <a:srgbClr val="1E2B3F"/>
                </a:solidFill>
                <a:latin typeface="Avenir Omni" pitchFamily="50" charset="-70"/>
              </a:rPr>
              <a:t>Floraplanet</a:t>
            </a: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»</a:t>
            </a:r>
          </a:p>
          <a:p>
            <a:pPr marL="457200" indent="-457200" algn="l">
              <a:buFont typeface="Calibri" panose="020F0502020204030204" pitchFamily="34" charset="0"/>
              <a:buChar char="▪"/>
            </a:pPr>
            <a:endParaRPr lang="lv-LV" sz="2800" dirty="0">
              <a:solidFill>
                <a:srgbClr val="1E2B3F"/>
              </a:solidFill>
              <a:latin typeface="Avenir Omni" pitchFamily="50" charset="-70"/>
            </a:endParaRPr>
          </a:p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sz="2800" dirty="0" err="1" smtClean="0">
                <a:solidFill>
                  <a:srgbClr val="1E2B3F"/>
                </a:solidFill>
                <a:latin typeface="Avenir Omni" pitchFamily="50" charset="-70"/>
              </a:rPr>
              <a:t>Leax</a:t>
            </a:r>
            <a:r>
              <a:rPr lang="lv-LV" sz="2800" dirty="0" smtClean="0">
                <a:solidFill>
                  <a:srgbClr val="1E2B3F"/>
                </a:solidFill>
                <a:latin typeface="Avenir Omni" pitchFamily="50" charset="-70"/>
              </a:rPr>
              <a:t> </a:t>
            </a:r>
            <a:endParaRPr lang="lv-LV" sz="2800" dirty="0">
              <a:solidFill>
                <a:srgbClr val="1E2B3F"/>
              </a:solidFill>
              <a:latin typeface="Avenir Omni" pitchFamily="50" charset="-7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31740" y="908720"/>
            <a:ext cx="4680520" cy="675730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latin typeface="Avenir Omni" pitchFamily="50" charset="-70"/>
              </a:rPr>
              <a:t>RĒZEKNES SEZ </a:t>
            </a:r>
            <a:endParaRPr lang="lv-LV" dirty="0">
              <a:solidFill>
                <a:schemeClr val="bg1"/>
              </a:solidFill>
              <a:latin typeface="Avenir Omni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40586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62"/>
            <a:ext cx="9144000" cy="1584451"/>
          </a:xfrm>
          <a:prstGeom prst="rect">
            <a:avLst/>
          </a:prstGeom>
        </p:spPr>
      </p:pic>
      <p:sp>
        <p:nvSpPr>
          <p:cNvPr id="5" name="Flowchart: Connector 4"/>
          <p:cNvSpPr>
            <a:spLocks noChangeAspect="1"/>
          </p:cNvSpPr>
          <p:nvPr/>
        </p:nvSpPr>
        <p:spPr>
          <a:xfrm>
            <a:off x="251520" y="2996952"/>
            <a:ext cx="2880320" cy="2880320"/>
          </a:xfrm>
          <a:prstGeom prst="flowChartConnector">
            <a:avLst/>
          </a:prstGeom>
          <a:solidFill>
            <a:srgbClr val="40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cap="small" dirty="0" smtClean="0">
                <a:solidFill>
                  <a:prstClr val="white"/>
                </a:solidFill>
                <a:latin typeface="Avenir Omni" pitchFamily="50" charset="-70"/>
              </a:rPr>
              <a:t>104 milj. eiro</a:t>
            </a:r>
            <a:endParaRPr lang="lv-LV" sz="2000" b="1" cap="small" dirty="0">
              <a:solidFill>
                <a:prstClr val="white"/>
              </a:solidFill>
              <a:latin typeface="Avenir Omni" pitchFamily="50" charset="-70"/>
            </a:endParaRPr>
          </a:p>
          <a:p>
            <a:pPr algn="ctr"/>
            <a:r>
              <a:rPr lang="lv-LV" sz="2400" cap="small" dirty="0" smtClean="0">
                <a:solidFill>
                  <a:prstClr val="white"/>
                </a:solidFill>
                <a:latin typeface="Avenir Omni" pitchFamily="50" charset="-70"/>
              </a:rPr>
              <a:t>Apgrozījums</a:t>
            </a:r>
            <a:endParaRPr lang="lv-LV" sz="2400" cap="small" dirty="0">
              <a:solidFill>
                <a:prstClr val="white"/>
              </a:solidFill>
              <a:latin typeface="Avenir Omni" pitchFamily="50" charset="-7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23528" y="1772816"/>
            <a:ext cx="8496944" cy="69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cap="small" dirty="0">
                <a:solidFill>
                  <a:srgbClr val="1E2B3F"/>
                </a:solidFill>
                <a:latin typeface="Avenir Omni" pitchFamily="50" charset="-70"/>
              </a:rPr>
              <a:t>k</a:t>
            </a:r>
            <a:r>
              <a:rPr lang="lv-LV" b="1" cap="small" dirty="0" err="1" smtClean="0">
                <a:solidFill>
                  <a:srgbClr val="1E2B3F"/>
                </a:solidFill>
                <a:latin typeface="Avenir Omni" pitchFamily="50" charset="-70"/>
              </a:rPr>
              <a:t>omercsabiedrību</a:t>
            </a: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 rādītāji 2018.gads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lv-LV" b="1" cap="small" dirty="0" smtClean="0">
              <a:solidFill>
                <a:srgbClr val="1E2B3F"/>
              </a:solidFill>
              <a:latin typeface="Avenir Omni" pitchFamily="50" charset="-7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v-LV" b="1" cap="small" dirty="0">
              <a:solidFill>
                <a:srgbClr val="1E2B3F"/>
              </a:solidFill>
              <a:latin typeface="Avenir Omni" pitchFamily="50" charset="-70"/>
            </a:endParaRPr>
          </a:p>
        </p:txBody>
      </p:sp>
      <p:sp>
        <p:nvSpPr>
          <p:cNvPr id="13" name="Flowchart: Connector 12"/>
          <p:cNvSpPr>
            <a:spLocks noChangeAspect="1"/>
          </p:cNvSpPr>
          <p:nvPr/>
        </p:nvSpPr>
        <p:spPr>
          <a:xfrm>
            <a:off x="3203848" y="3068960"/>
            <a:ext cx="2808000" cy="2808000"/>
          </a:xfrm>
          <a:prstGeom prst="flowChartConnector">
            <a:avLst/>
          </a:prstGeom>
          <a:solidFill>
            <a:srgbClr val="2D4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b="1" cap="small" dirty="0" smtClean="0">
                <a:solidFill>
                  <a:prstClr val="white"/>
                </a:solidFill>
                <a:latin typeface="Avenir Omni" pitchFamily="50" charset="-70"/>
              </a:rPr>
              <a:t>43</a:t>
            </a:r>
            <a:endParaRPr lang="lv-LV" sz="2000" b="1" cap="small" dirty="0">
              <a:solidFill>
                <a:prstClr val="white"/>
              </a:solidFill>
              <a:latin typeface="Avenir Omni" pitchFamily="50" charset="-70"/>
            </a:endParaRPr>
          </a:p>
          <a:p>
            <a:pPr algn="ctr"/>
            <a:r>
              <a:rPr lang="lv-LV" sz="2400" cap="small" dirty="0" smtClean="0">
                <a:solidFill>
                  <a:prstClr val="white"/>
                </a:solidFill>
                <a:latin typeface="Avenir Omni" pitchFamily="50" charset="-70"/>
              </a:rPr>
              <a:t>Jaunas darbavietas</a:t>
            </a:r>
            <a:endParaRPr lang="lv-LV" sz="2400" cap="small" dirty="0">
              <a:solidFill>
                <a:prstClr val="white"/>
              </a:solidFill>
              <a:latin typeface="Avenir Omni" pitchFamily="50" charset="-7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156176" y="3068960"/>
            <a:ext cx="2808000" cy="2808000"/>
          </a:xfrm>
          <a:prstGeom prst="flowChartConnector">
            <a:avLst/>
          </a:prstGeom>
          <a:solidFill>
            <a:srgbClr val="507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000" b="1" cap="small" dirty="0" smtClean="0">
                <a:solidFill>
                  <a:prstClr val="white"/>
                </a:solidFill>
                <a:latin typeface="Avenir Omni" pitchFamily="50" charset="-70"/>
              </a:rPr>
              <a:t>10,13</a:t>
            </a:r>
            <a:r>
              <a:rPr lang="lv-LV" cap="small" dirty="0" smtClean="0">
                <a:solidFill>
                  <a:prstClr val="white"/>
                </a:solidFill>
                <a:latin typeface="Avenir Omni" pitchFamily="50" charset="-70"/>
              </a:rPr>
              <a:t> </a:t>
            </a:r>
            <a:endParaRPr lang="lv-LV" cap="small" dirty="0">
              <a:solidFill>
                <a:prstClr val="white"/>
              </a:solidFill>
              <a:latin typeface="Avenir Omni" pitchFamily="50" charset="-70"/>
            </a:endParaRPr>
          </a:p>
          <a:p>
            <a:pPr algn="ctr"/>
            <a:r>
              <a:rPr lang="lv-LV" sz="2000" cap="small" dirty="0">
                <a:solidFill>
                  <a:prstClr val="white"/>
                </a:solidFill>
                <a:latin typeface="Avenir Omni" pitchFamily="50" charset="-70"/>
              </a:rPr>
              <a:t>miljonu eiro </a:t>
            </a:r>
          </a:p>
          <a:p>
            <a:pPr algn="ctr"/>
            <a:r>
              <a:rPr lang="en-US" sz="2000" cap="small" dirty="0" smtClean="0">
                <a:solidFill>
                  <a:prstClr val="white"/>
                </a:solidFill>
                <a:latin typeface="Avenir Omni" pitchFamily="50" charset="-70"/>
              </a:rPr>
              <a:t>I</a:t>
            </a:r>
            <a:r>
              <a:rPr lang="lv-LV" sz="2000" cap="small" dirty="0" smtClean="0">
                <a:solidFill>
                  <a:prstClr val="white"/>
                </a:solidFill>
                <a:latin typeface="Avenir Omni" pitchFamily="50" charset="-70"/>
              </a:rPr>
              <a:t>nvestīcijas</a:t>
            </a:r>
            <a:endParaRPr lang="lv-LV" sz="2000" cap="small" dirty="0">
              <a:solidFill>
                <a:prstClr val="white"/>
              </a:solidFill>
              <a:latin typeface="Avenir Omni" pitchFamily="50" charset="-7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83768" y="836712"/>
            <a:ext cx="4680520" cy="672852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latin typeface="Avenir Omni" pitchFamily="50" charset="-70"/>
              </a:rPr>
              <a:t>RĒZEKNES SEZ </a:t>
            </a:r>
            <a:endParaRPr lang="lv-LV" dirty="0">
              <a:solidFill>
                <a:schemeClr val="bg1"/>
              </a:solidFill>
              <a:latin typeface="Avenir Omni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5481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34"/>
            <a:ext cx="9144000" cy="1584451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61183" y="1603375"/>
            <a:ext cx="8820472" cy="115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b="1" cap="small" dirty="0">
                <a:solidFill>
                  <a:srgbClr val="1E2B3F"/>
                </a:solidFill>
                <a:latin typeface="Avenir Omni" pitchFamily="50" charset="-70"/>
              </a:rPr>
              <a:t>komercsabiedrību </a:t>
            </a: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apgrozījums dinamikā (milj. eiro)</a:t>
            </a:r>
            <a:endParaRPr lang="lv-LV" b="1" cap="small" dirty="0">
              <a:solidFill>
                <a:srgbClr val="1E2B3F"/>
              </a:solidFill>
              <a:latin typeface="Avenir Omni" pitchFamily="50" charset="-7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31159" y="836711"/>
            <a:ext cx="4680520" cy="725805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latin typeface="Avenir Omni" pitchFamily="50" charset="-70"/>
              </a:rPr>
              <a:t>RĒZEKNES SEZ </a:t>
            </a:r>
            <a:endParaRPr lang="lv-LV" dirty="0">
              <a:solidFill>
                <a:schemeClr val="bg1"/>
              </a:solidFill>
              <a:latin typeface="Avenir Omni" pitchFamily="50" charset="-7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461368"/>
              </p:ext>
            </p:extLst>
          </p:nvPr>
        </p:nvGraphicFramePr>
        <p:xfrm>
          <a:off x="1115616" y="2753544"/>
          <a:ext cx="71287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52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35548"/>
              </p:ext>
            </p:extLst>
          </p:nvPr>
        </p:nvGraphicFramePr>
        <p:xfrm>
          <a:off x="127525" y="2492896"/>
          <a:ext cx="7596336" cy="416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262"/>
            <a:ext cx="9144000" cy="158445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44802" y="771963"/>
            <a:ext cx="4680520" cy="725805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latin typeface="Avenir Omni" pitchFamily="50" charset="-70"/>
              </a:rPr>
              <a:t>RĒZEKNES SEZ </a:t>
            </a:r>
            <a:endParaRPr lang="lv-LV" dirty="0">
              <a:solidFill>
                <a:schemeClr val="bg1"/>
              </a:solidFill>
              <a:latin typeface="Avenir Omni" pitchFamily="50" charset="-7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1183" y="1603375"/>
            <a:ext cx="8820472" cy="1150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 apgrozījums un eksporta apjoms (milj. eiro)</a:t>
            </a:r>
            <a:endParaRPr lang="lv-LV" b="1" cap="small" dirty="0">
              <a:solidFill>
                <a:srgbClr val="1E2B3F"/>
              </a:solidFill>
              <a:latin typeface="Avenir Omni" pitchFamily="50" charset="-7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4211960" y="2363150"/>
            <a:ext cx="4301345" cy="1798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lv-LV" sz="2000" b="1" dirty="0" smtClean="0">
                <a:latin typeface="Times" panose="02020603050405020304" pitchFamily="18" charset="0"/>
              </a:rPr>
              <a:t>Eksporta galamērķi</a:t>
            </a:r>
            <a:r>
              <a:rPr lang="lv-LV" sz="2000" dirty="0" smtClean="0">
                <a:latin typeface="Times" panose="02020603050405020304" pitchFamily="18" charset="0"/>
              </a:rPr>
              <a:t>:</a:t>
            </a:r>
          </a:p>
          <a:p>
            <a:pPr algn="r"/>
            <a:r>
              <a:rPr lang="lv-LV" sz="2000" dirty="0" smtClean="0">
                <a:latin typeface="Times" panose="02020603050405020304" pitchFamily="18" charset="0"/>
              </a:rPr>
              <a:t>Eiropas Savienība - </a:t>
            </a:r>
            <a:r>
              <a:rPr lang="lv-LV" sz="2000" b="1" dirty="0" smtClean="0">
                <a:latin typeface="Times" panose="02020603050405020304" pitchFamily="18" charset="0"/>
              </a:rPr>
              <a:t>80%</a:t>
            </a:r>
          </a:p>
          <a:p>
            <a:pPr algn="r"/>
            <a:r>
              <a:rPr lang="lv-LV" sz="2000" dirty="0" smtClean="0">
                <a:latin typeface="Times" panose="02020603050405020304" pitchFamily="18" charset="0"/>
              </a:rPr>
              <a:t>Japāna, Krievija, Ukraina, </a:t>
            </a:r>
            <a:r>
              <a:rPr lang="lv-LV" sz="2000" dirty="0">
                <a:latin typeface="Times" panose="02020603050405020304" pitchFamily="18" charset="0"/>
              </a:rPr>
              <a:t>ASV, </a:t>
            </a:r>
            <a:r>
              <a:rPr lang="lv-LV" sz="2000" dirty="0" smtClean="0">
                <a:latin typeface="Times" panose="02020603050405020304" pitchFamily="18" charset="0"/>
              </a:rPr>
              <a:t>Baltkrievija u.c.</a:t>
            </a:r>
            <a:endParaRPr lang="lv-LV" sz="20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3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3"/>
            <a:ext cx="9144000" cy="158445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41870" y="2492896"/>
            <a:ext cx="381642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2400" b="1" cap="small" dirty="0" smtClean="0">
                <a:solidFill>
                  <a:srgbClr val="1E2B3F"/>
                </a:solidFill>
                <a:latin typeface="Avenir Omni" pitchFamily="50" charset="-70"/>
              </a:rPr>
              <a:t>2018.Gadā</a:t>
            </a:r>
            <a:r>
              <a:rPr lang="lv-LV" sz="2400" cap="small" dirty="0" smtClean="0">
                <a:solidFill>
                  <a:srgbClr val="1E2B3F"/>
                </a:solidFill>
                <a:latin typeface="Avenir Omni" pitchFamily="50" charset="-70"/>
              </a:rPr>
              <a:t> – </a:t>
            </a:r>
            <a:r>
              <a:rPr lang="lv-LV" sz="2400" b="1" cap="small" dirty="0" smtClean="0">
                <a:solidFill>
                  <a:srgbClr val="1E2B3F"/>
                </a:solidFill>
                <a:latin typeface="Avenir Omni" pitchFamily="50" charset="-70"/>
              </a:rPr>
              <a:t>942</a:t>
            </a:r>
            <a:r>
              <a:rPr lang="lv-LV" sz="2400" cap="small" dirty="0" smtClean="0">
                <a:solidFill>
                  <a:srgbClr val="1E2B3F"/>
                </a:solidFill>
                <a:latin typeface="Avenir Omni" pitchFamily="50" charset="-70"/>
              </a:rPr>
              <a:t> darba vietas</a:t>
            </a:r>
          </a:p>
          <a:p>
            <a:pPr algn="l"/>
            <a:r>
              <a:rPr lang="lv-LV" sz="2000" b="1" cap="small" dirty="0" smtClean="0">
                <a:solidFill>
                  <a:srgbClr val="1E2B3F"/>
                </a:solidFill>
                <a:latin typeface="Avenir Omni" pitchFamily="50" charset="-70"/>
              </a:rPr>
              <a:t>Lielākie darba devēji:</a:t>
            </a:r>
            <a:endParaRPr lang="lv-LV" sz="2000" b="1" cap="small" dirty="0">
              <a:solidFill>
                <a:srgbClr val="1E2B3F"/>
              </a:solidFill>
              <a:latin typeface="Avenir Omni" pitchFamily="50" charset="-70"/>
            </a:endParaRPr>
          </a:p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sz="2000" dirty="0">
                <a:solidFill>
                  <a:srgbClr val="1E2B3F"/>
                </a:solidFill>
                <a:latin typeface="Avenir Omni" pitchFamily="50" charset="-70"/>
              </a:rPr>
              <a:t>«VEREMS» RSEZ SIA</a:t>
            </a:r>
          </a:p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sz="2000" dirty="0" smtClean="0">
                <a:solidFill>
                  <a:srgbClr val="1E2B3F"/>
                </a:solidFill>
                <a:latin typeface="Avenir Omni" pitchFamily="50" charset="-70"/>
              </a:rPr>
              <a:t>SIA «LEAX Rēzekne» RSEZ</a:t>
            </a:r>
          </a:p>
          <a:p>
            <a:pPr marL="457200" indent="-457200" algn="l">
              <a:buFont typeface="Calibri" panose="020F0502020204030204" pitchFamily="34" charset="0"/>
              <a:buChar char="▪"/>
            </a:pPr>
            <a:r>
              <a:rPr lang="lv-LV" sz="2000" dirty="0" smtClean="0">
                <a:solidFill>
                  <a:srgbClr val="1E2B3F"/>
                </a:solidFill>
                <a:latin typeface="Avenir Omni" pitchFamily="50" charset="-70"/>
              </a:rPr>
              <a:t>RSEZ «MAGISTR-FISKEVEGN GROUP.MFG» SIA</a:t>
            </a:r>
          </a:p>
          <a:p>
            <a:r>
              <a:rPr lang="lv-LV" sz="2400" b="1" cap="small" dirty="0">
                <a:solidFill>
                  <a:srgbClr val="1E2B3F"/>
                </a:solidFill>
                <a:latin typeface="Avenir Omni" pitchFamily="50" charset="-70"/>
              </a:rPr>
              <a:t>Vidēji gadā – 45 jaunas darba vietas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30745048"/>
              </p:ext>
            </p:extLst>
          </p:nvPr>
        </p:nvGraphicFramePr>
        <p:xfrm>
          <a:off x="170391" y="1543928"/>
          <a:ext cx="520554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339752" y="764704"/>
            <a:ext cx="4680520" cy="797422"/>
          </a:xfrm>
          <a:prstGeom prst="rect">
            <a:avLst/>
          </a:prstGeom>
          <a:solidFill>
            <a:srgbClr val="080808">
              <a:alpha val="30196"/>
            </a:srgbClr>
          </a:solidFill>
          <a:ln w="571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smtClean="0">
                <a:solidFill>
                  <a:schemeClr val="bg1"/>
                </a:solidFill>
                <a:latin typeface="Avenir Omni" pitchFamily="50" charset="-70"/>
              </a:rPr>
              <a:t>RĒZEKNES SEZ </a:t>
            </a:r>
            <a:endParaRPr lang="lv-LV" dirty="0">
              <a:solidFill>
                <a:schemeClr val="bg1"/>
              </a:solidFill>
              <a:latin typeface="Avenir Omni" pitchFamily="50" charset="-7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23528" y="1628800"/>
            <a:ext cx="8496944" cy="697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lv-LV" b="1" cap="small" dirty="0" smtClean="0">
                <a:solidFill>
                  <a:srgbClr val="1E2B3F"/>
                </a:solidFill>
                <a:latin typeface="Avenir Omni" pitchFamily="50" charset="-70"/>
              </a:rPr>
              <a:t>Tiešās darbavietas</a:t>
            </a:r>
            <a:endParaRPr lang="lv-LV" b="1" cap="small" dirty="0">
              <a:solidFill>
                <a:srgbClr val="1E2B3F"/>
              </a:solidFill>
              <a:latin typeface="Avenir Omni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8026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629</Words>
  <Application>Microsoft Office PowerPoint</Application>
  <PresentationFormat>Экран (4:3)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Avenir Omni</vt:lpstr>
      <vt:lpstr>Calibri</vt:lpstr>
      <vt:lpstr>CG Times</vt:lpstr>
      <vt:lpstr>Times</vt:lpstr>
      <vt:lpstr>Times New Roman</vt:lpstr>
      <vt:lpstr>Office Theme</vt:lpstr>
      <vt:lpstr>LATGALES  SPECIĀLĀS EKONOMISKĀS ZONAS</vt:lpstr>
      <vt:lpstr>Презентация PowerPoint</vt:lpstr>
      <vt:lpstr>RĒZEKNES SEZ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Latgales SEZ </vt:lpstr>
      <vt:lpstr>Презентация PowerPoint</vt:lpstr>
      <vt:lpstr>Презентация PowerPoint</vt:lpstr>
      <vt:lpstr>Презентация PowerPoint</vt:lpstr>
      <vt:lpstr>Презентация PowerPoint</vt:lpstr>
      <vt:lpstr>Priekšlikumi</vt:lpstr>
      <vt:lpstr>Priekšlikumi NAP</vt:lpstr>
      <vt:lpstr>Priekšlikumi Latgales speciālo ekonomisko zonu darbības uzlabošanai</vt:lpstr>
      <vt:lpstr>Priekšlikumi Latgales speciālo ekonomisko zonu darbības uzlabošanai</vt:lpstr>
      <vt:lpstr>LATGALES  SPECIĀLĀS EKONOMISKĀS ZONAS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RĒZEKNES SEZ</dc:title>
  <dc:creator>Baiba Baltace-Saukāne</dc:creator>
  <cp:lastModifiedBy>user</cp:lastModifiedBy>
  <cp:revision>140</cp:revision>
  <cp:lastPrinted>2017-09-06T11:50:03Z</cp:lastPrinted>
  <dcterms:created xsi:type="dcterms:W3CDTF">2017-08-01T08:07:21Z</dcterms:created>
  <dcterms:modified xsi:type="dcterms:W3CDTF">2019-02-19T12:25:31Z</dcterms:modified>
</cp:coreProperties>
</file>