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Lst>
  <p:notesMasterIdLst>
    <p:notesMasterId r:id="rId48"/>
  </p:notesMasterIdLst>
  <p:sldIdLst>
    <p:sldId id="256" r:id="rId4"/>
    <p:sldId id="345" r:id="rId5"/>
    <p:sldId id="390" r:id="rId6"/>
    <p:sldId id="391" r:id="rId7"/>
    <p:sldId id="371" r:id="rId8"/>
    <p:sldId id="370" r:id="rId9"/>
    <p:sldId id="343" r:id="rId10"/>
    <p:sldId id="350" r:id="rId11"/>
    <p:sldId id="365" r:id="rId12"/>
    <p:sldId id="368" r:id="rId13"/>
    <p:sldId id="378" r:id="rId14"/>
    <p:sldId id="380" r:id="rId15"/>
    <p:sldId id="379" r:id="rId16"/>
    <p:sldId id="381" r:id="rId17"/>
    <p:sldId id="372" r:id="rId18"/>
    <p:sldId id="388" r:id="rId19"/>
    <p:sldId id="387" r:id="rId20"/>
    <p:sldId id="348" r:id="rId21"/>
    <p:sldId id="341" r:id="rId22"/>
    <p:sldId id="357" r:id="rId23"/>
    <p:sldId id="349" r:id="rId24"/>
    <p:sldId id="354" r:id="rId25"/>
    <p:sldId id="366" r:id="rId26"/>
    <p:sldId id="355" r:id="rId27"/>
    <p:sldId id="356" r:id="rId28"/>
    <p:sldId id="352" r:id="rId29"/>
    <p:sldId id="360" r:id="rId30"/>
    <p:sldId id="361" r:id="rId31"/>
    <p:sldId id="362" r:id="rId32"/>
    <p:sldId id="363" r:id="rId33"/>
    <p:sldId id="364" r:id="rId34"/>
    <p:sldId id="359" r:id="rId35"/>
    <p:sldId id="351" r:id="rId36"/>
    <p:sldId id="367" r:id="rId37"/>
    <p:sldId id="386" r:id="rId38"/>
    <p:sldId id="382" r:id="rId39"/>
    <p:sldId id="383" r:id="rId40"/>
    <p:sldId id="384" r:id="rId41"/>
    <p:sldId id="385" r:id="rId42"/>
    <p:sldId id="375" r:id="rId43"/>
    <p:sldId id="377" r:id="rId44"/>
    <p:sldId id="376" r:id="rId45"/>
    <p:sldId id="319" r:id="rId46"/>
    <p:sldId id="38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707" autoAdjust="0"/>
  </p:normalViewPr>
  <p:slideViewPr>
    <p:cSldViewPr>
      <p:cViewPr varScale="1">
        <p:scale>
          <a:sx n="108" d="100"/>
          <a:sy n="108" d="100"/>
        </p:scale>
        <p:origin x="334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Sheet1!$A$3:$A$8</c:f>
              <c:numCache>
                <c:formatCode>General</c:formatCode>
                <c:ptCount val="6"/>
                <c:pt idx="0">
                  <c:v>2013</c:v>
                </c:pt>
                <c:pt idx="1">
                  <c:v>2014</c:v>
                </c:pt>
                <c:pt idx="2">
                  <c:v>2015</c:v>
                </c:pt>
                <c:pt idx="3">
                  <c:v>2016</c:v>
                </c:pt>
                <c:pt idx="4">
                  <c:v>2017</c:v>
                </c:pt>
                <c:pt idx="5">
                  <c:v>2018</c:v>
                </c:pt>
              </c:numCache>
            </c:numRef>
          </c:cat>
          <c:val>
            <c:numRef>
              <c:f>Sheet1!$B$3:$B$8</c:f>
              <c:numCache>
                <c:formatCode>General</c:formatCode>
                <c:ptCount val="6"/>
                <c:pt idx="0">
                  <c:v>101200</c:v>
                </c:pt>
                <c:pt idx="1">
                  <c:v>150000</c:v>
                </c:pt>
                <c:pt idx="2">
                  <c:v>158400</c:v>
                </c:pt>
                <c:pt idx="3">
                  <c:v>181400</c:v>
                </c:pt>
                <c:pt idx="4">
                  <c:v>181000</c:v>
                </c:pt>
                <c:pt idx="5">
                  <c:v>180000</c:v>
                </c:pt>
              </c:numCache>
            </c:numRef>
          </c:val>
          <c:extLst>
            <c:ext xmlns:c16="http://schemas.microsoft.com/office/drawing/2014/chart" uri="{C3380CC4-5D6E-409C-BE32-E72D297353CC}">
              <c16:uniqueId val="{00000000-07AB-46C3-A292-A9AF1DE6489E}"/>
            </c:ext>
          </c:extLst>
        </c:ser>
        <c:dLbls>
          <c:dLblPos val="inEnd"/>
          <c:showLegendKey val="0"/>
          <c:showVal val="1"/>
          <c:showCatName val="0"/>
          <c:showSerName val="0"/>
          <c:showPercent val="0"/>
          <c:showBubbleSize val="0"/>
        </c:dLbls>
        <c:gapWidth val="41"/>
        <c:axId val="428027976"/>
        <c:axId val="428033880"/>
        <c:extLst>
          <c:ext xmlns:c15="http://schemas.microsoft.com/office/drawing/2012/chart" uri="{02D57815-91ED-43cb-92C2-25804820EDAC}">
            <c15:filteredBarSeries>
              <c15: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numRef>
                    <c:extLst>
                      <c:ext uri="{02D57815-91ED-43cb-92C2-25804820EDAC}">
                        <c15:formulaRef>
                          <c15:sqref>Sheet1!$A$3:$A$8</c15:sqref>
                        </c15:formulaRef>
                      </c:ext>
                    </c:extLst>
                    <c:numCache>
                      <c:formatCode>General</c:formatCode>
                      <c:ptCount val="6"/>
                      <c:pt idx="0">
                        <c:v>2013</c:v>
                      </c:pt>
                      <c:pt idx="1">
                        <c:v>2014</c:v>
                      </c:pt>
                      <c:pt idx="2">
                        <c:v>2015</c:v>
                      </c:pt>
                      <c:pt idx="3">
                        <c:v>2016</c:v>
                      </c:pt>
                      <c:pt idx="4">
                        <c:v>2017</c:v>
                      </c:pt>
                      <c:pt idx="5">
                        <c:v>2018</c:v>
                      </c:pt>
                    </c:numCache>
                  </c:numRef>
                </c:cat>
                <c:val>
                  <c:numRef>
                    <c:extLst>
                      <c:ext uri="{02D57815-91ED-43cb-92C2-25804820EDAC}">
                        <c15:formulaRef>
                          <c15:sqref>Sheet1!$A$3:$A$8</c15:sqref>
                        </c15:formulaRef>
                      </c:ext>
                    </c:extLst>
                    <c:numCache>
                      <c:formatCode>General</c:formatCode>
                      <c:ptCount val="6"/>
                      <c:pt idx="0">
                        <c:v>2013</c:v>
                      </c:pt>
                      <c:pt idx="1">
                        <c:v>2014</c:v>
                      </c:pt>
                      <c:pt idx="2">
                        <c:v>2015</c:v>
                      </c:pt>
                      <c:pt idx="3">
                        <c:v>2016</c:v>
                      </c:pt>
                      <c:pt idx="4">
                        <c:v>2017</c:v>
                      </c:pt>
                      <c:pt idx="5">
                        <c:v>2018</c:v>
                      </c:pt>
                    </c:numCache>
                  </c:numRef>
                </c:val>
                <c:extLst>
                  <c:ext xmlns:c16="http://schemas.microsoft.com/office/drawing/2014/chart" uri="{C3380CC4-5D6E-409C-BE32-E72D297353CC}">
                    <c16:uniqueId val="{00000001-07AB-46C3-A292-A9AF1DE6489E}"/>
                  </c:ext>
                </c:extLst>
              </c15:ser>
            </c15:filteredBarSeries>
          </c:ext>
        </c:extLst>
      </c:barChart>
      <c:catAx>
        <c:axId val="4280279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effectLst/>
                <a:latin typeface="Arial Narrow" panose="020B0606020202030204" pitchFamily="34" charset="0"/>
                <a:ea typeface="+mn-ea"/>
                <a:cs typeface="+mn-cs"/>
              </a:defRPr>
            </a:pPr>
            <a:endParaRPr lang="en-US"/>
          </a:p>
        </c:txPr>
        <c:crossAx val="428033880"/>
        <c:crosses val="autoZero"/>
        <c:auto val="1"/>
        <c:lblAlgn val="ctr"/>
        <c:lblOffset val="100"/>
        <c:noMultiLvlLbl val="0"/>
      </c:catAx>
      <c:valAx>
        <c:axId val="428033880"/>
        <c:scaling>
          <c:orientation val="minMax"/>
        </c:scaling>
        <c:delete val="1"/>
        <c:axPos val="l"/>
        <c:numFmt formatCode="General" sourceLinked="1"/>
        <c:majorTickMark val="none"/>
        <c:minorTickMark val="none"/>
        <c:tickLblPos val="nextTo"/>
        <c:crossAx val="428027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3854226051661209E-2"/>
          <c:w val="0.96982167352537718"/>
          <c:h val="0.87023237355182426"/>
        </c:manualLayout>
      </c:layout>
      <c:barChart>
        <c:barDir val="col"/>
        <c:grouping val="clustered"/>
        <c:varyColors val="0"/>
        <c:ser>
          <c:idx val="1"/>
          <c:order val="1"/>
          <c:spPr>
            <a:solidFill>
              <a:srgbClr val="7BBBB2"/>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Sheet1!$A$3:$A$8</c:f>
              <c:numCache>
                <c:formatCode>General</c:formatCode>
                <c:ptCount val="6"/>
                <c:pt idx="0">
                  <c:v>2013</c:v>
                </c:pt>
                <c:pt idx="1">
                  <c:v>2014</c:v>
                </c:pt>
                <c:pt idx="2">
                  <c:v>2015</c:v>
                </c:pt>
                <c:pt idx="3">
                  <c:v>2016</c:v>
                </c:pt>
                <c:pt idx="4">
                  <c:v>2017</c:v>
                </c:pt>
                <c:pt idx="5">
                  <c:v>2018</c:v>
                </c:pt>
              </c:numCache>
            </c:numRef>
          </c:cat>
          <c:val>
            <c:numRef>
              <c:f>Sheet1!$C$3:$C$8</c:f>
              <c:numCache>
                <c:formatCode>General</c:formatCode>
                <c:ptCount val="6"/>
                <c:pt idx="0">
                  <c:v>88</c:v>
                </c:pt>
                <c:pt idx="1">
                  <c:v>148</c:v>
                </c:pt>
                <c:pt idx="2">
                  <c:v>158</c:v>
                </c:pt>
                <c:pt idx="3">
                  <c:v>157</c:v>
                </c:pt>
                <c:pt idx="4">
                  <c:v>167</c:v>
                </c:pt>
                <c:pt idx="5">
                  <c:v>183</c:v>
                </c:pt>
              </c:numCache>
            </c:numRef>
          </c:val>
          <c:extLst>
            <c:ext xmlns:c16="http://schemas.microsoft.com/office/drawing/2014/chart" uri="{C3380CC4-5D6E-409C-BE32-E72D297353CC}">
              <c16:uniqueId val="{00000000-64AB-4460-9159-5968E8BE8206}"/>
            </c:ext>
          </c:extLst>
        </c:ser>
        <c:dLbls>
          <c:dLblPos val="inEnd"/>
          <c:showLegendKey val="0"/>
          <c:showVal val="1"/>
          <c:showCatName val="0"/>
          <c:showSerName val="0"/>
          <c:showPercent val="0"/>
          <c:showBubbleSize val="0"/>
        </c:dLbls>
        <c:gapWidth val="41"/>
        <c:axId val="428027976"/>
        <c:axId val="428033880"/>
        <c:extLst>
          <c:ext xmlns:c15="http://schemas.microsoft.com/office/drawing/2012/chart" uri="{02D57815-91ED-43cb-92C2-25804820EDAC}">
            <c15:filteredBarSeries>
              <c15: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numRef>
                    <c:extLst>
                      <c:ext uri="{02D57815-91ED-43cb-92C2-25804820EDAC}">
                        <c15:formulaRef>
                          <c15:sqref>Sheet1!$A$3:$A$8</c15:sqref>
                        </c15:formulaRef>
                      </c:ext>
                    </c:extLst>
                    <c:numCache>
                      <c:formatCode>General</c:formatCode>
                      <c:ptCount val="6"/>
                      <c:pt idx="0">
                        <c:v>2013</c:v>
                      </c:pt>
                      <c:pt idx="1">
                        <c:v>2014</c:v>
                      </c:pt>
                      <c:pt idx="2">
                        <c:v>2015</c:v>
                      </c:pt>
                      <c:pt idx="3">
                        <c:v>2016</c:v>
                      </c:pt>
                      <c:pt idx="4">
                        <c:v>2017</c:v>
                      </c:pt>
                      <c:pt idx="5">
                        <c:v>2018</c:v>
                      </c:pt>
                    </c:numCache>
                  </c:numRef>
                </c:cat>
                <c:val>
                  <c:numRef>
                    <c:extLst>
                      <c:ext uri="{02D57815-91ED-43cb-92C2-25804820EDAC}">
                        <c15:formulaRef>
                          <c15:sqref>Sheet1!$A$3:$A$8</c15:sqref>
                        </c15:formulaRef>
                      </c:ext>
                    </c:extLst>
                    <c:numCache>
                      <c:formatCode>General</c:formatCode>
                      <c:ptCount val="6"/>
                      <c:pt idx="0">
                        <c:v>2013</c:v>
                      </c:pt>
                      <c:pt idx="1">
                        <c:v>2014</c:v>
                      </c:pt>
                      <c:pt idx="2">
                        <c:v>2015</c:v>
                      </c:pt>
                      <c:pt idx="3">
                        <c:v>2016</c:v>
                      </c:pt>
                      <c:pt idx="4">
                        <c:v>2017</c:v>
                      </c:pt>
                      <c:pt idx="5">
                        <c:v>2018</c:v>
                      </c:pt>
                    </c:numCache>
                  </c:numRef>
                </c:val>
                <c:extLst>
                  <c:ext xmlns:c16="http://schemas.microsoft.com/office/drawing/2014/chart" uri="{C3380CC4-5D6E-409C-BE32-E72D297353CC}">
                    <c16:uniqueId val="{00000001-64AB-4460-9159-5968E8BE8206}"/>
                  </c:ext>
                </c:extLst>
              </c15:ser>
            </c15:filteredBarSeries>
          </c:ext>
        </c:extLst>
      </c:barChart>
      <c:catAx>
        <c:axId val="4280279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effectLst/>
                <a:latin typeface="Arial Narrow" panose="020B0606020202030204" pitchFamily="34" charset="0"/>
                <a:ea typeface="+mn-ea"/>
                <a:cs typeface="+mn-cs"/>
              </a:defRPr>
            </a:pPr>
            <a:endParaRPr lang="en-US"/>
          </a:p>
        </c:txPr>
        <c:crossAx val="428033880"/>
        <c:crosses val="autoZero"/>
        <c:auto val="1"/>
        <c:lblAlgn val="ctr"/>
        <c:lblOffset val="100"/>
        <c:noMultiLvlLbl val="0"/>
      </c:catAx>
      <c:valAx>
        <c:axId val="428033880"/>
        <c:scaling>
          <c:orientation val="minMax"/>
        </c:scaling>
        <c:delete val="1"/>
        <c:axPos val="l"/>
        <c:numFmt formatCode="General" sourceLinked="1"/>
        <c:majorTickMark val="none"/>
        <c:minorTickMark val="none"/>
        <c:tickLblPos val="nextTo"/>
        <c:crossAx val="428027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EB1-46F4-AD5B-CB84583C64FE}"/>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EB1-46F4-AD5B-CB84583C64FE}"/>
              </c:ext>
            </c:extLst>
          </c:dPt>
          <c:dPt>
            <c:idx val="2"/>
            <c:bubble3D val="0"/>
            <c:spPr>
              <a:solidFill>
                <a:srgbClr val="7BBBB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EB1-46F4-AD5B-CB84583C64FE}"/>
              </c:ext>
            </c:extLst>
          </c:dPt>
          <c:dPt>
            <c:idx val="3"/>
            <c:bubble3D val="0"/>
            <c:spPr>
              <a:solidFill>
                <a:srgbClr val="9C676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AEB1-46F4-AD5B-CB84583C64FE}"/>
              </c:ext>
            </c:extLst>
          </c:dPt>
          <c:dPt>
            <c:idx val="4"/>
            <c:bubble3D val="0"/>
            <c:spPr>
              <a:solidFill>
                <a:srgbClr val="E9A38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AEB1-46F4-AD5B-CB84583C64FE}"/>
              </c:ext>
            </c:extLst>
          </c:dPt>
          <c:dPt>
            <c:idx val="5"/>
            <c:bubble3D val="0"/>
            <c:spPr>
              <a:solidFill>
                <a:srgbClr val="FFC77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AEB1-46F4-AD5B-CB84583C64FE}"/>
              </c:ext>
            </c:extLst>
          </c:dPt>
          <c:dLbls>
            <c:dLbl>
              <c:idx val="3"/>
              <c:layout>
                <c:manualLayout>
                  <c:x val="-6.1302679033267823E-3"/>
                  <c:y val="-4.371584699453551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EB1-46F4-AD5B-CB84583C64FE}"/>
                </c:ext>
              </c:extLst>
            </c:dLbl>
            <c:dLbl>
              <c:idx val="5"/>
              <c:layout>
                <c:manualLayout>
                  <c:x val="4.9042143226613443E-3"/>
                  <c:y val="-5.343047965998785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EB1-46F4-AD5B-CB84583C64F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Narrow" panose="020B060602020203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Sheet2!$B$1:$B$6</c:f>
              <c:strCache>
                <c:ptCount val="6"/>
                <c:pt idx="0">
                  <c:v>Rēzekne</c:v>
                </c:pt>
                <c:pt idx="1">
                  <c:v>Internets</c:v>
                </c:pt>
                <c:pt idx="2">
                  <c:v>100 km</c:v>
                </c:pt>
                <c:pt idx="3">
                  <c:v>Rīga/Pierīga</c:v>
                </c:pt>
                <c:pt idx="4">
                  <c:v>Vidzeme</c:v>
                </c:pt>
                <c:pt idx="5">
                  <c:v>Kurzeme/Zemgale</c:v>
                </c:pt>
              </c:strCache>
            </c:strRef>
          </c:cat>
          <c:val>
            <c:numRef>
              <c:f>Sheet2!$D$1:$D$6</c:f>
              <c:numCache>
                <c:formatCode>0%</c:formatCode>
                <c:ptCount val="6"/>
                <c:pt idx="0">
                  <c:v>0.49591461327857633</c:v>
                </c:pt>
                <c:pt idx="1">
                  <c:v>0.3882935489390828</c:v>
                </c:pt>
                <c:pt idx="2">
                  <c:v>5.0297313483915126E-2</c:v>
                </c:pt>
                <c:pt idx="3">
                  <c:v>4.0276351813826147E-2</c:v>
                </c:pt>
                <c:pt idx="4">
                  <c:v>1.9068702943189596E-2</c:v>
                </c:pt>
                <c:pt idx="5">
                  <c:v>6.1494695414099935E-3</c:v>
                </c:pt>
              </c:numCache>
            </c:numRef>
          </c:val>
          <c:extLst>
            <c:ext xmlns:c16="http://schemas.microsoft.com/office/drawing/2014/chart" uri="{C3380CC4-5D6E-409C-BE32-E72D297353CC}">
              <c16:uniqueId val="{0000000C-AEB1-46F4-AD5B-CB84583C64F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Attēli!$A$3:$B$48</c:f>
              <c:strCache>
                <c:ptCount val="12"/>
                <c:pt idx="0">
                  <c:v>AKKA/LAA</c:v>
                </c:pt>
                <c:pt idx="1">
                  <c:v>finanšu pakalpojumi</c:v>
                </c:pt>
                <c:pt idx="2">
                  <c:v>inženiertehnisko iekārtu serviss</c:v>
                </c:pt>
                <c:pt idx="3">
                  <c:v>komunālie pakalpojumi</c:v>
                </c:pt>
                <c:pt idx="4">
                  <c:v>mākslinieki</c:v>
                </c:pt>
                <c:pt idx="5">
                  <c:v>mārketings</c:v>
                </c:pt>
                <c:pt idx="6">
                  <c:v>mediji</c:v>
                </c:pt>
                <c:pt idx="7">
                  <c:v>pašvaldības pakalpojumi</c:v>
                </c:pt>
                <c:pt idx="8">
                  <c:v>saimniecības preces</c:v>
                </c:pt>
                <c:pt idx="9">
                  <c:v>sakari</c:v>
                </c:pt>
                <c:pt idx="10">
                  <c:v>izmitināšana, ēdināšana</c:v>
                </c:pt>
                <c:pt idx="11">
                  <c:v>uzturēšanas un apkopes pakalpojumi</c:v>
                </c:pt>
              </c:strCache>
            </c:strRef>
          </c:cat>
          <c:val>
            <c:numRef>
              <c:f>Attēli!$C$3:$C$48</c:f>
            </c:numRef>
          </c:val>
          <c:extLst>
            <c:ext xmlns:c16="http://schemas.microsoft.com/office/drawing/2014/chart" uri="{C3380CC4-5D6E-409C-BE32-E72D297353CC}">
              <c16:uniqueId val="{00000000-19AE-4D81-B5E7-35E4C9ED1656}"/>
            </c:ext>
          </c:extLst>
        </c:ser>
        <c:ser>
          <c:idx val="1"/>
          <c:order val="1"/>
          <c:spPr>
            <a:solidFill>
              <a:schemeClr val="accent2"/>
            </a:solidFill>
            <a:ln>
              <a:noFill/>
            </a:ln>
            <a:effectLst/>
          </c:spPr>
          <c:invertIfNegative val="0"/>
          <c:cat>
            <c:strRef>
              <c:f>Attēli!$A$3:$B$48</c:f>
              <c:strCache>
                <c:ptCount val="12"/>
                <c:pt idx="0">
                  <c:v>AKKA/LAA</c:v>
                </c:pt>
                <c:pt idx="1">
                  <c:v>finanšu pakalpojumi</c:v>
                </c:pt>
                <c:pt idx="2">
                  <c:v>inženiertehnisko iekārtu serviss</c:v>
                </c:pt>
                <c:pt idx="3">
                  <c:v>komunālie pakalpojumi</c:v>
                </c:pt>
                <c:pt idx="4">
                  <c:v>mākslinieki</c:v>
                </c:pt>
                <c:pt idx="5">
                  <c:v>mārketings</c:v>
                </c:pt>
                <c:pt idx="6">
                  <c:v>mediji</c:v>
                </c:pt>
                <c:pt idx="7">
                  <c:v>pašvaldības pakalpojumi</c:v>
                </c:pt>
                <c:pt idx="8">
                  <c:v>saimniecības preces</c:v>
                </c:pt>
                <c:pt idx="9">
                  <c:v>sakari</c:v>
                </c:pt>
                <c:pt idx="10">
                  <c:v>izmitināšana, ēdināšana</c:v>
                </c:pt>
                <c:pt idx="11">
                  <c:v>uzturēšanas un apkopes pakalpojumi</c:v>
                </c:pt>
              </c:strCache>
            </c:strRef>
          </c:cat>
          <c:val>
            <c:numRef>
              <c:f>Attēli!$D$3:$D$48</c:f>
              <c:numCache>
                <c:formatCode>#,##0</c:formatCode>
                <c:ptCount val="12"/>
                <c:pt idx="0">
                  <c:v>12557.18</c:v>
                </c:pt>
                <c:pt idx="1">
                  <c:v>10244.669999999998</c:v>
                </c:pt>
                <c:pt idx="2">
                  <c:v>76401.86</c:v>
                </c:pt>
                <c:pt idx="3">
                  <c:v>182124.83</c:v>
                </c:pt>
                <c:pt idx="4">
                  <c:v>292404.28000000003</c:v>
                </c:pt>
                <c:pt idx="5">
                  <c:v>15461.860000000002</c:v>
                </c:pt>
                <c:pt idx="6">
                  <c:v>4947.4599999999991</c:v>
                </c:pt>
                <c:pt idx="7">
                  <c:v>77647.44</c:v>
                </c:pt>
                <c:pt idx="8">
                  <c:v>14299.99</c:v>
                </c:pt>
                <c:pt idx="9">
                  <c:v>4120.3799999999992</c:v>
                </c:pt>
                <c:pt idx="10">
                  <c:v>14435.33</c:v>
                </c:pt>
                <c:pt idx="11">
                  <c:v>21948.41</c:v>
                </c:pt>
              </c:numCache>
            </c:numRef>
          </c:val>
          <c:extLst>
            <c:ext xmlns:c16="http://schemas.microsoft.com/office/drawing/2014/chart" uri="{C3380CC4-5D6E-409C-BE32-E72D297353CC}">
              <c16:uniqueId val="{00000001-19AE-4D81-B5E7-35E4C9ED1656}"/>
            </c:ext>
          </c:extLst>
        </c:ser>
        <c:dLbls>
          <c:showLegendKey val="0"/>
          <c:showVal val="0"/>
          <c:showCatName val="0"/>
          <c:showSerName val="0"/>
          <c:showPercent val="0"/>
          <c:showBubbleSize val="0"/>
        </c:dLbls>
        <c:gapWidth val="182"/>
        <c:axId val="303352352"/>
        <c:axId val="303348824"/>
      </c:barChart>
      <c:catAx>
        <c:axId val="303352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303348824"/>
        <c:crosses val="autoZero"/>
        <c:auto val="1"/>
        <c:lblAlgn val="ctr"/>
        <c:lblOffset val="100"/>
        <c:noMultiLvlLbl val="0"/>
      </c:catAx>
      <c:valAx>
        <c:axId val="303348824"/>
        <c:scaling>
          <c:orientation val="minMax"/>
          <c:max val="30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303352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PlaceHolder 1"/>
          <p:cNvSpPr>
            <a:spLocks noGrp="1"/>
          </p:cNvSpPr>
          <p:nvPr>
            <p:ph type="body"/>
          </p:nvPr>
        </p:nvSpPr>
        <p:spPr>
          <a:xfrm>
            <a:off x="756000" y="5078520"/>
            <a:ext cx="6047640" cy="4811040"/>
          </a:xfrm>
          <a:prstGeom prst="rect">
            <a:avLst/>
          </a:prstGeom>
        </p:spPr>
        <p:txBody>
          <a:bodyPr lIns="0" tIns="0" rIns="0" bIns="0"/>
          <a:lstStyle/>
          <a:p>
            <a:r>
              <a:rPr lang="lv-LV" sz="2000">
                <a:latin typeface="Arial"/>
              </a:rPr>
              <a:t>Klikšķiniet, lai rediģētu piezīmju formātu</a:t>
            </a:r>
            <a:endParaRPr/>
          </a:p>
        </p:txBody>
      </p:sp>
      <p:sp>
        <p:nvSpPr>
          <p:cNvPr id="145" name="PlaceHolder 2"/>
          <p:cNvSpPr>
            <a:spLocks noGrp="1"/>
          </p:cNvSpPr>
          <p:nvPr>
            <p:ph type="hdr"/>
          </p:nvPr>
        </p:nvSpPr>
        <p:spPr>
          <a:xfrm>
            <a:off x="0" y="0"/>
            <a:ext cx="3280680" cy="534240"/>
          </a:xfrm>
          <a:prstGeom prst="rect">
            <a:avLst/>
          </a:prstGeom>
        </p:spPr>
        <p:txBody>
          <a:bodyPr lIns="0" tIns="0" rIns="0" bIns="0"/>
          <a:lstStyle/>
          <a:p>
            <a:r>
              <a:rPr lang="lv-LV" sz="1400">
                <a:latin typeface="Times New Roman"/>
              </a:rPr>
              <a:t>&lt;galvene&gt;</a:t>
            </a:r>
            <a:endParaRPr/>
          </a:p>
        </p:txBody>
      </p:sp>
      <p:sp>
        <p:nvSpPr>
          <p:cNvPr id="146" name="PlaceHolder 3"/>
          <p:cNvSpPr>
            <a:spLocks noGrp="1"/>
          </p:cNvSpPr>
          <p:nvPr>
            <p:ph type="dt"/>
          </p:nvPr>
        </p:nvSpPr>
        <p:spPr>
          <a:xfrm>
            <a:off x="4278960" y="0"/>
            <a:ext cx="3280680" cy="534240"/>
          </a:xfrm>
          <a:prstGeom prst="rect">
            <a:avLst/>
          </a:prstGeom>
        </p:spPr>
        <p:txBody>
          <a:bodyPr lIns="0" tIns="0" rIns="0" bIns="0"/>
          <a:lstStyle/>
          <a:p>
            <a:pPr algn="r"/>
            <a:r>
              <a:rPr lang="lv-LV" sz="1400">
                <a:latin typeface="Times New Roman"/>
              </a:rPr>
              <a:t>&lt;datums/laiks&gt;</a:t>
            </a:r>
            <a:endParaRPr/>
          </a:p>
        </p:txBody>
      </p:sp>
      <p:sp>
        <p:nvSpPr>
          <p:cNvPr id="147" name="PlaceHolder 4"/>
          <p:cNvSpPr>
            <a:spLocks noGrp="1"/>
          </p:cNvSpPr>
          <p:nvPr>
            <p:ph type="ftr"/>
          </p:nvPr>
        </p:nvSpPr>
        <p:spPr>
          <a:xfrm>
            <a:off x="0" y="10157400"/>
            <a:ext cx="3280680" cy="534240"/>
          </a:xfrm>
          <a:prstGeom prst="rect">
            <a:avLst/>
          </a:prstGeom>
        </p:spPr>
        <p:txBody>
          <a:bodyPr lIns="0" tIns="0" rIns="0" bIns="0" anchor="b"/>
          <a:lstStyle/>
          <a:p>
            <a:r>
              <a:rPr lang="lv-LV" sz="1400">
                <a:latin typeface="Times New Roman"/>
              </a:rPr>
              <a:t>&lt;kājene&gt;</a:t>
            </a:r>
            <a:endParaRPr/>
          </a:p>
        </p:txBody>
      </p:sp>
      <p:sp>
        <p:nvSpPr>
          <p:cNvPr id="148" name="PlaceHolder 5"/>
          <p:cNvSpPr>
            <a:spLocks noGrp="1"/>
          </p:cNvSpPr>
          <p:nvPr>
            <p:ph type="sldNum"/>
          </p:nvPr>
        </p:nvSpPr>
        <p:spPr>
          <a:xfrm>
            <a:off x="4278960" y="10157400"/>
            <a:ext cx="3280680" cy="534240"/>
          </a:xfrm>
          <a:prstGeom prst="rect">
            <a:avLst/>
          </a:prstGeom>
        </p:spPr>
        <p:txBody>
          <a:bodyPr lIns="0" tIns="0" rIns="0" bIns="0" anchor="b"/>
          <a:lstStyle/>
          <a:p>
            <a:pPr algn="r"/>
            <a:fld id="{3825E851-2D8A-4C58-80DD-6402359D375E}" type="slidenum">
              <a:rPr lang="lv-LV" sz="1400">
                <a:latin typeface="Times New Roman"/>
              </a:rPr>
              <a:pPr algn="r"/>
              <a:t>‹#›</a:t>
            </a:fld>
            <a:endParaRPr/>
          </a:p>
        </p:txBody>
      </p:sp>
    </p:spTree>
    <p:extLst>
      <p:ext uri="{BB962C8B-B14F-4D97-AF65-F5344CB8AC3E}">
        <p14:creationId xmlns:p14="http://schemas.microsoft.com/office/powerpoint/2010/main" val="3883688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4" name="Picture 33"/>
          <p:cNvPicPr/>
          <p:nvPr/>
        </p:nvPicPr>
        <p:blipFill>
          <a:blip r:embed="rId2" cstate="print"/>
          <a:stretch/>
        </p:blipFill>
        <p:spPr>
          <a:xfrm>
            <a:off x="2079000" y="1604520"/>
            <a:ext cx="4984920" cy="3977280"/>
          </a:xfrm>
          <a:prstGeom prst="rect">
            <a:avLst/>
          </a:prstGeom>
          <a:ln>
            <a:noFill/>
          </a:ln>
        </p:spPr>
      </p:pic>
      <p:pic>
        <p:nvPicPr>
          <p:cNvPr id="35" name="Picture 34"/>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7"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0"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8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85"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86"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8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0"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9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9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4"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96"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97"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9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01"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02"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04"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05"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06" name="Picture 105"/>
          <p:cNvPicPr/>
          <p:nvPr/>
        </p:nvPicPr>
        <p:blipFill>
          <a:blip r:embed="rId2" cstate="print"/>
          <a:stretch/>
        </p:blipFill>
        <p:spPr>
          <a:xfrm>
            <a:off x="2079000" y="1604520"/>
            <a:ext cx="4984920" cy="3977280"/>
          </a:xfrm>
          <a:prstGeom prst="rect">
            <a:avLst/>
          </a:prstGeom>
          <a:ln>
            <a:noFill/>
          </a:ln>
        </p:spPr>
      </p:pic>
      <p:pic>
        <p:nvPicPr>
          <p:cNvPr id="107" name="Picture 106"/>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1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13"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15"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16"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21"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22"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4"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25"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26"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2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30"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32"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133"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35"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6"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37"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38"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40"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41"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42" name="Picture 141"/>
          <p:cNvPicPr/>
          <p:nvPr/>
        </p:nvPicPr>
        <p:blipFill>
          <a:blip r:embed="rId2" cstate="print"/>
          <a:stretch/>
        </p:blipFill>
        <p:spPr>
          <a:xfrm>
            <a:off x="2079000" y="1604520"/>
            <a:ext cx="4984920" cy="3977280"/>
          </a:xfrm>
          <a:prstGeom prst="rect">
            <a:avLst/>
          </a:prstGeom>
          <a:ln>
            <a:noFill/>
          </a:ln>
        </p:spPr>
      </p:pic>
      <p:pic>
        <p:nvPicPr>
          <p:cNvPr id="143" name="Picture 142"/>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8880" cy="1144440"/>
          </a:xfrm>
          <a:prstGeom prst="rect">
            <a:avLst/>
          </a:prstGeom>
        </p:spPr>
        <p:txBody>
          <a:bodyPr lIns="0" tIns="0" rIns="0" bIns="0" anchor="ctr"/>
          <a:lstStyle/>
          <a:p>
            <a:pPr algn="ctr"/>
            <a:endParaRP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lv-LV" sz="3200">
                <a:latin typeface="Arial"/>
              </a:rPr>
              <a:t>Klikšķiniet, lai rediģētu struktūras skata formātu</a:t>
            </a:r>
            <a:endParaRPr/>
          </a:p>
          <a:p>
            <a:pPr lvl="1">
              <a:buSzPct val="75000"/>
              <a:buFont typeface="StarSymbol"/>
              <a:buChar char=""/>
            </a:pPr>
            <a:r>
              <a:rPr lang="lv-LV" sz="2800">
                <a:latin typeface="Arial"/>
              </a:rPr>
              <a:t>Otrais struktūras līmenis</a:t>
            </a:r>
            <a:endParaRPr/>
          </a:p>
          <a:p>
            <a:pPr lvl="2">
              <a:buSzPct val="45000"/>
              <a:buFont typeface="StarSymbol"/>
              <a:buChar char=""/>
            </a:pPr>
            <a:r>
              <a:rPr lang="lv-LV" sz="2400">
                <a:latin typeface="Arial"/>
              </a:rPr>
              <a:t>Trešais struktūras līmenis</a:t>
            </a:r>
            <a:endParaRPr/>
          </a:p>
          <a:p>
            <a:pPr lvl="3">
              <a:buSzPct val="75000"/>
              <a:buFont typeface="StarSymbol"/>
              <a:buChar char=""/>
            </a:pPr>
            <a:r>
              <a:rPr lang="lv-LV" sz="2000">
                <a:latin typeface="Arial"/>
              </a:rPr>
              <a:t>Ceturtais struktūras līmenis</a:t>
            </a:r>
            <a:endParaRPr/>
          </a:p>
          <a:p>
            <a:pPr lvl="4">
              <a:buSzPct val="45000"/>
              <a:buFont typeface="StarSymbol"/>
              <a:buChar char=""/>
            </a:pPr>
            <a:r>
              <a:rPr lang="lv-LV" sz="2000">
                <a:latin typeface="Arial"/>
              </a:rPr>
              <a:t>Piektais struktūras līmenis</a:t>
            </a:r>
            <a:endParaRPr/>
          </a:p>
          <a:p>
            <a:pPr lvl="5">
              <a:buSzPct val="45000"/>
              <a:buFont typeface="StarSymbol"/>
              <a:buChar char=""/>
            </a:pPr>
            <a:r>
              <a:rPr lang="lv-LV" sz="2000">
                <a:latin typeface="Arial"/>
              </a:rPr>
              <a:t>Sestais struktūras līmenis</a:t>
            </a:r>
            <a:endParaRPr/>
          </a:p>
          <a:p>
            <a:pPr lvl="6">
              <a:buSzPct val="45000"/>
              <a:buFont typeface="StarSymbol"/>
              <a:buChar char=""/>
            </a:pPr>
            <a:r>
              <a:rPr lang="lv-LV" sz="2000">
                <a:latin typeface="Arial"/>
              </a:rPr>
              <a:t>Septītais struktūras līmenis</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lv-LV" sz="4400">
                <a:latin typeface="Arial"/>
              </a:rPr>
              <a:t>Klikšķiniet, lai rediģētu virsraksta formātu</a:t>
            </a:r>
            <a:endParaRPr/>
          </a:p>
        </p:txBody>
      </p:sp>
      <p:sp>
        <p:nvSpPr>
          <p:cNvPr id="7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lv-LV" sz="3200">
                <a:latin typeface="Arial"/>
              </a:rPr>
              <a:t>Klikšķiniet, lai rediģētu struktūras skata formātu</a:t>
            </a:r>
            <a:endParaRPr/>
          </a:p>
          <a:p>
            <a:pPr lvl="1">
              <a:buSzPct val="75000"/>
              <a:buFont typeface="StarSymbol"/>
              <a:buChar char=""/>
            </a:pPr>
            <a:r>
              <a:rPr lang="lv-LV" sz="2800">
                <a:latin typeface="Arial"/>
              </a:rPr>
              <a:t>Otrais struktūras līmenis</a:t>
            </a:r>
            <a:endParaRPr/>
          </a:p>
          <a:p>
            <a:pPr lvl="2">
              <a:buSzPct val="45000"/>
              <a:buFont typeface="StarSymbol"/>
              <a:buChar char=""/>
            </a:pPr>
            <a:r>
              <a:rPr lang="lv-LV" sz="2400">
                <a:latin typeface="Arial"/>
              </a:rPr>
              <a:t>Trešais struktūras līmenis</a:t>
            </a:r>
            <a:endParaRPr/>
          </a:p>
          <a:p>
            <a:pPr lvl="3">
              <a:buSzPct val="75000"/>
              <a:buFont typeface="StarSymbol"/>
              <a:buChar char=""/>
            </a:pPr>
            <a:r>
              <a:rPr lang="lv-LV" sz="2000">
                <a:latin typeface="Arial"/>
              </a:rPr>
              <a:t>Ceturtais struktūras līmenis</a:t>
            </a:r>
            <a:endParaRPr/>
          </a:p>
          <a:p>
            <a:pPr lvl="4">
              <a:buSzPct val="45000"/>
              <a:buFont typeface="StarSymbol"/>
              <a:buChar char=""/>
            </a:pPr>
            <a:r>
              <a:rPr lang="lv-LV" sz="2000">
                <a:latin typeface="Arial"/>
              </a:rPr>
              <a:t>Piektais struktūras līmenis</a:t>
            </a:r>
            <a:endParaRPr/>
          </a:p>
          <a:p>
            <a:pPr lvl="5">
              <a:buSzPct val="45000"/>
              <a:buFont typeface="StarSymbol"/>
              <a:buChar char=""/>
            </a:pPr>
            <a:r>
              <a:rPr lang="lv-LV" sz="2000">
                <a:latin typeface="Arial"/>
              </a:rPr>
              <a:t>Sestais struktūras līmenis</a:t>
            </a:r>
            <a:endParaRPr/>
          </a:p>
          <a:p>
            <a:pPr lvl="6">
              <a:buSzPct val="45000"/>
              <a:buFont typeface="StarSymbol"/>
              <a:buChar char=""/>
            </a:pPr>
            <a:r>
              <a:rPr lang="lv-LV" sz="2000">
                <a:latin typeface="Arial"/>
              </a:rPr>
              <a:t>Septītais struktūras līmenis</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lv-LV" sz="4400">
                <a:latin typeface="Arial"/>
              </a:rPr>
              <a:t>Klikšķiniet, lai rediģētu virsraksta formātu</a:t>
            </a:r>
            <a:endParaRPr/>
          </a:p>
        </p:txBody>
      </p:sp>
      <p:sp>
        <p:nvSpPr>
          <p:cNvPr id="109"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lv-LV" sz="3200">
                <a:latin typeface="Arial"/>
              </a:rPr>
              <a:t>Klikšķiniet, lai rediģētu struktūras skata formātu</a:t>
            </a:r>
            <a:endParaRPr/>
          </a:p>
          <a:p>
            <a:pPr lvl="1">
              <a:buSzPct val="75000"/>
              <a:buFont typeface="StarSymbol"/>
              <a:buChar char=""/>
            </a:pPr>
            <a:r>
              <a:rPr lang="lv-LV" sz="2800">
                <a:latin typeface="Arial"/>
              </a:rPr>
              <a:t>Otrais struktūras līmenis</a:t>
            </a:r>
            <a:endParaRPr/>
          </a:p>
          <a:p>
            <a:pPr lvl="2">
              <a:buSzPct val="45000"/>
              <a:buFont typeface="StarSymbol"/>
              <a:buChar char=""/>
            </a:pPr>
            <a:r>
              <a:rPr lang="lv-LV" sz="2400">
                <a:latin typeface="Arial"/>
              </a:rPr>
              <a:t>Trešais struktūras līmenis</a:t>
            </a:r>
            <a:endParaRPr/>
          </a:p>
          <a:p>
            <a:pPr lvl="3">
              <a:buSzPct val="75000"/>
              <a:buFont typeface="StarSymbol"/>
              <a:buChar char=""/>
            </a:pPr>
            <a:r>
              <a:rPr lang="lv-LV" sz="2000">
                <a:latin typeface="Arial"/>
              </a:rPr>
              <a:t>Ceturtais struktūras līmenis</a:t>
            </a:r>
            <a:endParaRPr/>
          </a:p>
          <a:p>
            <a:pPr lvl="4">
              <a:buSzPct val="45000"/>
              <a:buFont typeface="StarSymbol"/>
              <a:buChar char=""/>
            </a:pPr>
            <a:r>
              <a:rPr lang="lv-LV" sz="2000">
                <a:latin typeface="Arial"/>
              </a:rPr>
              <a:t>Piektais struktūras līmenis</a:t>
            </a:r>
            <a:endParaRPr/>
          </a:p>
          <a:p>
            <a:pPr lvl="5">
              <a:buSzPct val="45000"/>
              <a:buFont typeface="StarSymbol"/>
              <a:buChar char=""/>
            </a:pPr>
            <a:r>
              <a:rPr lang="lv-LV" sz="2000">
                <a:latin typeface="Arial"/>
              </a:rPr>
              <a:t>Sestais struktūras līmenis</a:t>
            </a:r>
            <a:endParaRPr/>
          </a:p>
          <a:p>
            <a:pPr lvl="6">
              <a:buSzPct val="45000"/>
              <a:buFont typeface="StarSymbol"/>
              <a:buChar char=""/>
            </a:pPr>
            <a:r>
              <a:rPr lang="lv-LV" sz="2000">
                <a:latin typeface="Arial"/>
              </a:rPr>
              <a:t>Septītais struktūras līmenis</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lpr.gov.lv/" TargetMode="Externa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lpr.gov.lv/" TargetMode="Externa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0.jfif"/><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5.xml"/><Relationship Id="rId6" Type="http://schemas.openxmlformats.org/officeDocument/2006/relationships/image" Target="../media/image28.jfif"/><Relationship Id="rId5" Type="http://schemas.openxmlformats.org/officeDocument/2006/relationships/image" Target="../media/image27.jfif"/><Relationship Id="rId10" Type="http://schemas.openxmlformats.org/officeDocument/2006/relationships/image" Target="../media/image32.jfif"/><Relationship Id="rId4" Type="http://schemas.openxmlformats.org/officeDocument/2006/relationships/image" Target="../media/image26.jfif"/><Relationship Id="rId9" Type="http://schemas.openxmlformats.org/officeDocument/2006/relationships/image" Target="../media/image31.jfif"/></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image" Target="../media/image38.jpg"/><Relationship Id="rId5" Type="http://schemas.openxmlformats.org/officeDocument/2006/relationships/image" Target="../media/image37.jfif"/><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image" Target="../media/image42.jp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hyperlink" Target="http://www.eni-cbc.eu/llb/lv/"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lpr.gov.lv/lv/regionalie_projekti/open-leadership/aktivitates/#.WxeXsCAuDIU"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6.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hyperlink" Target="http://ec.europa.eu/europeaid/prag/document.do?locale=en" TargetMode="External"/><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hyperlink" Target="mailto:oskars@nvoc.lv" TargetMode="Externa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539552" y="5733256"/>
            <a:ext cx="2088112" cy="83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endParaRPr sz="2000" dirty="0"/>
          </a:p>
        </p:txBody>
      </p:sp>
      <p:sp>
        <p:nvSpPr>
          <p:cNvPr id="150" name="CustomShape 2"/>
          <p:cNvSpPr/>
          <p:nvPr/>
        </p:nvSpPr>
        <p:spPr>
          <a:xfrm>
            <a:off x="1403648" y="1484784"/>
            <a:ext cx="7433144" cy="24462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sz="2800" dirty="0">
              <a:solidFill>
                <a:schemeClr val="accent3">
                  <a:lumMod val="50000"/>
                </a:schemeClr>
              </a:solidFill>
            </a:endParaRPr>
          </a:p>
        </p:txBody>
      </p:sp>
      <p:sp>
        <p:nvSpPr>
          <p:cNvPr id="151" name="CustomShape 3"/>
          <p:cNvSpPr/>
          <p:nvPr/>
        </p:nvSpPr>
        <p:spPr>
          <a:xfrm>
            <a:off x="5015982" y="1134839"/>
            <a:ext cx="3668658" cy="586915"/>
          </a:xfrm>
          <a:prstGeom prst="rect">
            <a:avLst/>
          </a:prstGeom>
          <a:noFill/>
          <a:ln>
            <a:noFill/>
          </a:ln>
        </p:spPr>
        <p:style>
          <a:lnRef idx="0">
            <a:scrgbClr r="0" g="0" b="0"/>
          </a:lnRef>
          <a:fillRef idx="0">
            <a:scrgbClr r="0" g="0" b="0"/>
          </a:fillRef>
          <a:effectRef idx="0">
            <a:scrgbClr r="0" g="0" b="0"/>
          </a:effectRef>
          <a:fontRef idx="minor"/>
        </p:style>
        <p:txBody>
          <a:bodyPr/>
          <a:lstStyle/>
          <a:p>
            <a:pPr algn="ctr"/>
            <a:r>
              <a:rPr lang="lv-LV"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SEMINĀRS</a:t>
            </a:r>
          </a:p>
          <a:p>
            <a:endParaRPr lang="en-GB" dirty="0"/>
          </a:p>
        </p:txBody>
      </p:sp>
      <p:sp>
        <p:nvSpPr>
          <p:cNvPr id="2" name="Rectangle 1">
            <a:extLst>
              <a:ext uri="{FF2B5EF4-FFF2-40B4-BE49-F238E27FC236}">
                <a16:creationId xmlns:a16="http://schemas.microsoft.com/office/drawing/2014/main" id="{B3163AEB-3E7F-4712-A7AB-CBF40FB473C5}"/>
              </a:ext>
            </a:extLst>
          </p:cNvPr>
          <p:cNvSpPr/>
          <p:nvPr/>
        </p:nvSpPr>
        <p:spPr>
          <a:xfrm>
            <a:off x="4968068" y="1958724"/>
            <a:ext cx="3668658" cy="2422523"/>
          </a:xfrm>
          <a:prstGeom prst="rect">
            <a:avLst/>
          </a:prstGeom>
        </p:spPr>
        <p:txBody>
          <a:bodyPr wrap="square">
            <a:spAutoFit/>
          </a:bodyPr>
          <a:lstStyle/>
          <a:p>
            <a:pPr algn="ctr">
              <a:lnSpc>
                <a:spcPct val="107000"/>
              </a:lnSpc>
              <a:spcAft>
                <a:spcPts val="800"/>
              </a:spcAft>
            </a:pPr>
            <a:r>
              <a:rPr lang="lv-LV" sz="2400" b="1" dirty="0">
                <a:solidFill>
                  <a:srgbClr val="002060"/>
                </a:solidFill>
              </a:rPr>
              <a:t>“Kultūras attīstības tendences Latgales reģionā: tradīcijas, jaunievedumi un sadarbība”</a:t>
            </a:r>
          </a:p>
          <a:p>
            <a:pPr algn="ctr">
              <a:lnSpc>
                <a:spcPct val="107000"/>
              </a:lnSpc>
              <a:spcAft>
                <a:spcPts val="800"/>
              </a:spcAft>
            </a:pPr>
            <a:endParaRPr lang="en-GB"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DB9949F-DB9D-4EA1-ABFE-9CED25F45224}"/>
              </a:ext>
            </a:extLst>
          </p:cNvPr>
          <p:cNvSpPr/>
          <p:nvPr/>
        </p:nvSpPr>
        <p:spPr>
          <a:xfrm>
            <a:off x="5015982" y="5404521"/>
            <a:ext cx="3668658" cy="837280"/>
          </a:xfrm>
          <a:prstGeom prst="rect">
            <a:avLst/>
          </a:prstGeom>
        </p:spPr>
        <p:txBody>
          <a:bodyPr wrap="square">
            <a:spAutoFit/>
          </a:bodyPr>
          <a:lstStyle/>
          <a:p>
            <a:pPr algn="ctr">
              <a:lnSpc>
                <a:spcPct val="107000"/>
              </a:lnSpc>
              <a:spcAft>
                <a:spcPts val="800"/>
              </a:spcAft>
            </a:pPr>
            <a:r>
              <a:rPr lang="lv-LV" sz="2000" b="1" i="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2019. gada 9.maijs</a:t>
            </a:r>
          </a:p>
          <a:p>
            <a:pPr algn="ctr">
              <a:lnSpc>
                <a:spcPct val="107000"/>
              </a:lnSpc>
              <a:spcAft>
                <a:spcPts val="800"/>
              </a:spcAft>
            </a:pPr>
            <a:r>
              <a:rPr lang="lv-LV" sz="2000" b="1" i="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Riebiņu kultūras nams</a:t>
            </a:r>
            <a:endParaRPr lang="en-GB" sz="1600" b="1" i="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3DCB1B1-BC55-42F0-BF7B-8CAE1FDBB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0" y="0"/>
            <a:ext cx="4848820" cy="6858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ED15C-273B-45B9-8E82-0E9455B7A363}"/>
              </a:ext>
            </a:extLst>
          </p:cNvPr>
          <p:cNvSpPr>
            <a:spLocks noGrp="1"/>
          </p:cNvSpPr>
          <p:nvPr>
            <p:ph type="title"/>
          </p:nvPr>
        </p:nvSpPr>
        <p:spPr>
          <a:xfrm>
            <a:off x="600850" y="1563773"/>
            <a:ext cx="4015848" cy="1944216"/>
          </a:xfrm>
        </p:spPr>
        <p:txBody>
          <a:bodyPr/>
          <a:lstStyle/>
          <a:p>
            <a:endParaRPr lang="en-GB" dirty="0"/>
          </a:p>
        </p:txBody>
      </p:sp>
      <p:pic>
        <p:nvPicPr>
          <p:cNvPr id="6" name="Picture 5">
            <a:extLst>
              <a:ext uri="{FF2B5EF4-FFF2-40B4-BE49-F238E27FC236}">
                <a16:creationId xmlns:a16="http://schemas.microsoft.com/office/drawing/2014/main" id="{31E767F3-CABC-4182-8B79-F1F1BA8C15B4}"/>
              </a:ext>
            </a:extLst>
          </p:cNvPr>
          <p:cNvPicPr>
            <a:picLocks noChangeAspect="1"/>
          </p:cNvPicPr>
          <p:nvPr/>
        </p:nvPicPr>
        <p:blipFill>
          <a:blip r:embed="rId2"/>
          <a:stretch>
            <a:fillRect/>
          </a:stretch>
        </p:blipFill>
        <p:spPr>
          <a:xfrm>
            <a:off x="5436096" y="56582"/>
            <a:ext cx="3552751" cy="6744836"/>
          </a:xfrm>
          <a:prstGeom prst="rect">
            <a:avLst/>
          </a:prstGeom>
        </p:spPr>
      </p:pic>
      <p:pic>
        <p:nvPicPr>
          <p:cNvPr id="8" name="Picture 7">
            <a:extLst>
              <a:ext uri="{FF2B5EF4-FFF2-40B4-BE49-F238E27FC236}">
                <a16:creationId xmlns:a16="http://schemas.microsoft.com/office/drawing/2014/main" id="{5139FF12-B9F0-4456-9765-F400973B5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95" y="450737"/>
            <a:ext cx="4600736" cy="1223317"/>
          </a:xfrm>
          <a:prstGeom prst="rect">
            <a:avLst/>
          </a:prstGeom>
        </p:spPr>
      </p:pic>
      <p:graphicFrame>
        <p:nvGraphicFramePr>
          <p:cNvPr id="9" name="Table 8">
            <a:extLst>
              <a:ext uri="{FF2B5EF4-FFF2-40B4-BE49-F238E27FC236}">
                <a16:creationId xmlns:a16="http://schemas.microsoft.com/office/drawing/2014/main" id="{EA3A39CA-B016-45E0-A65E-51F2A57DC041}"/>
              </a:ext>
            </a:extLst>
          </p:cNvPr>
          <p:cNvGraphicFramePr>
            <a:graphicFrameLocks noGrp="1"/>
          </p:cNvGraphicFramePr>
          <p:nvPr>
            <p:extLst>
              <p:ext uri="{D42A27DB-BD31-4B8C-83A1-F6EECF244321}">
                <p14:modId xmlns:p14="http://schemas.microsoft.com/office/powerpoint/2010/main" val="125980275"/>
              </p:ext>
            </p:extLst>
          </p:nvPr>
        </p:nvGraphicFramePr>
        <p:xfrm>
          <a:off x="313184" y="1988840"/>
          <a:ext cx="4906887" cy="2632185"/>
        </p:xfrm>
        <a:graphic>
          <a:graphicData uri="http://schemas.openxmlformats.org/drawingml/2006/table">
            <a:tbl>
              <a:tblPr>
                <a:tableStyleId>{5C22544A-7EE6-4342-B048-85BDC9FD1C3A}</a:tableStyleId>
              </a:tblPr>
              <a:tblGrid>
                <a:gridCol w="785757">
                  <a:extLst>
                    <a:ext uri="{9D8B030D-6E8A-4147-A177-3AD203B41FA5}">
                      <a16:colId xmlns:a16="http://schemas.microsoft.com/office/drawing/2014/main" val="2673668663"/>
                    </a:ext>
                  </a:extLst>
                </a:gridCol>
                <a:gridCol w="785757">
                  <a:extLst>
                    <a:ext uri="{9D8B030D-6E8A-4147-A177-3AD203B41FA5}">
                      <a16:colId xmlns:a16="http://schemas.microsoft.com/office/drawing/2014/main" val="463058366"/>
                    </a:ext>
                  </a:extLst>
                </a:gridCol>
                <a:gridCol w="171884">
                  <a:extLst>
                    <a:ext uri="{9D8B030D-6E8A-4147-A177-3AD203B41FA5}">
                      <a16:colId xmlns:a16="http://schemas.microsoft.com/office/drawing/2014/main" val="3064585500"/>
                    </a:ext>
                  </a:extLst>
                </a:gridCol>
                <a:gridCol w="527930">
                  <a:extLst>
                    <a:ext uri="{9D8B030D-6E8A-4147-A177-3AD203B41FA5}">
                      <a16:colId xmlns:a16="http://schemas.microsoft.com/office/drawing/2014/main" val="173965216"/>
                    </a:ext>
                  </a:extLst>
                </a:gridCol>
                <a:gridCol w="527930">
                  <a:extLst>
                    <a:ext uri="{9D8B030D-6E8A-4147-A177-3AD203B41FA5}">
                      <a16:colId xmlns:a16="http://schemas.microsoft.com/office/drawing/2014/main" val="4179849277"/>
                    </a:ext>
                  </a:extLst>
                </a:gridCol>
                <a:gridCol w="527930">
                  <a:extLst>
                    <a:ext uri="{9D8B030D-6E8A-4147-A177-3AD203B41FA5}">
                      <a16:colId xmlns:a16="http://schemas.microsoft.com/office/drawing/2014/main" val="1140504303"/>
                    </a:ext>
                  </a:extLst>
                </a:gridCol>
                <a:gridCol w="527930">
                  <a:extLst>
                    <a:ext uri="{9D8B030D-6E8A-4147-A177-3AD203B41FA5}">
                      <a16:colId xmlns:a16="http://schemas.microsoft.com/office/drawing/2014/main" val="2940311426"/>
                    </a:ext>
                  </a:extLst>
                </a:gridCol>
                <a:gridCol w="478821">
                  <a:extLst>
                    <a:ext uri="{9D8B030D-6E8A-4147-A177-3AD203B41FA5}">
                      <a16:colId xmlns:a16="http://schemas.microsoft.com/office/drawing/2014/main" val="3633405981"/>
                    </a:ext>
                  </a:extLst>
                </a:gridCol>
                <a:gridCol w="572948">
                  <a:extLst>
                    <a:ext uri="{9D8B030D-6E8A-4147-A177-3AD203B41FA5}">
                      <a16:colId xmlns:a16="http://schemas.microsoft.com/office/drawing/2014/main" val="1663373337"/>
                    </a:ext>
                  </a:extLst>
                </a:gridCol>
              </a:tblGrid>
              <a:tr h="614526">
                <a:tc gridSpan="8">
                  <a:txBody>
                    <a:bodyPr/>
                    <a:lstStyle/>
                    <a:p>
                      <a:pPr algn="ctr" fontAlgn="b"/>
                      <a:r>
                        <a:rPr lang="en-GB" sz="1200" u="none" strike="noStrike" dirty="0" err="1">
                          <a:effectLst/>
                        </a:rPr>
                        <a:t>Latgales</a:t>
                      </a:r>
                      <a:r>
                        <a:rPr lang="en-GB" sz="1200" u="none" strike="noStrike" dirty="0">
                          <a:effectLst/>
                        </a:rPr>
                        <a:t> NVO </a:t>
                      </a:r>
                      <a:r>
                        <a:rPr lang="en-GB" sz="1200" u="none" strike="noStrike" dirty="0" err="1">
                          <a:effectLst/>
                        </a:rPr>
                        <a:t>programmas</a:t>
                      </a:r>
                      <a:r>
                        <a:rPr lang="en-GB" sz="1200" u="none" strike="noStrike" dirty="0">
                          <a:effectLst/>
                        </a:rPr>
                        <a:t> </a:t>
                      </a:r>
                      <a:r>
                        <a:rPr lang="en-GB" sz="1200" u="none" strike="noStrike" dirty="0" err="1">
                          <a:effectLst/>
                        </a:rPr>
                        <a:t>atbalsts</a:t>
                      </a:r>
                      <a:r>
                        <a:rPr lang="en-GB" sz="1200" u="none" strike="noStrike" dirty="0">
                          <a:effectLst/>
                        </a:rPr>
                        <a:t> </a:t>
                      </a:r>
                      <a:r>
                        <a:rPr lang="en-GB" sz="1200" u="none" strike="noStrike" dirty="0" err="1">
                          <a:effectLst/>
                        </a:rPr>
                        <a:t>mazākumtautību</a:t>
                      </a:r>
                      <a:r>
                        <a:rPr lang="en-GB" sz="1200" u="none" strike="noStrike" dirty="0">
                          <a:effectLst/>
                        </a:rPr>
                        <a:t> </a:t>
                      </a:r>
                      <a:r>
                        <a:rPr lang="en-GB" sz="1200" u="none" strike="noStrike" dirty="0" err="1">
                          <a:effectLst/>
                        </a:rPr>
                        <a:t>biedrību</a:t>
                      </a:r>
                      <a:r>
                        <a:rPr lang="en-GB" sz="1200" u="none" strike="noStrike" dirty="0">
                          <a:effectLst/>
                        </a:rPr>
                        <a:t> </a:t>
                      </a:r>
                      <a:r>
                        <a:rPr lang="en-GB" sz="1200" u="none" strike="noStrike" dirty="0" err="1">
                          <a:effectLst/>
                        </a:rPr>
                        <a:t>aktivitātēm</a:t>
                      </a:r>
                      <a:r>
                        <a:rPr lang="en-GB" sz="1200" u="none" strike="noStrike" dirty="0">
                          <a:effectLst/>
                        </a:rPr>
                        <a:t> no 2014. </a:t>
                      </a:r>
                      <a:r>
                        <a:rPr lang="en-GB" sz="1200" u="none" strike="noStrike" dirty="0" err="1">
                          <a:effectLst/>
                        </a:rPr>
                        <a:t>līdz</a:t>
                      </a:r>
                      <a:r>
                        <a:rPr lang="en-GB" sz="1200" u="none" strike="noStrike" dirty="0">
                          <a:effectLst/>
                        </a:rPr>
                        <a:t> 2018.gadam</a:t>
                      </a:r>
                      <a:endParaRPr lang="en-GB" sz="1200" b="1" i="0" u="none" strike="noStrike" dirty="0">
                        <a:solidFill>
                          <a:srgbClr val="1F497D"/>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6188212"/>
                  </a:ext>
                </a:extLst>
              </a:tr>
              <a:tr h="220223">
                <a:tc gridSpan="3">
                  <a:txBody>
                    <a:bodyPr/>
                    <a:lstStyle/>
                    <a:p>
                      <a:pPr algn="ctr" fontAlgn="b"/>
                      <a:r>
                        <a:rPr lang="en-GB" sz="1200" u="none" strike="noStrike">
                          <a:effectLst/>
                        </a:rPr>
                        <a:t> </a:t>
                      </a:r>
                      <a:endParaRPr lang="en-GB" sz="1200" b="1" i="0" u="none" strike="noStrike">
                        <a:solidFill>
                          <a:srgbClr val="1F497D"/>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a:txBody>
                    <a:bodyPr/>
                    <a:lstStyle/>
                    <a:p>
                      <a:pPr algn="ctr" fontAlgn="b"/>
                      <a:r>
                        <a:rPr lang="en-GB" sz="1200" u="none" strike="noStrike">
                          <a:effectLst/>
                        </a:rPr>
                        <a:t>2014.</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2015.</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2016.</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2017.</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2018</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KOPĀ</a:t>
                      </a:r>
                      <a:endParaRPr lang="en-GB" sz="1200" b="1" i="0" u="none" strike="noStrike">
                        <a:solidFill>
                          <a:srgbClr val="1F497D"/>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49184097"/>
                  </a:ext>
                </a:extLst>
              </a:tr>
              <a:tr h="220223">
                <a:tc gridSpan="3">
                  <a:txBody>
                    <a:bodyPr/>
                    <a:lstStyle/>
                    <a:p>
                      <a:pPr algn="l" fontAlgn="b"/>
                      <a:r>
                        <a:rPr lang="lv-LV" sz="1200" u="none" strike="noStrike">
                          <a:effectLst/>
                        </a:rPr>
                        <a:t>Poļu biedrības</a:t>
                      </a:r>
                      <a:endParaRPr lang="lv-LV" sz="1200" b="1" i="0" u="none" strike="noStrike">
                        <a:solidFill>
                          <a:srgbClr val="1F497D"/>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a:txBody>
                    <a:bodyPr/>
                    <a:lstStyle/>
                    <a:p>
                      <a:pPr algn="ctr" fontAlgn="b"/>
                      <a:r>
                        <a:rPr lang="en-GB" sz="1200" u="none" strike="noStrike">
                          <a:effectLst/>
                        </a:rPr>
                        <a:t> </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6</a:t>
                      </a:r>
                      <a:endParaRPr lang="en-GB" sz="1200" b="1" i="0" u="none" strike="noStrike">
                        <a:solidFill>
                          <a:srgbClr val="1F497D"/>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5524755"/>
                  </a:ext>
                </a:extLst>
              </a:tr>
              <a:tr h="413179">
                <a:tc gridSpan="3">
                  <a:txBody>
                    <a:bodyPr/>
                    <a:lstStyle/>
                    <a:p>
                      <a:pPr algn="l" fontAlgn="b"/>
                      <a:r>
                        <a:rPr lang="en-GB" sz="1200" u="none" strike="noStrike">
                          <a:effectLst/>
                        </a:rPr>
                        <a:t>Baltkriebu biedrības</a:t>
                      </a:r>
                      <a:endParaRPr lang="en-GB" sz="1200" b="1" i="0" u="none" strike="noStrike">
                        <a:solidFill>
                          <a:srgbClr val="1F497D"/>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a:txBody>
                    <a:bodyPr/>
                    <a:lstStyle/>
                    <a:p>
                      <a:pPr algn="ctr" fontAlgn="b"/>
                      <a:r>
                        <a:rPr lang="en-GB" sz="1200" u="none" strike="noStrike" dirty="0">
                          <a:effectLst/>
                        </a:rPr>
                        <a:t> </a:t>
                      </a:r>
                      <a:endParaRPr lang="en-GB" sz="1200" b="1" i="0" u="none" strike="noStrike" dirty="0">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dirty="0">
                          <a:effectLst/>
                        </a:rPr>
                        <a:t>1</a:t>
                      </a:r>
                      <a:endParaRPr lang="en-GB" sz="1200" b="1" i="0" u="none" strike="noStrike" dirty="0">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6</a:t>
                      </a:r>
                      <a:endParaRPr lang="en-GB" sz="1200" b="1" i="0" u="none" strike="noStrike">
                        <a:solidFill>
                          <a:srgbClr val="1F497D"/>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79294419"/>
                  </a:ext>
                </a:extLst>
              </a:tr>
              <a:tr h="230709">
                <a:tc gridSpan="3">
                  <a:txBody>
                    <a:bodyPr/>
                    <a:lstStyle/>
                    <a:p>
                      <a:pPr algn="l" fontAlgn="b"/>
                      <a:r>
                        <a:rPr lang="en-GB" sz="1200" u="none" strike="noStrike">
                          <a:effectLst/>
                        </a:rPr>
                        <a:t>Ebreju biedrības</a:t>
                      </a:r>
                      <a:endParaRPr lang="en-GB" sz="1200" b="1" i="0" u="none" strike="noStrike">
                        <a:solidFill>
                          <a:srgbClr val="1F497D"/>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a:txBody>
                    <a:bodyPr/>
                    <a:lstStyle/>
                    <a:p>
                      <a:pPr algn="ctr" fontAlgn="b"/>
                      <a:r>
                        <a:rPr lang="en-GB" sz="1200" u="none" strike="noStrike">
                          <a:effectLst/>
                        </a:rPr>
                        <a:t> </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dirty="0">
                          <a:effectLst/>
                        </a:rPr>
                        <a:t>2</a:t>
                      </a:r>
                      <a:endParaRPr lang="en-GB" sz="1200" b="1" i="0" u="none" strike="noStrike" dirty="0">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 </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4</a:t>
                      </a:r>
                      <a:endParaRPr lang="en-GB" sz="1200" b="1" i="0" u="none" strike="noStrike">
                        <a:solidFill>
                          <a:srgbClr val="1F497D"/>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42027018"/>
                  </a:ext>
                </a:extLst>
              </a:tr>
              <a:tr h="262170">
                <a:tc gridSpan="3">
                  <a:txBody>
                    <a:bodyPr/>
                    <a:lstStyle/>
                    <a:p>
                      <a:pPr algn="l" fontAlgn="b"/>
                      <a:r>
                        <a:rPr lang="lv-LV" sz="1200" u="none" strike="noStrike">
                          <a:effectLst/>
                        </a:rPr>
                        <a:t>Ukraiņu biedrība</a:t>
                      </a:r>
                      <a:endParaRPr lang="lv-LV" sz="1200" b="1" i="0" u="none" strike="noStrike">
                        <a:solidFill>
                          <a:srgbClr val="1F497D"/>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a:txBody>
                    <a:bodyPr/>
                    <a:lstStyle/>
                    <a:p>
                      <a:pPr algn="ctr" fontAlgn="b"/>
                      <a:r>
                        <a:rPr lang="en-GB" sz="1200" u="none" strike="noStrike">
                          <a:effectLst/>
                        </a:rPr>
                        <a:t> </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dirty="0">
                          <a:effectLst/>
                        </a:rPr>
                        <a:t> </a:t>
                      </a:r>
                      <a:endParaRPr lang="en-GB" sz="1200" b="1" i="0" u="none" strike="noStrike" dirty="0">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3</a:t>
                      </a:r>
                      <a:endParaRPr lang="en-GB" sz="1200" b="1" i="0" u="none" strike="noStrike">
                        <a:solidFill>
                          <a:srgbClr val="1F497D"/>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8717"/>
                  </a:ext>
                </a:extLst>
              </a:tr>
              <a:tr h="220223">
                <a:tc gridSpan="3">
                  <a:txBody>
                    <a:bodyPr/>
                    <a:lstStyle/>
                    <a:p>
                      <a:pPr algn="l" fontAlgn="b"/>
                      <a:r>
                        <a:rPr lang="en-GB" sz="1200" u="none" strike="noStrike" dirty="0" err="1">
                          <a:effectLst/>
                        </a:rPr>
                        <a:t>Romu</a:t>
                      </a:r>
                      <a:r>
                        <a:rPr lang="en-GB" sz="1200" u="none" strike="noStrike" dirty="0">
                          <a:effectLst/>
                        </a:rPr>
                        <a:t> </a:t>
                      </a:r>
                      <a:r>
                        <a:rPr lang="en-GB" sz="1200" u="none" strike="noStrike" dirty="0" err="1">
                          <a:effectLst/>
                        </a:rPr>
                        <a:t>biedrības</a:t>
                      </a:r>
                      <a:endParaRPr lang="en-GB" sz="1200" b="1" i="0" u="none" strike="noStrike" dirty="0">
                        <a:solidFill>
                          <a:srgbClr val="1F497D"/>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a:txBody>
                    <a:bodyPr/>
                    <a:lstStyle/>
                    <a:p>
                      <a:pPr algn="ctr" fontAlgn="b"/>
                      <a:r>
                        <a:rPr lang="en-GB" sz="1200" u="none" strike="noStrike">
                          <a:effectLst/>
                        </a:rPr>
                        <a:t> </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6</a:t>
                      </a:r>
                      <a:endParaRPr lang="en-GB" sz="1200" b="1" i="0" u="none" strike="noStrike">
                        <a:solidFill>
                          <a:srgbClr val="1F497D"/>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3248518"/>
                  </a:ext>
                </a:extLst>
              </a:tr>
              <a:tr h="230709">
                <a:tc gridSpan="3">
                  <a:txBody>
                    <a:bodyPr/>
                    <a:lstStyle/>
                    <a:p>
                      <a:pPr algn="l" fontAlgn="b"/>
                      <a:r>
                        <a:rPr lang="en-GB" sz="1200" u="none" strike="noStrike">
                          <a:effectLst/>
                        </a:rPr>
                        <a:t>Slāvu biedrības</a:t>
                      </a:r>
                      <a:endParaRPr lang="en-GB" sz="1200" b="1" i="0" u="none" strike="noStrike">
                        <a:solidFill>
                          <a:srgbClr val="1F497D"/>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a:txBody>
                    <a:bodyPr/>
                    <a:lstStyle/>
                    <a:p>
                      <a:pPr algn="ctr" fontAlgn="b"/>
                      <a:r>
                        <a:rPr lang="en-GB" sz="1200" u="none" strike="noStrike">
                          <a:effectLst/>
                        </a:rPr>
                        <a:t>1</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dirty="0">
                          <a:effectLst/>
                        </a:rPr>
                        <a:t>3</a:t>
                      </a:r>
                      <a:endParaRPr lang="en-GB" sz="1200" b="1" i="0" u="none" strike="noStrike" dirty="0">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2</a:t>
                      </a:r>
                      <a:endParaRPr lang="en-GB" sz="1200" b="1" i="0" u="none" strike="noStrike">
                        <a:solidFill>
                          <a:srgbClr val="1F497D"/>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9</a:t>
                      </a:r>
                      <a:endParaRPr lang="en-GB" sz="1200" b="1" i="0" u="none" strike="noStrike">
                        <a:solidFill>
                          <a:srgbClr val="1F497D"/>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5303630"/>
                  </a:ext>
                </a:extLst>
              </a:tr>
              <a:tr h="220223">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dirty="0">
                          <a:effectLst/>
                        </a:rPr>
                        <a:t>34</a:t>
                      </a:r>
                      <a:endParaRPr lang="en-GB"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60506040"/>
                  </a:ext>
                </a:extLst>
              </a:tr>
            </a:tbl>
          </a:graphicData>
        </a:graphic>
      </p:graphicFrame>
    </p:spTree>
    <p:extLst>
      <p:ext uri="{BB962C8B-B14F-4D97-AF65-F5344CB8AC3E}">
        <p14:creationId xmlns:p14="http://schemas.microsoft.com/office/powerpoint/2010/main" val="2184820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2BE42-808C-4132-8751-7610593FE42D}"/>
              </a:ext>
            </a:extLst>
          </p:cNvPr>
          <p:cNvSpPr>
            <a:spLocks noGrp="1"/>
          </p:cNvSpPr>
          <p:nvPr>
            <p:ph type="title"/>
          </p:nvPr>
        </p:nvSpPr>
        <p:spPr/>
        <p:txBody>
          <a:bodyPr/>
          <a:lstStyle/>
          <a:p>
            <a:pPr algn="ctr"/>
            <a:r>
              <a:rPr lang="lv-LV"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Latgales kultūras programmai pieteikto un atbalstīto projektu skaits </a:t>
            </a:r>
            <a:br>
              <a:rPr lang="lv-LV"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br>
            <a:r>
              <a:rPr lang="lv-LV"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no 2005. - 2018. gadam</a:t>
            </a:r>
            <a:endParaRPr lang="en-GB" sz="2800" b="1" dirty="0">
              <a:solidFill>
                <a:schemeClr val="tx2">
                  <a:lumMod val="75000"/>
                </a:schemeClr>
              </a:solidFill>
            </a:endParaRPr>
          </a:p>
        </p:txBody>
      </p:sp>
      <p:pic>
        <p:nvPicPr>
          <p:cNvPr id="4" name="Picture 2">
            <a:extLst>
              <a:ext uri="{FF2B5EF4-FFF2-40B4-BE49-F238E27FC236}">
                <a16:creationId xmlns:a16="http://schemas.microsoft.com/office/drawing/2014/main" id="{CC81C35C-829D-4113-B13B-126BACCA5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89" y="1772816"/>
            <a:ext cx="8993158" cy="460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322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06AC-5433-4F59-8578-2AB3ADFD2773}"/>
              </a:ext>
            </a:extLst>
          </p:cNvPr>
          <p:cNvSpPr>
            <a:spLocks noGrp="1"/>
          </p:cNvSpPr>
          <p:nvPr>
            <p:ph type="title"/>
          </p:nvPr>
        </p:nvSpPr>
        <p:spPr>
          <a:xfrm>
            <a:off x="457200" y="122256"/>
            <a:ext cx="8229240" cy="1794576"/>
          </a:xfrm>
        </p:spPr>
        <p:txBody>
          <a:bodyPr/>
          <a:lstStyle/>
          <a:p>
            <a:pPr algn="ctr"/>
            <a:r>
              <a:rPr lang="lv-LV" sz="2400" b="1" dirty="0">
                <a:solidFill>
                  <a:srgbClr val="002060"/>
                </a:solidFill>
                <a:latin typeface="Tahoma" panose="020B0604030504040204" pitchFamily="34" charset="0"/>
                <a:ea typeface="Tahoma" panose="020B0604030504040204" pitchFamily="34" charset="0"/>
                <a:cs typeface="Tahoma" panose="020B0604030504040204" pitchFamily="34" charset="0"/>
              </a:rPr>
              <a:t>Latgales kultūras programmas ietvaros piešķirtais finansējums un projektu pieteicēju pieprasītais finansējums </a:t>
            </a:r>
            <a:br>
              <a:rPr lang="lv-LV" sz="2400" b="1"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lv-LV" sz="2400" b="1" dirty="0">
                <a:solidFill>
                  <a:srgbClr val="002060"/>
                </a:solidFill>
                <a:latin typeface="Tahoma" panose="020B0604030504040204" pitchFamily="34" charset="0"/>
                <a:ea typeface="Tahoma" panose="020B0604030504040204" pitchFamily="34" charset="0"/>
                <a:cs typeface="Tahoma" panose="020B0604030504040204" pitchFamily="34" charset="0"/>
              </a:rPr>
              <a:t>no 2005.-2018.gadam, EUR                      </a:t>
            </a:r>
            <a:br>
              <a:rPr lang="lv-LV" sz="2400" b="1"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lv-LV" sz="1200" b="1" dirty="0">
                <a:solidFill>
                  <a:srgbClr val="002060"/>
                </a:solidFill>
                <a:latin typeface="Tahoma" panose="020B0604030504040204" pitchFamily="34" charset="0"/>
                <a:ea typeface="Tahoma" panose="020B0604030504040204" pitchFamily="34" charset="0"/>
                <a:cs typeface="Tahoma" panose="020B0604030504040204" pitchFamily="34" charset="0"/>
              </a:rPr>
              <a:t>  (no 2005.g. – 2013.g., lati)</a:t>
            </a:r>
            <a:endParaRPr lang="en-GB" sz="2400" dirty="0">
              <a:solidFill>
                <a:srgbClr val="002060"/>
              </a:solidFill>
            </a:endParaRPr>
          </a:p>
        </p:txBody>
      </p:sp>
      <p:pic>
        <p:nvPicPr>
          <p:cNvPr id="4" name="Picture 2">
            <a:extLst>
              <a:ext uri="{FF2B5EF4-FFF2-40B4-BE49-F238E27FC236}">
                <a16:creationId xmlns:a16="http://schemas.microsoft.com/office/drawing/2014/main" id="{C3D44CC6-8D4B-4F9D-A17A-D4B3734BAD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9288" y="1700808"/>
            <a:ext cx="8525064" cy="503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749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175F-4E5E-4CB0-AD69-A429D1842452}"/>
              </a:ext>
            </a:extLst>
          </p:cNvPr>
          <p:cNvSpPr>
            <a:spLocks noGrp="1"/>
          </p:cNvSpPr>
          <p:nvPr>
            <p:ph type="title"/>
          </p:nvPr>
        </p:nvSpPr>
        <p:spPr/>
        <p:txBody>
          <a:bodyPr/>
          <a:lstStyle/>
          <a:p>
            <a:pPr algn="r"/>
            <a:r>
              <a:rPr lang="lv-LV" sz="2400" b="1" dirty="0">
                <a:solidFill>
                  <a:srgbClr val="002060"/>
                </a:solidFill>
                <a:latin typeface="Tahoma" panose="020B0604030504040204" pitchFamily="34" charset="0"/>
                <a:ea typeface="Tahoma" panose="020B0604030504040204" pitchFamily="34" charset="0"/>
                <a:cs typeface="Tahoma" panose="020B0604030504040204" pitchFamily="34" charset="0"/>
              </a:rPr>
              <a:t>LATGALES KULTŪRAS PROGRAMMAS ATBALSTĪTO PROJEKTU SKAITS SADALĪJUMĀ PA NOVADIEM 2005.-2018. GADĀ</a:t>
            </a:r>
            <a:endParaRPr lang="en-GB" sz="2400" b="1" dirty="0">
              <a:solidFill>
                <a:srgbClr val="002060"/>
              </a:solidFill>
            </a:endParaRPr>
          </a:p>
        </p:txBody>
      </p:sp>
      <p:graphicFrame>
        <p:nvGraphicFramePr>
          <p:cNvPr id="4" name="Table 3">
            <a:extLst>
              <a:ext uri="{FF2B5EF4-FFF2-40B4-BE49-F238E27FC236}">
                <a16:creationId xmlns:a16="http://schemas.microsoft.com/office/drawing/2014/main" id="{2A176F0F-68F6-453B-9B34-D90B82A78B34}"/>
              </a:ext>
            </a:extLst>
          </p:cNvPr>
          <p:cNvGraphicFramePr>
            <a:graphicFrameLocks noGrp="1"/>
          </p:cNvGraphicFramePr>
          <p:nvPr>
            <p:extLst>
              <p:ext uri="{D42A27DB-BD31-4B8C-83A1-F6EECF244321}">
                <p14:modId xmlns:p14="http://schemas.microsoft.com/office/powerpoint/2010/main" val="4159318400"/>
              </p:ext>
            </p:extLst>
          </p:nvPr>
        </p:nvGraphicFramePr>
        <p:xfrm>
          <a:off x="179512" y="1700808"/>
          <a:ext cx="8711456" cy="1361011"/>
        </p:xfrm>
        <a:graphic>
          <a:graphicData uri="http://schemas.openxmlformats.org/drawingml/2006/table">
            <a:tbl>
              <a:tblPr/>
              <a:tblGrid>
                <a:gridCol w="648072">
                  <a:extLst>
                    <a:ext uri="{9D8B030D-6E8A-4147-A177-3AD203B41FA5}">
                      <a16:colId xmlns:a16="http://schemas.microsoft.com/office/drawing/2014/main" val="20000"/>
                    </a:ext>
                  </a:extLst>
                </a:gridCol>
                <a:gridCol w="585318">
                  <a:extLst>
                    <a:ext uri="{9D8B030D-6E8A-4147-A177-3AD203B41FA5}">
                      <a16:colId xmlns:a16="http://schemas.microsoft.com/office/drawing/2014/main" val="20001"/>
                    </a:ext>
                  </a:extLst>
                </a:gridCol>
                <a:gridCol w="760264">
                  <a:extLst>
                    <a:ext uri="{9D8B030D-6E8A-4147-A177-3AD203B41FA5}">
                      <a16:colId xmlns:a16="http://schemas.microsoft.com/office/drawing/2014/main" val="20002"/>
                    </a:ext>
                  </a:extLst>
                </a:gridCol>
                <a:gridCol w="516874">
                  <a:extLst>
                    <a:ext uri="{9D8B030D-6E8A-4147-A177-3AD203B41FA5}">
                      <a16:colId xmlns:a16="http://schemas.microsoft.com/office/drawing/2014/main" val="20003"/>
                    </a:ext>
                  </a:extLst>
                </a:gridCol>
                <a:gridCol w="664551">
                  <a:extLst>
                    <a:ext uri="{9D8B030D-6E8A-4147-A177-3AD203B41FA5}">
                      <a16:colId xmlns:a16="http://schemas.microsoft.com/office/drawing/2014/main" val="20004"/>
                    </a:ext>
                  </a:extLst>
                </a:gridCol>
                <a:gridCol w="590712">
                  <a:extLst>
                    <a:ext uri="{9D8B030D-6E8A-4147-A177-3AD203B41FA5}">
                      <a16:colId xmlns:a16="http://schemas.microsoft.com/office/drawing/2014/main" val="20005"/>
                    </a:ext>
                  </a:extLst>
                </a:gridCol>
                <a:gridCol w="812229">
                  <a:extLst>
                    <a:ext uri="{9D8B030D-6E8A-4147-A177-3AD203B41FA5}">
                      <a16:colId xmlns:a16="http://schemas.microsoft.com/office/drawing/2014/main" val="20006"/>
                    </a:ext>
                  </a:extLst>
                </a:gridCol>
                <a:gridCol w="812229">
                  <a:extLst>
                    <a:ext uri="{9D8B030D-6E8A-4147-A177-3AD203B41FA5}">
                      <a16:colId xmlns:a16="http://schemas.microsoft.com/office/drawing/2014/main" val="20007"/>
                    </a:ext>
                  </a:extLst>
                </a:gridCol>
                <a:gridCol w="664551">
                  <a:extLst>
                    <a:ext uri="{9D8B030D-6E8A-4147-A177-3AD203B41FA5}">
                      <a16:colId xmlns:a16="http://schemas.microsoft.com/office/drawing/2014/main" val="20008"/>
                    </a:ext>
                  </a:extLst>
                </a:gridCol>
                <a:gridCol w="698866">
                  <a:extLst>
                    <a:ext uri="{9D8B030D-6E8A-4147-A177-3AD203B41FA5}">
                      <a16:colId xmlns:a16="http://schemas.microsoft.com/office/drawing/2014/main" val="20009"/>
                    </a:ext>
                  </a:extLst>
                </a:gridCol>
                <a:gridCol w="652597">
                  <a:extLst>
                    <a:ext uri="{9D8B030D-6E8A-4147-A177-3AD203B41FA5}">
                      <a16:colId xmlns:a16="http://schemas.microsoft.com/office/drawing/2014/main" val="20010"/>
                    </a:ext>
                  </a:extLst>
                </a:gridCol>
                <a:gridCol w="679813">
                  <a:extLst>
                    <a:ext uri="{9D8B030D-6E8A-4147-A177-3AD203B41FA5}">
                      <a16:colId xmlns:a16="http://schemas.microsoft.com/office/drawing/2014/main" val="20011"/>
                    </a:ext>
                  </a:extLst>
                </a:gridCol>
                <a:gridCol w="625380">
                  <a:extLst>
                    <a:ext uri="{9D8B030D-6E8A-4147-A177-3AD203B41FA5}">
                      <a16:colId xmlns:a16="http://schemas.microsoft.com/office/drawing/2014/main" val="20012"/>
                    </a:ext>
                  </a:extLst>
                </a:gridCol>
              </a:tblGrid>
              <a:tr h="610441">
                <a:tc>
                  <a:txBody>
                    <a:bodyPr/>
                    <a:lstStyle/>
                    <a:p>
                      <a:pPr algn="ctr" fontAlgn="ctr"/>
                      <a:r>
                        <a:rPr lang="lv-LV" sz="1400" b="1" i="0" u="none" strike="noStrike" dirty="0">
                          <a:solidFill>
                            <a:srgbClr val="002060"/>
                          </a:solidFill>
                          <a:effectLst/>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Aglonas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Baltinavas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Balvu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Ciblas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Dagdas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Daugavpils </a:t>
                      </a:r>
                    </a:p>
                    <a:p>
                      <a:pPr algn="ctr" fontAlgn="ctr"/>
                      <a:r>
                        <a:rPr lang="lv-LV" sz="1200" b="1" i="0" u="none" strike="noStrike" dirty="0">
                          <a:solidFill>
                            <a:srgbClr val="002060"/>
                          </a:solidFill>
                          <a:effectLst/>
                          <a:latin typeface="Times New Roman"/>
                        </a:rPr>
                        <a:t>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Daugavpils </a:t>
                      </a:r>
                    </a:p>
                    <a:p>
                      <a:pPr algn="ctr" fontAlgn="ctr"/>
                      <a:r>
                        <a:rPr lang="lv-LV" sz="1200" b="1" i="0" u="none" strike="noStrike" dirty="0">
                          <a:solidFill>
                            <a:srgbClr val="002060"/>
                          </a:solidFill>
                          <a:effectLst/>
                          <a:latin typeface="Times New Roman"/>
                        </a:rPr>
                        <a:t>pilsēta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Ilūkstes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Kārsavas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Krāslavas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Līvānu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Ludzas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0844">
                <a:tc>
                  <a:txBody>
                    <a:bodyPr/>
                    <a:lstStyle/>
                    <a:p>
                      <a:pPr algn="ctr" fontAlgn="ctr"/>
                      <a:r>
                        <a:rPr lang="lv-LV" sz="1800" b="1" i="0" u="none" strike="noStrike">
                          <a:solidFill>
                            <a:srgbClr val="002060"/>
                          </a:solidFill>
                          <a:effectLst/>
                          <a:latin typeface="Times New Roman"/>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2400" b="1" i="0" u="none" strike="noStrike" dirty="0">
                          <a:solidFill>
                            <a:srgbClr val="002060"/>
                          </a:solidFill>
                          <a:effectLst/>
                          <a:latin typeface="Times New Roman"/>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0844">
                <a:tc>
                  <a:txBody>
                    <a:bodyPr/>
                    <a:lstStyle/>
                    <a:p>
                      <a:pPr algn="ctr" fontAlgn="ctr"/>
                      <a:r>
                        <a:rPr lang="lv-LV" sz="1800" b="1" i="0" u="none" strike="noStrike">
                          <a:solidFill>
                            <a:srgbClr val="002060"/>
                          </a:solidFill>
                          <a:effectLst/>
                          <a:latin typeface="Times New Roman"/>
                        </a:rPr>
                        <a:t>Kopā</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002060"/>
                          </a:solidFill>
                          <a:effectLst/>
                          <a:latin typeface="Times New Roman"/>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002060"/>
                          </a:solidFill>
                          <a:effectLst/>
                          <a:latin typeface="Times New Roman"/>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FF0000"/>
                          </a:solidFill>
                          <a:effectLst/>
                          <a:latin typeface="Times New Roman"/>
                        </a:rPr>
                        <a:t>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002060"/>
                          </a:solidFill>
                          <a:effectLst/>
                          <a:latin typeface="Times New Roman"/>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002060"/>
                          </a:solidFill>
                          <a:effectLst/>
                          <a:latin typeface="Times New Roman"/>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FF0000"/>
                          </a:solidFill>
                          <a:effectLst/>
                          <a:latin typeface="Times New Roman"/>
                        </a:rPr>
                        <a:t>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FF0000"/>
                          </a:solidFill>
                          <a:effectLst/>
                          <a:latin typeface="Times New Roman"/>
                        </a:rPr>
                        <a:t>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002060"/>
                          </a:solidFill>
                          <a:effectLst/>
                          <a:latin typeface="Times New Roman"/>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002060"/>
                          </a:solidFill>
                          <a:effectLst/>
                          <a:latin typeface="Times New Roman"/>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002060"/>
                          </a:solidFill>
                          <a:effectLst/>
                          <a:latin typeface="Times New Roman"/>
                        </a:rPr>
                        <a:t>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FF0000"/>
                          </a:solidFill>
                          <a:effectLst/>
                          <a:latin typeface="Times New Roman"/>
                        </a:rPr>
                        <a:t>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2400" b="1" i="0" u="none" strike="noStrike" dirty="0">
                          <a:solidFill>
                            <a:srgbClr val="002060"/>
                          </a:solidFill>
                          <a:effectLst/>
                          <a:latin typeface="Times New Roman"/>
                        </a:rPr>
                        <a:t>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E5FD8FFA-7FE9-45C3-A9F4-F03EDA3AA3F7}"/>
              </a:ext>
            </a:extLst>
          </p:cNvPr>
          <p:cNvGraphicFramePr>
            <a:graphicFrameLocks noGrp="1"/>
          </p:cNvGraphicFramePr>
          <p:nvPr>
            <p:extLst>
              <p:ext uri="{D42A27DB-BD31-4B8C-83A1-F6EECF244321}">
                <p14:modId xmlns:p14="http://schemas.microsoft.com/office/powerpoint/2010/main" val="292851442"/>
              </p:ext>
            </p:extLst>
          </p:nvPr>
        </p:nvGraphicFramePr>
        <p:xfrm>
          <a:off x="251520" y="4198892"/>
          <a:ext cx="8610197" cy="1141180"/>
        </p:xfrm>
        <a:graphic>
          <a:graphicData uri="http://schemas.openxmlformats.org/drawingml/2006/table">
            <a:tbl>
              <a:tblPr/>
              <a:tblGrid>
                <a:gridCol w="767888">
                  <a:extLst>
                    <a:ext uri="{9D8B030D-6E8A-4147-A177-3AD203B41FA5}">
                      <a16:colId xmlns:a16="http://schemas.microsoft.com/office/drawing/2014/main" val="20000"/>
                    </a:ext>
                  </a:extLst>
                </a:gridCol>
                <a:gridCol w="582627">
                  <a:extLst>
                    <a:ext uri="{9D8B030D-6E8A-4147-A177-3AD203B41FA5}">
                      <a16:colId xmlns:a16="http://schemas.microsoft.com/office/drawing/2014/main" val="20001"/>
                    </a:ext>
                  </a:extLst>
                </a:gridCol>
                <a:gridCol w="655455">
                  <a:extLst>
                    <a:ext uri="{9D8B030D-6E8A-4147-A177-3AD203B41FA5}">
                      <a16:colId xmlns:a16="http://schemas.microsoft.com/office/drawing/2014/main" val="20002"/>
                    </a:ext>
                  </a:extLst>
                </a:gridCol>
                <a:gridCol w="680195">
                  <a:extLst>
                    <a:ext uri="{9D8B030D-6E8A-4147-A177-3AD203B41FA5}">
                      <a16:colId xmlns:a16="http://schemas.microsoft.com/office/drawing/2014/main" val="20003"/>
                    </a:ext>
                  </a:extLst>
                </a:gridCol>
                <a:gridCol w="582627">
                  <a:extLst>
                    <a:ext uri="{9D8B030D-6E8A-4147-A177-3AD203B41FA5}">
                      <a16:colId xmlns:a16="http://schemas.microsoft.com/office/drawing/2014/main" val="20004"/>
                    </a:ext>
                  </a:extLst>
                </a:gridCol>
                <a:gridCol w="660885">
                  <a:extLst>
                    <a:ext uri="{9D8B030D-6E8A-4147-A177-3AD203B41FA5}">
                      <a16:colId xmlns:a16="http://schemas.microsoft.com/office/drawing/2014/main" val="20005"/>
                    </a:ext>
                  </a:extLst>
                </a:gridCol>
                <a:gridCol w="554313">
                  <a:extLst>
                    <a:ext uri="{9D8B030D-6E8A-4147-A177-3AD203B41FA5}">
                      <a16:colId xmlns:a16="http://schemas.microsoft.com/office/drawing/2014/main" val="20006"/>
                    </a:ext>
                  </a:extLst>
                </a:gridCol>
                <a:gridCol w="582627">
                  <a:extLst>
                    <a:ext uri="{9D8B030D-6E8A-4147-A177-3AD203B41FA5}">
                      <a16:colId xmlns:a16="http://schemas.microsoft.com/office/drawing/2014/main" val="20007"/>
                    </a:ext>
                  </a:extLst>
                </a:gridCol>
                <a:gridCol w="582627">
                  <a:extLst>
                    <a:ext uri="{9D8B030D-6E8A-4147-A177-3AD203B41FA5}">
                      <a16:colId xmlns:a16="http://schemas.microsoft.com/office/drawing/2014/main" val="20008"/>
                    </a:ext>
                  </a:extLst>
                </a:gridCol>
                <a:gridCol w="523028">
                  <a:extLst>
                    <a:ext uri="{9D8B030D-6E8A-4147-A177-3AD203B41FA5}">
                      <a16:colId xmlns:a16="http://schemas.microsoft.com/office/drawing/2014/main" val="20009"/>
                    </a:ext>
                  </a:extLst>
                </a:gridCol>
                <a:gridCol w="642226">
                  <a:extLst>
                    <a:ext uri="{9D8B030D-6E8A-4147-A177-3AD203B41FA5}">
                      <a16:colId xmlns:a16="http://schemas.microsoft.com/office/drawing/2014/main" val="20010"/>
                    </a:ext>
                  </a:extLst>
                </a:gridCol>
                <a:gridCol w="582627">
                  <a:extLst>
                    <a:ext uri="{9D8B030D-6E8A-4147-A177-3AD203B41FA5}">
                      <a16:colId xmlns:a16="http://schemas.microsoft.com/office/drawing/2014/main" val="20011"/>
                    </a:ext>
                  </a:extLst>
                </a:gridCol>
                <a:gridCol w="582627">
                  <a:extLst>
                    <a:ext uri="{9D8B030D-6E8A-4147-A177-3AD203B41FA5}">
                      <a16:colId xmlns:a16="http://schemas.microsoft.com/office/drawing/2014/main" val="20012"/>
                    </a:ext>
                  </a:extLst>
                </a:gridCol>
                <a:gridCol w="630445">
                  <a:extLst>
                    <a:ext uri="{9D8B030D-6E8A-4147-A177-3AD203B41FA5}">
                      <a16:colId xmlns:a16="http://schemas.microsoft.com/office/drawing/2014/main" val="20013"/>
                    </a:ext>
                  </a:extLst>
                </a:gridCol>
              </a:tblGrid>
              <a:tr h="391452">
                <a:tc>
                  <a:txBody>
                    <a:bodyPr/>
                    <a:lstStyle/>
                    <a:p>
                      <a:pPr marL="0" algn="ctr" rtl="0" eaLnBrk="1" fontAlgn="b" latinLnBrk="0" hangingPunct="1"/>
                      <a:r>
                        <a:rPr kumimoji="0" lang="lv-LV" sz="1400" b="0" i="0" u="none" strike="noStrike" kern="1200" dirty="0">
                          <a:solidFill>
                            <a:srgbClr val="002060"/>
                          </a:solidFill>
                          <a:effectLst/>
                          <a:latin typeface="Times New Roman"/>
                          <a:ea typeface="+mn-ea"/>
                          <a:cs typeface="+mn-cs"/>
                        </a:rPr>
                        <a:t> </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Preiļu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Rēzeknes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Rēzeknes </a:t>
                      </a:r>
                    </a:p>
                    <a:p>
                      <a:pPr marL="0" algn="ctr" rtl="0" eaLnBrk="1" fontAlgn="b" latinLnBrk="0" hangingPunct="1"/>
                      <a:r>
                        <a:rPr kumimoji="0" lang="lv-LV" sz="1200" b="1" i="0" u="none" strike="noStrike" kern="1200" dirty="0">
                          <a:solidFill>
                            <a:srgbClr val="002060"/>
                          </a:solidFill>
                          <a:effectLst/>
                          <a:latin typeface="Times New Roman"/>
                          <a:ea typeface="+mn-ea"/>
                          <a:cs typeface="+mn-cs"/>
                        </a:rPr>
                        <a:t>pilsēta</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Riebiņu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Vārkavas</a:t>
                      </a:r>
                    </a:p>
                    <a:p>
                      <a:pPr marL="0" algn="ctr" rtl="0" eaLnBrk="1" fontAlgn="b" latinLnBrk="0" hangingPunct="1"/>
                      <a:r>
                        <a:rPr kumimoji="0" lang="lv-LV" sz="1200" b="1" i="0" u="none" strike="noStrike" kern="1200" dirty="0">
                          <a:solidFill>
                            <a:srgbClr val="002060"/>
                          </a:solidFill>
                          <a:effectLst/>
                          <a:latin typeface="Times New Roman"/>
                          <a:ea typeface="+mn-ea"/>
                          <a:cs typeface="+mn-cs"/>
                        </a:rPr>
                        <a:t>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Viļakas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Viļānu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Zilupes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Rīga</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Jēkabpils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Kuldīga</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Liepāja</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Lubānas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6692">
                <a:tc>
                  <a:txBody>
                    <a:bodyPr/>
                    <a:lstStyle/>
                    <a:p>
                      <a:pPr marL="0" algn="ctr" rtl="0" eaLnBrk="1" fontAlgn="b" latinLnBrk="0" hangingPunct="1"/>
                      <a:r>
                        <a:rPr kumimoji="0" lang="lv-LV" sz="1800" b="1" i="0" u="none" strike="noStrike" kern="1200" dirty="0">
                          <a:solidFill>
                            <a:srgbClr val="002060"/>
                          </a:solidFill>
                          <a:effectLst/>
                          <a:latin typeface="Times New Roman"/>
                          <a:ea typeface="+mn-ea"/>
                          <a:cs typeface="+mn-cs"/>
                        </a:rPr>
                        <a:t>2018</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3</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6</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6</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3</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 </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3</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2</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endParaRPr kumimoji="0" lang="lv-LV" sz="2400" b="1" i="0" u="none" strike="noStrike" kern="1200" dirty="0">
                        <a:solidFill>
                          <a:srgbClr val="002060"/>
                        </a:solidFill>
                        <a:effectLst/>
                        <a:latin typeface="Times New Roman"/>
                        <a:ea typeface="+mn-ea"/>
                        <a:cs typeface="+mn-cs"/>
                      </a:endParaRP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endParaRPr kumimoji="0" lang="lv-LV" sz="2400" b="1" i="0" u="none" strike="noStrike" kern="1200" dirty="0">
                        <a:solidFill>
                          <a:srgbClr val="002060"/>
                        </a:solidFill>
                        <a:effectLst/>
                        <a:latin typeface="Times New Roman"/>
                        <a:ea typeface="+mn-ea"/>
                        <a:cs typeface="+mn-cs"/>
                      </a:endParaRP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692">
                <a:tc>
                  <a:txBody>
                    <a:bodyPr/>
                    <a:lstStyle/>
                    <a:p>
                      <a:pPr marL="0" algn="ctr" rtl="0" eaLnBrk="1" fontAlgn="b" latinLnBrk="0" hangingPunct="1"/>
                      <a:r>
                        <a:rPr kumimoji="0" lang="lv-LV" sz="1800" b="1" i="0" u="none" strike="noStrike" kern="1200" dirty="0">
                          <a:solidFill>
                            <a:srgbClr val="002060"/>
                          </a:solidFill>
                          <a:effectLst/>
                          <a:latin typeface="Times New Roman"/>
                          <a:ea typeface="+mn-ea"/>
                          <a:cs typeface="+mn-cs"/>
                        </a:rPr>
                        <a:t>Kopā</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19</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FF0000"/>
                          </a:solidFill>
                          <a:effectLst/>
                          <a:latin typeface="Times New Roman"/>
                          <a:ea typeface="+mn-ea"/>
                          <a:cs typeface="+mn-cs"/>
                        </a:rPr>
                        <a:t>54</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FF0000"/>
                          </a:solidFill>
                          <a:effectLst/>
                          <a:latin typeface="Times New Roman"/>
                          <a:ea typeface="+mn-ea"/>
                          <a:cs typeface="+mn-cs"/>
                        </a:rPr>
                        <a:t>103</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12</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3</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FF0000"/>
                          </a:solidFill>
                          <a:effectLst/>
                          <a:latin typeface="Times New Roman"/>
                          <a:ea typeface="+mn-ea"/>
                          <a:cs typeface="+mn-cs"/>
                        </a:rPr>
                        <a:t>25</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15</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4</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16</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2400" b="1" i="0" u="none" strike="noStrike" kern="1200" dirty="0">
                          <a:solidFill>
                            <a:srgbClr val="002060"/>
                          </a:solidFill>
                          <a:effectLst/>
                          <a:latin typeface="Times New Roman"/>
                          <a:ea typeface="+mn-ea"/>
                          <a:cs typeface="+mn-cs"/>
                        </a:rPr>
                        <a:t>1</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03950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A02-5F15-4F8E-9963-24F0075AF4DC}"/>
              </a:ext>
            </a:extLst>
          </p:cNvPr>
          <p:cNvSpPr>
            <a:spLocks noGrp="1"/>
          </p:cNvSpPr>
          <p:nvPr>
            <p:ph type="title"/>
          </p:nvPr>
        </p:nvSpPr>
        <p:spPr/>
        <p:txBody>
          <a:bodyPr/>
          <a:lstStyle/>
          <a:p>
            <a:pPr algn="r"/>
            <a:r>
              <a:rPr lang="lv-LV"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LATGALES KULTŪRAS PROGRAMMAS ATBALSTĪTO PROJEKTU FINANSĒJUMA APJOMS SADALĪJUMĀ PA NOVADIEM  2005.-2018. GADĀ, EUR</a:t>
            </a:r>
            <a:endParaRPr lang="en-GB" sz="2400" b="1" dirty="0">
              <a:solidFill>
                <a:schemeClr val="tx2">
                  <a:lumMod val="75000"/>
                </a:schemeClr>
              </a:solidFill>
            </a:endParaRPr>
          </a:p>
        </p:txBody>
      </p:sp>
      <p:graphicFrame>
        <p:nvGraphicFramePr>
          <p:cNvPr id="4" name="Table 3">
            <a:extLst>
              <a:ext uri="{FF2B5EF4-FFF2-40B4-BE49-F238E27FC236}">
                <a16:creationId xmlns:a16="http://schemas.microsoft.com/office/drawing/2014/main" id="{F8769998-4255-4FD8-8674-F142B53EFC6C}"/>
              </a:ext>
            </a:extLst>
          </p:cNvPr>
          <p:cNvGraphicFramePr>
            <a:graphicFrameLocks noGrp="1"/>
          </p:cNvGraphicFramePr>
          <p:nvPr>
            <p:extLst>
              <p:ext uri="{D42A27DB-BD31-4B8C-83A1-F6EECF244321}">
                <p14:modId xmlns:p14="http://schemas.microsoft.com/office/powerpoint/2010/main" val="3140159828"/>
              </p:ext>
            </p:extLst>
          </p:nvPr>
        </p:nvGraphicFramePr>
        <p:xfrm>
          <a:off x="395536" y="1772816"/>
          <a:ext cx="8495434" cy="1165130"/>
        </p:xfrm>
        <a:graphic>
          <a:graphicData uri="http://schemas.openxmlformats.org/drawingml/2006/table">
            <a:tbl>
              <a:tblPr/>
              <a:tblGrid>
                <a:gridCol w="526227">
                  <a:extLst>
                    <a:ext uri="{9D8B030D-6E8A-4147-A177-3AD203B41FA5}">
                      <a16:colId xmlns:a16="http://schemas.microsoft.com/office/drawing/2014/main" val="20000"/>
                    </a:ext>
                  </a:extLst>
                </a:gridCol>
                <a:gridCol w="676578">
                  <a:extLst>
                    <a:ext uri="{9D8B030D-6E8A-4147-A177-3AD203B41FA5}">
                      <a16:colId xmlns:a16="http://schemas.microsoft.com/office/drawing/2014/main" val="20001"/>
                    </a:ext>
                  </a:extLst>
                </a:gridCol>
                <a:gridCol w="597395">
                  <a:extLst>
                    <a:ext uri="{9D8B030D-6E8A-4147-A177-3AD203B41FA5}">
                      <a16:colId xmlns:a16="http://schemas.microsoft.com/office/drawing/2014/main" val="20002"/>
                    </a:ext>
                  </a:extLst>
                </a:gridCol>
                <a:gridCol w="648073">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792088">
                  <a:extLst>
                    <a:ext uri="{9D8B030D-6E8A-4147-A177-3AD203B41FA5}">
                      <a16:colId xmlns:a16="http://schemas.microsoft.com/office/drawing/2014/main" val="20006"/>
                    </a:ext>
                  </a:extLst>
                </a:gridCol>
                <a:gridCol w="792087">
                  <a:extLst>
                    <a:ext uri="{9D8B030D-6E8A-4147-A177-3AD203B41FA5}">
                      <a16:colId xmlns:a16="http://schemas.microsoft.com/office/drawing/2014/main" val="20007"/>
                    </a:ext>
                  </a:extLst>
                </a:gridCol>
                <a:gridCol w="648073">
                  <a:extLst>
                    <a:ext uri="{9D8B030D-6E8A-4147-A177-3AD203B41FA5}">
                      <a16:colId xmlns:a16="http://schemas.microsoft.com/office/drawing/2014/main" val="20008"/>
                    </a:ext>
                  </a:extLst>
                </a:gridCol>
                <a:gridCol w="681536">
                  <a:extLst>
                    <a:ext uri="{9D8B030D-6E8A-4147-A177-3AD203B41FA5}">
                      <a16:colId xmlns:a16="http://schemas.microsoft.com/office/drawing/2014/main" val="20009"/>
                    </a:ext>
                  </a:extLst>
                </a:gridCol>
                <a:gridCol w="636414">
                  <a:extLst>
                    <a:ext uri="{9D8B030D-6E8A-4147-A177-3AD203B41FA5}">
                      <a16:colId xmlns:a16="http://schemas.microsoft.com/office/drawing/2014/main" val="20010"/>
                    </a:ext>
                  </a:extLst>
                </a:gridCol>
                <a:gridCol w="662955">
                  <a:extLst>
                    <a:ext uri="{9D8B030D-6E8A-4147-A177-3AD203B41FA5}">
                      <a16:colId xmlns:a16="http://schemas.microsoft.com/office/drawing/2014/main" val="20011"/>
                    </a:ext>
                  </a:extLst>
                </a:gridCol>
                <a:gridCol w="609872">
                  <a:extLst>
                    <a:ext uri="{9D8B030D-6E8A-4147-A177-3AD203B41FA5}">
                      <a16:colId xmlns:a16="http://schemas.microsoft.com/office/drawing/2014/main" val="20012"/>
                    </a:ext>
                  </a:extLst>
                </a:gridCol>
              </a:tblGrid>
              <a:tr h="610441">
                <a:tc>
                  <a:txBody>
                    <a:bodyPr/>
                    <a:lstStyle/>
                    <a:p>
                      <a:pPr algn="ctr" fontAlgn="ctr"/>
                      <a:r>
                        <a:rPr lang="lv-LV" sz="1400" b="1" i="0" u="none" strike="noStrike" dirty="0">
                          <a:solidFill>
                            <a:srgbClr val="002060"/>
                          </a:solidFill>
                          <a:effectLst/>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Aglonas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Baltinavas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Balvu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Ciblas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Dagdas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Daugavpils </a:t>
                      </a:r>
                    </a:p>
                    <a:p>
                      <a:pPr algn="ctr" fontAlgn="ctr"/>
                      <a:r>
                        <a:rPr lang="lv-LV" sz="1200" b="1" i="0" u="none" strike="noStrike" dirty="0">
                          <a:solidFill>
                            <a:srgbClr val="002060"/>
                          </a:solidFill>
                          <a:effectLst/>
                          <a:latin typeface="Times New Roman"/>
                        </a:rPr>
                        <a:t>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Daugavpils </a:t>
                      </a:r>
                    </a:p>
                    <a:p>
                      <a:pPr algn="ctr" fontAlgn="ctr"/>
                      <a:r>
                        <a:rPr lang="lv-LV" sz="1200" b="1" i="0" u="none" strike="noStrike" dirty="0">
                          <a:solidFill>
                            <a:srgbClr val="002060"/>
                          </a:solidFill>
                          <a:effectLst/>
                          <a:latin typeface="Times New Roman"/>
                        </a:rPr>
                        <a:t>pilsēta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Ilūkstes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Kārsavas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Krāslavas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Līvānu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200" b="1" i="0" u="none" strike="noStrike" dirty="0">
                          <a:solidFill>
                            <a:srgbClr val="002060"/>
                          </a:solidFill>
                          <a:effectLst/>
                          <a:latin typeface="Times New Roman"/>
                        </a:rPr>
                        <a:t>Ludzas novads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0844">
                <a:tc>
                  <a:txBody>
                    <a:bodyPr/>
                    <a:lstStyle/>
                    <a:p>
                      <a:pPr algn="ctr" fontAlgn="ctr"/>
                      <a:r>
                        <a:rPr lang="lv-LV" sz="1600" b="1" i="0" u="none" strike="noStrike">
                          <a:solidFill>
                            <a:srgbClr val="002060"/>
                          </a:solidFill>
                          <a:effectLst/>
                          <a:latin typeface="Times New Roman"/>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a:solidFill>
                            <a:srgbClr val="002060"/>
                          </a:solidFill>
                          <a:effectLst/>
                          <a:latin typeface="Times New Roman"/>
                        </a:rPr>
                        <a:t>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a:solidFill>
                            <a:srgbClr val="002060"/>
                          </a:solidFill>
                          <a:effectLst/>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a:solidFill>
                            <a:srgbClr val="002060"/>
                          </a:solidFill>
                          <a:effectLst/>
                          <a:latin typeface="Times New Roman"/>
                        </a:rPr>
                        <a:t>7462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a:solidFill>
                            <a:srgbClr val="002060"/>
                          </a:solidFill>
                          <a:effectLst/>
                          <a:latin typeface="Times New Roman"/>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a:solidFill>
                            <a:srgbClr val="002060"/>
                          </a:solidFill>
                          <a:effectLst/>
                          <a:latin typeface="Times New Roman"/>
                        </a:rPr>
                        <a: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a:solidFill>
                            <a:srgbClr val="002060"/>
                          </a:solidFill>
                          <a:effectLst/>
                          <a:latin typeface="Times New Roman"/>
                        </a:rPr>
                        <a:t>17230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2060"/>
                          </a:solidFill>
                          <a:effectLst/>
                          <a:latin typeface="Times New Roman"/>
                        </a:rPr>
                        <a:t>38496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2060"/>
                          </a:solidFill>
                          <a:effectLst/>
                          <a:latin typeface="Times New Roman"/>
                        </a:rPr>
                        <a:t>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2060"/>
                          </a:solidFill>
                          <a:effectLst/>
                          <a:latin typeface="Times New Roman"/>
                        </a:rPr>
                        <a:t>3000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2060"/>
                          </a:solidFill>
                          <a:effectLst/>
                          <a:latin typeface="Times New Roman"/>
                        </a:rPr>
                        <a:t>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2060"/>
                          </a:solidFill>
                          <a:effectLst/>
                          <a:latin typeface="Times New Roman"/>
                        </a:rPr>
                        <a:t>9200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2060"/>
                          </a:solidFill>
                          <a:effectLst/>
                          <a:latin typeface="Times New Roman"/>
                        </a:rPr>
                        <a:t>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0844">
                <a:tc>
                  <a:txBody>
                    <a:bodyPr/>
                    <a:lstStyle/>
                    <a:p>
                      <a:pPr algn="ctr" fontAlgn="ctr"/>
                      <a:r>
                        <a:rPr lang="lv-LV" sz="1600" b="1" i="0" u="none" strike="noStrike">
                          <a:solidFill>
                            <a:srgbClr val="002060"/>
                          </a:solidFill>
                          <a:effectLst/>
                          <a:latin typeface="Times New Roman"/>
                        </a:rPr>
                        <a:t>Kopā</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2060"/>
                          </a:solidFill>
                          <a:effectLst/>
                          <a:latin typeface="Times New Roman"/>
                        </a:rPr>
                        <a:t>8557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2060"/>
                          </a:solidFill>
                          <a:effectLst/>
                          <a:latin typeface="Times New Roman"/>
                        </a:rPr>
                        <a:t>8082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2060"/>
                          </a:solidFill>
                          <a:effectLst/>
                          <a:latin typeface="Times New Roman"/>
                        </a:rPr>
                        <a:t>50348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2060"/>
                          </a:solidFill>
                          <a:effectLst/>
                          <a:latin typeface="Times New Roman"/>
                        </a:rPr>
                        <a:t>5000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2060"/>
                          </a:solidFill>
                          <a:effectLst/>
                          <a:latin typeface="Times New Roman"/>
                        </a:rPr>
                        <a:t>6334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FF0000"/>
                          </a:solidFill>
                          <a:effectLst/>
                          <a:latin typeface="Times New Roman"/>
                        </a:rPr>
                        <a:t>94148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FF0000"/>
                          </a:solidFill>
                          <a:effectLst/>
                          <a:latin typeface="Times New Roman"/>
                        </a:rPr>
                        <a:t>180357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2060"/>
                          </a:solidFill>
                          <a:effectLst/>
                          <a:latin typeface="Times New Roman"/>
                        </a:rPr>
                        <a:t>4300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2060"/>
                          </a:solidFill>
                          <a:effectLst/>
                          <a:latin typeface="Times New Roman"/>
                        </a:rPr>
                        <a:t>16678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2060"/>
                          </a:solidFill>
                          <a:effectLst/>
                          <a:latin typeface="Times New Roman"/>
                        </a:rPr>
                        <a:t>19631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FF0000"/>
                          </a:solidFill>
                          <a:effectLst/>
                          <a:latin typeface="Times New Roman"/>
                        </a:rPr>
                        <a:t>47549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lv-LV" sz="1800" b="1" i="0" u="none" strike="noStrike" dirty="0">
                          <a:solidFill>
                            <a:srgbClr val="002060"/>
                          </a:solidFill>
                          <a:effectLst/>
                          <a:latin typeface="Times New Roman"/>
                        </a:rPr>
                        <a:t>23961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39B507C4-CC5F-48CB-BE08-865CAEC86520}"/>
              </a:ext>
            </a:extLst>
          </p:cNvPr>
          <p:cNvGraphicFramePr>
            <a:graphicFrameLocks noGrp="1"/>
          </p:cNvGraphicFramePr>
          <p:nvPr>
            <p:extLst>
              <p:ext uri="{D42A27DB-BD31-4B8C-83A1-F6EECF244321}">
                <p14:modId xmlns:p14="http://schemas.microsoft.com/office/powerpoint/2010/main" val="1286077222"/>
              </p:ext>
            </p:extLst>
          </p:nvPr>
        </p:nvGraphicFramePr>
        <p:xfrm>
          <a:off x="395536" y="3429000"/>
          <a:ext cx="8435283" cy="1094112"/>
        </p:xfrm>
        <a:graphic>
          <a:graphicData uri="http://schemas.openxmlformats.org/drawingml/2006/table">
            <a:tbl>
              <a:tblPr/>
              <a:tblGrid>
                <a:gridCol w="582627">
                  <a:extLst>
                    <a:ext uri="{9D8B030D-6E8A-4147-A177-3AD203B41FA5}">
                      <a16:colId xmlns:a16="http://schemas.microsoft.com/office/drawing/2014/main" val="20000"/>
                    </a:ext>
                  </a:extLst>
                </a:gridCol>
                <a:gridCol w="641509">
                  <a:extLst>
                    <a:ext uri="{9D8B030D-6E8A-4147-A177-3AD203B41FA5}">
                      <a16:colId xmlns:a16="http://schemas.microsoft.com/office/drawing/2014/main" val="20001"/>
                    </a:ext>
                  </a:extLst>
                </a:gridCol>
                <a:gridCol w="596573">
                  <a:extLst>
                    <a:ext uri="{9D8B030D-6E8A-4147-A177-3AD203B41FA5}">
                      <a16:colId xmlns:a16="http://schemas.microsoft.com/office/drawing/2014/main" val="20002"/>
                    </a:ext>
                  </a:extLst>
                </a:gridCol>
                <a:gridCol w="771579">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514403">
                  <a:extLst>
                    <a:ext uri="{9D8B030D-6E8A-4147-A177-3AD203B41FA5}">
                      <a16:colId xmlns:a16="http://schemas.microsoft.com/office/drawing/2014/main" val="20005"/>
                    </a:ext>
                  </a:extLst>
                </a:gridCol>
                <a:gridCol w="637725">
                  <a:extLst>
                    <a:ext uri="{9D8B030D-6E8A-4147-A177-3AD203B41FA5}">
                      <a16:colId xmlns:a16="http://schemas.microsoft.com/office/drawing/2014/main" val="20006"/>
                    </a:ext>
                  </a:extLst>
                </a:gridCol>
                <a:gridCol w="576064">
                  <a:extLst>
                    <a:ext uri="{9D8B030D-6E8A-4147-A177-3AD203B41FA5}">
                      <a16:colId xmlns:a16="http://schemas.microsoft.com/office/drawing/2014/main" val="20007"/>
                    </a:ext>
                  </a:extLst>
                </a:gridCol>
                <a:gridCol w="495431">
                  <a:extLst>
                    <a:ext uri="{9D8B030D-6E8A-4147-A177-3AD203B41FA5}">
                      <a16:colId xmlns:a16="http://schemas.microsoft.com/office/drawing/2014/main" val="20008"/>
                    </a:ext>
                  </a:extLst>
                </a:gridCol>
                <a:gridCol w="656697">
                  <a:extLst>
                    <a:ext uri="{9D8B030D-6E8A-4147-A177-3AD203B41FA5}">
                      <a16:colId xmlns:a16="http://schemas.microsoft.com/office/drawing/2014/main" val="20009"/>
                    </a:ext>
                  </a:extLst>
                </a:gridCol>
                <a:gridCol w="508557">
                  <a:extLst>
                    <a:ext uri="{9D8B030D-6E8A-4147-A177-3AD203B41FA5}">
                      <a16:colId xmlns:a16="http://schemas.microsoft.com/office/drawing/2014/main" val="20010"/>
                    </a:ext>
                  </a:extLst>
                </a:gridCol>
                <a:gridCol w="582627">
                  <a:extLst>
                    <a:ext uri="{9D8B030D-6E8A-4147-A177-3AD203B41FA5}">
                      <a16:colId xmlns:a16="http://schemas.microsoft.com/office/drawing/2014/main" val="20011"/>
                    </a:ext>
                  </a:extLst>
                </a:gridCol>
                <a:gridCol w="582627">
                  <a:extLst>
                    <a:ext uri="{9D8B030D-6E8A-4147-A177-3AD203B41FA5}">
                      <a16:colId xmlns:a16="http://schemas.microsoft.com/office/drawing/2014/main" val="20012"/>
                    </a:ext>
                  </a:extLst>
                </a:gridCol>
                <a:gridCol w="640792">
                  <a:extLst>
                    <a:ext uri="{9D8B030D-6E8A-4147-A177-3AD203B41FA5}">
                      <a16:colId xmlns:a16="http://schemas.microsoft.com/office/drawing/2014/main" val="20013"/>
                    </a:ext>
                  </a:extLst>
                </a:gridCol>
              </a:tblGrid>
              <a:tr h="391452">
                <a:tc>
                  <a:txBody>
                    <a:bodyPr/>
                    <a:lstStyle/>
                    <a:p>
                      <a:pPr marL="0" algn="ctr" rtl="0" eaLnBrk="1" fontAlgn="b" latinLnBrk="0" hangingPunct="1"/>
                      <a:r>
                        <a:rPr kumimoji="0" lang="lv-LV" sz="1400" b="0" i="0" u="none" strike="noStrike" kern="1200" dirty="0">
                          <a:solidFill>
                            <a:srgbClr val="002060"/>
                          </a:solidFill>
                          <a:effectLst/>
                          <a:latin typeface="Times New Roman"/>
                          <a:ea typeface="+mn-ea"/>
                          <a:cs typeface="+mn-cs"/>
                        </a:rPr>
                        <a:t> </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Preiļu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Rēzeknes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Rēzeknes </a:t>
                      </a:r>
                    </a:p>
                    <a:p>
                      <a:pPr marL="0" algn="ctr" rtl="0" eaLnBrk="1" fontAlgn="b" latinLnBrk="0" hangingPunct="1"/>
                      <a:r>
                        <a:rPr kumimoji="0" lang="lv-LV" sz="1200" b="1" i="0" u="none" strike="noStrike" kern="1200" dirty="0">
                          <a:solidFill>
                            <a:srgbClr val="002060"/>
                          </a:solidFill>
                          <a:effectLst/>
                          <a:latin typeface="Times New Roman"/>
                          <a:ea typeface="+mn-ea"/>
                          <a:cs typeface="+mn-cs"/>
                        </a:rPr>
                        <a:t>pilsēta</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Riebiņu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Vārkavas</a:t>
                      </a:r>
                    </a:p>
                    <a:p>
                      <a:pPr marL="0" algn="ctr" rtl="0" eaLnBrk="1" fontAlgn="b" latinLnBrk="0" hangingPunct="1"/>
                      <a:r>
                        <a:rPr kumimoji="0" lang="lv-LV" sz="1200" b="1" i="0" u="none" strike="noStrike" kern="1200" dirty="0">
                          <a:solidFill>
                            <a:srgbClr val="002060"/>
                          </a:solidFill>
                          <a:effectLst/>
                          <a:latin typeface="Times New Roman"/>
                          <a:ea typeface="+mn-ea"/>
                          <a:cs typeface="+mn-cs"/>
                        </a:rPr>
                        <a:t>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Viļakas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Viļānu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002060"/>
                          </a:solidFill>
                          <a:effectLst/>
                          <a:latin typeface="Times New Roman"/>
                          <a:ea typeface="+mn-ea"/>
                          <a:cs typeface="+mn-cs"/>
                        </a:rPr>
                        <a:t>Zilupes 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Rīga</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Jēkabpils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Kuldīga</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Liepāja</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200" b="1" i="0" u="none" strike="noStrike" kern="1200" dirty="0">
                          <a:solidFill>
                            <a:srgbClr val="FF0000"/>
                          </a:solidFill>
                          <a:effectLst/>
                          <a:latin typeface="Times New Roman"/>
                          <a:ea typeface="+mn-ea"/>
                          <a:cs typeface="+mn-cs"/>
                        </a:rPr>
                        <a:t>Lubānas </a:t>
                      </a:r>
                    </a:p>
                    <a:p>
                      <a:pPr marL="0" algn="ctr" rtl="0" eaLnBrk="1" fontAlgn="b" latinLnBrk="0" hangingPunct="1"/>
                      <a:r>
                        <a:rPr kumimoji="0" lang="lv-LV" sz="1200" b="1" i="0" u="none" strike="noStrike" kern="1200" dirty="0">
                          <a:solidFill>
                            <a:srgbClr val="FF0000"/>
                          </a:solidFill>
                          <a:effectLst/>
                          <a:latin typeface="Times New Roman"/>
                          <a:ea typeface="+mn-ea"/>
                          <a:cs typeface="+mn-cs"/>
                        </a:rPr>
                        <a:t>novads</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6692">
                <a:tc>
                  <a:txBody>
                    <a:bodyPr/>
                    <a:lstStyle/>
                    <a:p>
                      <a:pPr marL="0" algn="ctr" rtl="0" eaLnBrk="1" fontAlgn="b" latinLnBrk="0" hangingPunct="1"/>
                      <a:r>
                        <a:rPr kumimoji="0" lang="lv-LV" sz="1600" b="1" i="0" u="none" strike="noStrike" kern="1200" dirty="0">
                          <a:solidFill>
                            <a:srgbClr val="002060"/>
                          </a:solidFill>
                          <a:effectLst/>
                          <a:latin typeface="Times New Roman"/>
                          <a:ea typeface="+mn-ea"/>
                          <a:cs typeface="+mn-cs"/>
                        </a:rPr>
                        <a:t>2018</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a:solidFill>
                            <a:srgbClr val="002060"/>
                          </a:solidFill>
                          <a:effectLst/>
                          <a:latin typeface="Times New Roman"/>
                          <a:ea typeface="+mn-ea"/>
                          <a:cs typeface="+mn-cs"/>
                        </a:rPr>
                        <a:t>10703</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a:solidFill>
                            <a:srgbClr val="002060"/>
                          </a:solidFill>
                          <a:effectLst/>
                          <a:latin typeface="Times New Roman"/>
                          <a:ea typeface="+mn-ea"/>
                          <a:cs typeface="+mn-cs"/>
                        </a:rPr>
                        <a:t>14375</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dirty="0">
                          <a:solidFill>
                            <a:srgbClr val="002060"/>
                          </a:solidFill>
                          <a:effectLst/>
                          <a:latin typeface="Times New Roman"/>
                          <a:ea typeface="+mn-ea"/>
                          <a:cs typeface="+mn-cs"/>
                        </a:rPr>
                        <a:t>15800</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dirty="0">
                          <a:solidFill>
                            <a:srgbClr val="002060"/>
                          </a:solidFill>
                          <a:effectLst/>
                          <a:latin typeface="Times New Roman"/>
                          <a:ea typeface="+mn-ea"/>
                          <a:cs typeface="+mn-cs"/>
                        </a:rPr>
                        <a:t>1960</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a:solidFill>
                            <a:srgbClr val="002060"/>
                          </a:solidFill>
                          <a:effectLst/>
                          <a:latin typeface="Times New Roman"/>
                          <a:ea typeface="+mn-ea"/>
                          <a:cs typeface="+mn-cs"/>
                        </a:rPr>
                        <a:t> </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a:solidFill>
                            <a:srgbClr val="002060"/>
                          </a:solidFill>
                          <a:effectLst/>
                          <a:latin typeface="Times New Roman"/>
                          <a:ea typeface="+mn-ea"/>
                          <a:cs typeface="+mn-cs"/>
                        </a:rPr>
                        <a:t>11000</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a:solidFill>
                            <a:srgbClr val="002060"/>
                          </a:solidFill>
                          <a:effectLst/>
                          <a:latin typeface="Times New Roman"/>
                          <a:ea typeface="+mn-ea"/>
                          <a:cs typeface="+mn-cs"/>
                        </a:rPr>
                        <a:t>2500</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a:solidFill>
                            <a:srgbClr val="002060"/>
                          </a:solidFill>
                          <a:effectLst/>
                          <a:latin typeface="Times New Roman"/>
                          <a:ea typeface="+mn-ea"/>
                          <a:cs typeface="+mn-cs"/>
                        </a:rPr>
                        <a:t>600</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a:solidFill>
                            <a:srgbClr val="002060"/>
                          </a:solidFill>
                          <a:effectLst/>
                          <a:latin typeface="Times New Roman"/>
                          <a:ea typeface="+mn-ea"/>
                          <a:cs typeface="+mn-cs"/>
                        </a:rPr>
                        <a:t>8300</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dirty="0">
                          <a:solidFill>
                            <a:srgbClr val="002060"/>
                          </a:solidFill>
                          <a:effectLst/>
                          <a:latin typeface="Times New Roman"/>
                          <a:ea typeface="+mn-ea"/>
                          <a:cs typeface="+mn-cs"/>
                        </a:rPr>
                        <a:t> </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a:solidFill>
                            <a:srgbClr val="002060"/>
                          </a:solidFill>
                          <a:effectLst/>
                          <a:latin typeface="Times New Roman"/>
                          <a:ea typeface="+mn-ea"/>
                          <a:cs typeface="+mn-cs"/>
                        </a:rPr>
                        <a:t> </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a:solidFill>
                            <a:srgbClr val="002060"/>
                          </a:solidFill>
                          <a:effectLst/>
                          <a:latin typeface="Times New Roman"/>
                          <a:ea typeface="+mn-ea"/>
                          <a:cs typeface="+mn-cs"/>
                        </a:rPr>
                        <a:t>2200</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0" i="0" u="none" strike="noStrike" kern="1200" dirty="0">
                          <a:solidFill>
                            <a:srgbClr val="002060"/>
                          </a:solidFill>
                          <a:effectLst/>
                          <a:latin typeface="Times New Roman"/>
                          <a:ea typeface="+mn-ea"/>
                          <a:cs typeface="+mn-cs"/>
                        </a:rPr>
                        <a:t>3000</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692">
                <a:tc>
                  <a:txBody>
                    <a:bodyPr/>
                    <a:lstStyle/>
                    <a:p>
                      <a:pPr marL="0" algn="ctr" rtl="0" eaLnBrk="1" fontAlgn="b" latinLnBrk="0" hangingPunct="1"/>
                      <a:r>
                        <a:rPr kumimoji="0" lang="lv-LV" sz="1600" b="1" i="0" u="none" strike="noStrike" kern="1200" dirty="0">
                          <a:solidFill>
                            <a:srgbClr val="002060"/>
                          </a:solidFill>
                          <a:effectLst/>
                          <a:latin typeface="Times New Roman"/>
                          <a:ea typeface="+mn-ea"/>
                          <a:cs typeface="+mn-cs"/>
                        </a:rPr>
                        <a:t>Kopā</a:t>
                      </a:r>
                    </a:p>
                  </a:txBody>
                  <a:tcPr marL="9104" marR="9104" marT="91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FF0000"/>
                          </a:solidFill>
                          <a:effectLst/>
                          <a:latin typeface="Times New Roman"/>
                          <a:ea typeface="+mn-ea"/>
                          <a:cs typeface="+mn-cs"/>
                        </a:rPr>
                        <a:t>35808</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FF0000"/>
                          </a:solidFill>
                          <a:effectLst/>
                          <a:latin typeface="Times New Roman"/>
                          <a:ea typeface="+mn-ea"/>
                          <a:cs typeface="+mn-cs"/>
                        </a:rPr>
                        <a:t>85201</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FF0000"/>
                          </a:solidFill>
                          <a:effectLst/>
                          <a:latin typeface="Times New Roman"/>
                          <a:ea typeface="+mn-ea"/>
                          <a:cs typeface="+mn-cs"/>
                        </a:rPr>
                        <a:t>184873</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002060"/>
                          </a:solidFill>
                          <a:effectLst/>
                          <a:latin typeface="Times New Roman"/>
                          <a:ea typeface="+mn-ea"/>
                          <a:cs typeface="+mn-cs"/>
                        </a:rPr>
                        <a:t>11006</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002060"/>
                          </a:solidFill>
                          <a:effectLst/>
                          <a:latin typeface="Times New Roman"/>
                          <a:ea typeface="+mn-ea"/>
                          <a:cs typeface="+mn-cs"/>
                        </a:rPr>
                        <a:t>2911</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FF0000"/>
                          </a:solidFill>
                          <a:effectLst/>
                          <a:latin typeface="Times New Roman"/>
                          <a:ea typeface="+mn-ea"/>
                          <a:cs typeface="+mn-cs"/>
                        </a:rPr>
                        <a:t>41139</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600" b="1" i="0" u="none" strike="noStrike" kern="1200" dirty="0">
                          <a:solidFill>
                            <a:srgbClr val="002060"/>
                          </a:solidFill>
                          <a:effectLst/>
                          <a:latin typeface="Times New Roman"/>
                          <a:ea typeface="+mn-ea"/>
                          <a:cs typeface="+mn-cs"/>
                        </a:rPr>
                        <a:t>21527</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002060"/>
                          </a:solidFill>
                          <a:effectLst/>
                          <a:latin typeface="Times New Roman"/>
                          <a:ea typeface="+mn-ea"/>
                          <a:cs typeface="+mn-cs"/>
                        </a:rPr>
                        <a:t>3200</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FF0000"/>
                          </a:solidFill>
                          <a:effectLst/>
                          <a:latin typeface="Times New Roman"/>
                          <a:ea typeface="+mn-ea"/>
                          <a:cs typeface="+mn-cs"/>
                        </a:rPr>
                        <a:t>34785</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002060"/>
                          </a:solidFill>
                          <a:effectLst/>
                          <a:latin typeface="Times New Roman"/>
                          <a:ea typeface="+mn-ea"/>
                          <a:cs typeface="+mn-cs"/>
                        </a:rPr>
                        <a:t>2000</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002060"/>
                          </a:solidFill>
                          <a:effectLst/>
                          <a:latin typeface="Times New Roman"/>
                          <a:ea typeface="+mn-ea"/>
                          <a:cs typeface="+mn-cs"/>
                        </a:rPr>
                        <a:t>1708</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002060"/>
                          </a:solidFill>
                          <a:effectLst/>
                          <a:latin typeface="Times New Roman"/>
                          <a:ea typeface="+mn-ea"/>
                          <a:cs typeface="+mn-cs"/>
                        </a:rPr>
                        <a:t>2200</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b" latinLnBrk="0" hangingPunct="1"/>
                      <a:r>
                        <a:rPr kumimoji="0" lang="lv-LV" sz="1800" b="1" i="0" u="none" strike="noStrike" kern="1200" dirty="0">
                          <a:solidFill>
                            <a:srgbClr val="002060"/>
                          </a:solidFill>
                          <a:effectLst/>
                          <a:latin typeface="Times New Roman"/>
                          <a:ea typeface="+mn-ea"/>
                          <a:cs typeface="+mn-cs"/>
                        </a:rPr>
                        <a:t>3000</a:t>
                      </a:r>
                    </a:p>
                  </a:txBody>
                  <a:tcPr marL="9104" marR="9104" marT="910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2395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822E-2CC1-45DF-812E-865DFF75EF70}"/>
              </a:ext>
            </a:extLst>
          </p:cNvPr>
          <p:cNvSpPr>
            <a:spLocks noGrp="1"/>
          </p:cNvSpPr>
          <p:nvPr>
            <p:ph type="title"/>
          </p:nvPr>
        </p:nvSpPr>
        <p:spPr>
          <a:xfrm>
            <a:off x="4700848" y="129766"/>
            <a:ext cx="4211960" cy="3003873"/>
          </a:xfrm>
        </p:spPr>
        <p:txBody>
          <a:bodyPr/>
          <a:lstStyle/>
          <a:p>
            <a:pPr algn="r"/>
            <a:r>
              <a:rPr lang="lv-LV" sz="3600" b="1" kern="0" dirty="0" err="1">
                <a:solidFill>
                  <a:srgbClr val="002060"/>
                </a:solidFill>
                <a:hlinkClick r:id="rId2"/>
              </a:rPr>
              <a:t>www.lpr.gov.lv</a:t>
            </a:r>
            <a:br>
              <a:rPr lang="lv-LV" sz="3600" b="1" kern="0" dirty="0">
                <a:solidFill>
                  <a:srgbClr val="002060"/>
                </a:solidFill>
              </a:rPr>
            </a:br>
            <a:r>
              <a:rPr lang="lv-LV" sz="3600" b="1" dirty="0">
                <a:solidFill>
                  <a:srgbClr val="002060"/>
                </a:solidFill>
              </a:rPr>
              <a:t>Sadarbība</a:t>
            </a:r>
            <a:endParaRPr lang="en-GB" sz="3600" b="1" dirty="0">
              <a:solidFill>
                <a:srgbClr val="002060"/>
              </a:solidFill>
            </a:endParaRPr>
          </a:p>
        </p:txBody>
      </p:sp>
      <p:pic>
        <p:nvPicPr>
          <p:cNvPr id="4" name="Picture 3">
            <a:extLst>
              <a:ext uri="{FF2B5EF4-FFF2-40B4-BE49-F238E27FC236}">
                <a16:creationId xmlns:a16="http://schemas.microsoft.com/office/drawing/2014/main" id="{D18CD65A-8B84-43F7-ACE2-332F538E6420}"/>
              </a:ext>
            </a:extLst>
          </p:cNvPr>
          <p:cNvPicPr>
            <a:picLocks noChangeAspect="1"/>
          </p:cNvPicPr>
          <p:nvPr/>
        </p:nvPicPr>
        <p:blipFill>
          <a:blip r:embed="rId3"/>
          <a:stretch>
            <a:fillRect/>
          </a:stretch>
        </p:blipFill>
        <p:spPr>
          <a:xfrm>
            <a:off x="0" y="-31921"/>
            <a:ext cx="5292080" cy="3619322"/>
          </a:xfrm>
          <a:prstGeom prst="rect">
            <a:avLst/>
          </a:prstGeom>
        </p:spPr>
      </p:pic>
      <p:sp>
        <p:nvSpPr>
          <p:cNvPr id="9" name="Title 1">
            <a:extLst>
              <a:ext uri="{FF2B5EF4-FFF2-40B4-BE49-F238E27FC236}">
                <a16:creationId xmlns:a16="http://schemas.microsoft.com/office/drawing/2014/main" id="{5ADEEBFD-C7D1-4DFE-83E8-876D53FE745C}"/>
              </a:ext>
            </a:extLst>
          </p:cNvPr>
          <p:cNvSpPr txBox="1">
            <a:spLocks/>
          </p:cNvSpPr>
          <p:nvPr/>
        </p:nvSpPr>
        <p:spPr>
          <a:xfrm>
            <a:off x="5508104" y="1988840"/>
            <a:ext cx="3404704" cy="1144800"/>
          </a:xfrm>
          <a:prstGeom prst="rect">
            <a:avLst/>
          </a:prstGeom>
        </p:spPr>
        <p:txBody>
          <a:bodyPr lIns="0" tIns="0" rIns="0" bIns="0" anchor="ctr"/>
          <a:lstStyle/>
          <a:p>
            <a:pPr algn="r"/>
            <a:endParaRPr lang="en-GB" sz="3600" b="1" kern="0" dirty="0">
              <a:solidFill>
                <a:srgbClr val="002060"/>
              </a:solidFill>
            </a:endParaRPr>
          </a:p>
        </p:txBody>
      </p:sp>
      <p:pic>
        <p:nvPicPr>
          <p:cNvPr id="5" name="Picture 4">
            <a:extLst>
              <a:ext uri="{FF2B5EF4-FFF2-40B4-BE49-F238E27FC236}">
                <a16:creationId xmlns:a16="http://schemas.microsoft.com/office/drawing/2014/main" id="{07B2EA0C-B2D3-41FD-8AEA-FA8ED4BDF6ED}"/>
              </a:ext>
            </a:extLst>
          </p:cNvPr>
          <p:cNvPicPr>
            <a:picLocks noChangeAspect="1"/>
          </p:cNvPicPr>
          <p:nvPr/>
        </p:nvPicPr>
        <p:blipFill>
          <a:blip r:embed="rId4"/>
          <a:stretch>
            <a:fillRect/>
          </a:stretch>
        </p:blipFill>
        <p:spPr>
          <a:xfrm>
            <a:off x="2888695" y="3587401"/>
            <a:ext cx="6255305" cy="3270599"/>
          </a:xfrm>
          <a:prstGeom prst="rect">
            <a:avLst/>
          </a:prstGeom>
        </p:spPr>
      </p:pic>
    </p:spTree>
    <p:extLst>
      <p:ext uri="{BB962C8B-B14F-4D97-AF65-F5344CB8AC3E}">
        <p14:creationId xmlns:p14="http://schemas.microsoft.com/office/powerpoint/2010/main" val="2674871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CDA4-E2BF-4394-8003-B3CF05C23916}"/>
              </a:ext>
            </a:extLst>
          </p:cNvPr>
          <p:cNvSpPr>
            <a:spLocks noGrp="1"/>
          </p:cNvSpPr>
          <p:nvPr>
            <p:ph type="title"/>
          </p:nvPr>
        </p:nvSpPr>
        <p:spPr>
          <a:xfrm>
            <a:off x="1254185" y="188640"/>
            <a:ext cx="7869200" cy="792088"/>
          </a:xfrm>
        </p:spPr>
        <p:txBody>
          <a:bodyPr/>
          <a:lstStyle/>
          <a:p>
            <a:pPr algn="ctr"/>
            <a:r>
              <a:rPr lang="lv-LV" sz="2400" b="1" dirty="0">
                <a:solidFill>
                  <a:srgbClr val="002060"/>
                </a:solidFill>
              </a:rPr>
              <a:t>Latgales pašvaldību ziņu skaits </a:t>
            </a:r>
            <a:r>
              <a:rPr lang="lv-LV" sz="2400" b="1" dirty="0" err="1">
                <a:hlinkClick r:id="rId2"/>
              </a:rPr>
              <a:t>www.lpr.gov.lv</a:t>
            </a:r>
            <a:r>
              <a:rPr lang="lv-LV" sz="2400" b="1" dirty="0"/>
              <a:t> </a:t>
            </a:r>
            <a:endParaRPr lang="en-GB" sz="2400" b="1" dirty="0"/>
          </a:p>
        </p:txBody>
      </p:sp>
      <p:pic>
        <p:nvPicPr>
          <p:cNvPr id="7" name="Picture 6">
            <a:extLst>
              <a:ext uri="{FF2B5EF4-FFF2-40B4-BE49-F238E27FC236}">
                <a16:creationId xmlns:a16="http://schemas.microsoft.com/office/drawing/2014/main" id="{AAD71996-3180-4C20-B4D1-C414CF2C21F3}"/>
              </a:ext>
            </a:extLst>
          </p:cNvPr>
          <p:cNvPicPr>
            <a:picLocks noChangeAspect="1"/>
          </p:cNvPicPr>
          <p:nvPr/>
        </p:nvPicPr>
        <p:blipFill>
          <a:blip r:embed="rId3"/>
          <a:stretch>
            <a:fillRect/>
          </a:stretch>
        </p:blipFill>
        <p:spPr>
          <a:xfrm>
            <a:off x="0" y="836713"/>
            <a:ext cx="9144000" cy="6021288"/>
          </a:xfrm>
          <a:prstGeom prst="rect">
            <a:avLst/>
          </a:prstGeom>
        </p:spPr>
      </p:pic>
    </p:spTree>
    <p:extLst>
      <p:ext uri="{BB962C8B-B14F-4D97-AF65-F5344CB8AC3E}">
        <p14:creationId xmlns:p14="http://schemas.microsoft.com/office/powerpoint/2010/main" val="29354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DFEE-9EDB-49DD-B152-3B477266B0A1}"/>
              </a:ext>
            </a:extLst>
          </p:cNvPr>
          <p:cNvSpPr>
            <a:spLocks noGrp="1"/>
          </p:cNvSpPr>
          <p:nvPr>
            <p:ph type="title"/>
          </p:nvPr>
        </p:nvSpPr>
        <p:spPr>
          <a:xfrm>
            <a:off x="1844461" y="908720"/>
            <a:ext cx="2439507" cy="1144800"/>
          </a:xfrm>
        </p:spPr>
        <p:txBody>
          <a:bodyPr/>
          <a:lstStyle/>
          <a:p>
            <a:r>
              <a:rPr lang="lv-LV" sz="2000" dirty="0">
                <a:solidFill>
                  <a:srgbClr val="002060"/>
                </a:solidFill>
              </a:rPr>
              <a:t>Tiekamies mūsu kultūras namā</a:t>
            </a:r>
            <a:endParaRPr lang="en-GB" sz="2000" dirty="0">
              <a:solidFill>
                <a:srgbClr val="002060"/>
              </a:solidFill>
            </a:endParaRPr>
          </a:p>
        </p:txBody>
      </p:sp>
      <p:pic>
        <p:nvPicPr>
          <p:cNvPr id="4" name="Picture 2" descr="https://www.lpr.gov.lv/wp-content/uploads/2019/automatisks-melnraksts/1a1a-32.jpg">
            <a:extLst>
              <a:ext uri="{FF2B5EF4-FFF2-40B4-BE49-F238E27FC236}">
                <a16:creationId xmlns:a16="http://schemas.microsoft.com/office/drawing/2014/main" id="{2AE9ACE0-AD99-4CC9-9958-90B5B12CA1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53050"/>
            <a:ext cx="4890084" cy="691268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8B1A6B4-B739-4478-AFB3-4DBDACF17057}"/>
              </a:ext>
            </a:extLst>
          </p:cNvPr>
          <p:cNvSpPr txBox="1">
            <a:spLocks/>
          </p:cNvSpPr>
          <p:nvPr/>
        </p:nvSpPr>
        <p:spPr>
          <a:xfrm>
            <a:off x="1403648" y="2564904"/>
            <a:ext cx="2439507" cy="1144800"/>
          </a:xfrm>
          <a:prstGeom prst="rect">
            <a:avLst/>
          </a:prstGeom>
        </p:spPr>
        <p:txBody>
          <a:bodyPr lIns="0" tIns="0" rIns="0" bIns="0" anchor="ctr"/>
          <a:lstStyle/>
          <a:p>
            <a:r>
              <a:rPr lang="lv-LV" sz="2000" kern="0" dirty="0">
                <a:solidFill>
                  <a:srgbClr val="002060"/>
                </a:solidFill>
              </a:rPr>
              <a:t>Kultūras nama vadītāja...</a:t>
            </a:r>
            <a:endParaRPr lang="en-GB" sz="2000" kern="0" dirty="0">
              <a:solidFill>
                <a:srgbClr val="002060"/>
              </a:solidFill>
            </a:endParaRPr>
          </a:p>
        </p:txBody>
      </p:sp>
    </p:spTree>
    <p:extLst>
      <p:ext uri="{BB962C8B-B14F-4D97-AF65-F5344CB8AC3E}">
        <p14:creationId xmlns:p14="http://schemas.microsoft.com/office/powerpoint/2010/main" val="1326168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B653-2C3A-4644-8562-B38A05B33C30}"/>
              </a:ext>
            </a:extLst>
          </p:cNvPr>
          <p:cNvSpPr>
            <a:spLocks noGrp="1"/>
          </p:cNvSpPr>
          <p:nvPr>
            <p:ph type="title"/>
          </p:nvPr>
        </p:nvSpPr>
        <p:spPr>
          <a:xfrm>
            <a:off x="1979712" y="177602"/>
            <a:ext cx="4484824" cy="1585156"/>
          </a:xfrm>
        </p:spPr>
        <p:txBody>
          <a:bodyPr/>
          <a:lstStyle/>
          <a:p>
            <a:pPr algn="r"/>
            <a:r>
              <a:rPr lang="lv-LV"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Latgales </a:t>
            </a:r>
            <a:br>
              <a:rPr lang="lv-LV"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br>
            <a:r>
              <a:rPr lang="lv-LV"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labās prakses piemēri</a:t>
            </a:r>
            <a:endParaRPr lang="en-GB" sz="3600" dirty="0"/>
          </a:p>
        </p:txBody>
      </p:sp>
      <p:sp>
        <p:nvSpPr>
          <p:cNvPr id="3" name="Rectangle 2">
            <a:extLst>
              <a:ext uri="{FF2B5EF4-FFF2-40B4-BE49-F238E27FC236}">
                <a16:creationId xmlns:a16="http://schemas.microsoft.com/office/drawing/2014/main" id="{C0C50DC2-B28F-47E4-8C6F-0A51DAD4B468}"/>
              </a:ext>
            </a:extLst>
          </p:cNvPr>
          <p:cNvSpPr/>
          <p:nvPr/>
        </p:nvSpPr>
        <p:spPr>
          <a:xfrm>
            <a:off x="1028666" y="1762758"/>
            <a:ext cx="4875268" cy="4401205"/>
          </a:xfrm>
          <a:prstGeom prst="rect">
            <a:avLst/>
          </a:prstGeom>
        </p:spPr>
        <p:txBody>
          <a:bodyPr wrap="square">
            <a:spAutoFit/>
          </a:bodyPr>
          <a:lstStyle/>
          <a:p>
            <a:r>
              <a:rPr lang="lv-LV" sz="2800" dirty="0">
                <a:solidFill>
                  <a:schemeClr val="tx2">
                    <a:lumMod val="75000"/>
                  </a:schemeClr>
                </a:solidFill>
              </a:rPr>
              <a:t>Pēdējo gadu laikā, līdzīgi kā daudzviet Latvijā, arī </a:t>
            </a:r>
            <a:r>
              <a:rPr lang="lv-LV" sz="2800" b="1" dirty="0">
                <a:solidFill>
                  <a:schemeClr val="tx2">
                    <a:lumMod val="75000"/>
                  </a:schemeClr>
                </a:solidFill>
              </a:rPr>
              <a:t>Latgalē</a:t>
            </a:r>
            <a:r>
              <a:rPr lang="lv-LV" sz="2800" dirty="0">
                <a:solidFill>
                  <a:schemeClr val="tx2">
                    <a:lumMod val="75000"/>
                  </a:schemeClr>
                </a:solidFill>
              </a:rPr>
              <a:t> ir novērojama būtiska </a:t>
            </a:r>
            <a:r>
              <a:rPr lang="lv-LV" sz="2800" b="1" dirty="0">
                <a:solidFill>
                  <a:schemeClr val="tx2">
                    <a:lumMod val="75000"/>
                  </a:schemeClr>
                </a:solidFill>
              </a:rPr>
              <a:t>sabiedrības aktivizēšanās </a:t>
            </a:r>
            <a:r>
              <a:rPr lang="lv-LV" sz="2800" dirty="0">
                <a:solidFill>
                  <a:schemeClr val="tx2">
                    <a:lumMod val="75000"/>
                  </a:schemeClr>
                </a:solidFill>
              </a:rPr>
              <a:t>sakarā ar pilsētvides pārmaiņām, ko veicinājušas vairākas, ar kultūras nozari un pilsētvides attīstību saistītas, iniciatīvas un notikumi.</a:t>
            </a:r>
            <a:endParaRPr lang="en-GB" sz="2800" dirty="0">
              <a:solidFill>
                <a:schemeClr val="tx2">
                  <a:lumMod val="75000"/>
                </a:schemeClr>
              </a:solidFill>
            </a:endParaRPr>
          </a:p>
        </p:txBody>
      </p:sp>
      <p:pic>
        <p:nvPicPr>
          <p:cNvPr id="5" name="Picture 4">
            <a:extLst>
              <a:ext uri="{FF2B5EF4-FFF2-40B4-BE49-F238E27FC236}">
                <a16:creationId xmlns:a16="http://schemas.microsoft.com/office/drawing/2014/main" id="{CCDFF266-51D2-4B7A-B71B-B9118933F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1152" y="338040"/>
            <a:ext cx="2082848" cy="2082848"/>
          </a:xfrm>
          <a:prstGeom prst="rect">
            <a:avLst/>
          </a:prstGeom>
        </p:spPr>
      </p:pic>
      <p:pic>
        <p:nvPicPr>
          <p:cNvPr id="7" name="Picture 6">
            <a:extLst>
              <a:ext uri="{FF2B5EF4-FFF2-40B4-BE49-F238E27FC236}">
                <a16:creationId xmlns:a16="http://schemas.microsoft.com/office/drawing/2014/main" id="{36B8CDF0-F296-4924-8893-8733F8BA6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934" y="2559236"/>
            <a:ext cx="3133282" cy="4121162"/>
          </a:xfrm>
          <a:prstGeom prst="rect">
            <a:avLst/>
          </a:prstGeom>
        </p:spPr>
      </p:pic>
    </p:spTree>
    <p:extLst>
      <p:ext uri="{BB962C8B-B14F-4D97-AF65-F5344CB8AC3E}">
        <p14:creationId xmlns:p14="http://schemas.microsoft.com/office/powerpoint/2010/main" val="41652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137D-3CB8-4935-BB95-B8E17579FEC6}"/>
              </a:ext>
            </a:extLst>
          </p:cNvPr>
          <p:cNvSpPr>
            <a:spLocks noGrp="1"/>
          </p:cNvSpPr>
          <p:nvPr>
            <p:ph type="title"/>
          </p:nvPr>
        </p:nvSpPr>
        <p:spPr>
          <a:xfrm>
            <a:off x="457200" y="273600"/>
            <a:ext cx="3178696" cy="1144800"/>
          </a:xfrm>
        </p:spPr>
        <p:txBody>
          <a:bodyPr/>
          <a:lstStyle/>
          <a:p>
            <a:pPr algn="ctr"/>
            <a:r>
              <a:rPr lang="lv-LV" sz="3200" b="1" dirty="0">
                <a:solidFill>
                  <a:srgbClr val="C00000"/>
                </a:solidFill>
                <a:latin typeface="Arial" panose="020B0604020202020204" pitchFamily="34" charset="0"/>
              </a:rPr>
              <a:t>Masu kultūra </a:t>
            </a:r>
            <a:endParaRPr lang="en-GB" b="1" dirty="0">
              <a:solidFill>
                <a:srgbClr val="C00000"/>
              </a:solidFill>
            </a:endParaRPr>
          </a:p>
        </p:txBody>
      </p:sp>
      <p:sp>
        <p:nvSpPr>
          <p:cNvPr id="3" name="Rectangle 2">
            <a:extLst>
              <a:ext uri="{FF2B5EF4-FFF2-40B4-BE49-F238E27FC236}">
                <a16:creationId xmlns:a16="http://schemas.microsoft.com/office/drawing/2014/main" id="{85D974F0-BA13-448C-8B5B-DE3EE0554DA1}"/>
              </a:ext>
            </a:extLst>
          </p:cNvPr>
          <p:cNvSpPr/>
          <p:nvPr/>
        </p:nvSpPr>
        <p:spPr>
          <a:xfrm>
            <a:off x="457200" y="1556792"/>
            <a:ext cx="3826768" cy="2677656"/>
          </a:xfrm>
          <a:prstGeom prst="rect">
            <a:avLst/>
          </a:prstGeom>
        </p:spPr>
        <p:txBody>
          <a:bodyPr wrap="square">
            <a:spAutoFit/>
          </a:bodyPr>
          <a:lstStyle/>
          <a:p>
            <a:r>
              <a:rPr lang="lv-LV" sz="2800" dirty="0">
                <a:solidFill>
                  <a:schemeClr val="tx2">
                    <a:lumMod val="75000"/>
                  </a:schemeClr>
                </a:solidFill>
                <a:latin typeface="Arial" panose="020B0604020202020204" pitchFamily="34" charset="0"/>
              </a:rPr>
              <a:t>Masu kultūra ir kultūra, kas saistīta ar masveida produkciju un ir domāta plašam jeb masveida patēriņam.</a:t>
            </a:r>
            <a:endParaRPr lang="en-GB" sz="2800" dirty="0">
              <a:solidFill>
                <a:schemeClr val="tx2">
                  <a:lumMod val="75000"/>
                </a:schemeClr>
              </a:solidFill>
            </a:endParaRPr>
          </a:p>
        </p:txBody>
      </p:sp>
      <p:sp>
        <p:nvSpPr>
          <p:cNvPr id="4" name="Rectangle 3">
            <a:extLst>
              <a:ext uri="{FF2B5EF4-FFF2-40B4-BE49-F238E27FC236}">
                <a16:creationId xmlns:a16="http://schemas.microsoft.com/office/drawing/2014/main" id="{6B2C6245-D1B0-463A-B3CE-21A43DB588C2}"/>
              </a:ext>
            </a:extLst>
          </p:cNvPr>
          <p:cNvSpPr/>
          <p:nvPr/>
        </p:nvSpPr>
        <p:spPr>
          <a:xfrm>
            <a:off x="4540222" y="1499335"/>
            <a:ext cx="4280250" cy="3108543"/>
          </a:xfrm>
          <a:prstGeom prst="rect">
            <a:avLst/>
          </a:prstGeom>
        </p:spPr>
        <p:txBody>
          <a:bodyPr wrap="square">
            <a:spAutoFit/>
          </a:bodyPr>
          <a:lstStyle/>
          <a:p>
            <a:r>
              <a:rPr lang="lv-LV" sz="2800" dirty="0">
                <a:solidFill>
                  <a:schemeClr val="tx2">
                    <a:lumMod val="75000"/>
                  </a:schemeClr>
                </a:solidFill>
                <a:latin typeface="Arial" panose="020B0604020202020204" pitchFamily="34" charset="0"/>
              </a:rPr>
              <a:t>Ar jēdzienu “elitārs” bieži apzīmē cēlāko, estētiski un intelektuāli apdāvinātāko, darbīgāko un izglītotāko un produktīvāko sabiedrības daļu.</a:t>
            </a:r>
            <a:endParaRPr lang="en-GB" sz="2800" dirty="0">
              <a:solidFill>
                <a:schemeClr val="tx2">
                  <a:lumMod val="75000"/>
                </a:schemeClr>
              </a:solidFill>
            </a:endParaRPr>
          </a:p>
        </p:txBody>
      </p:sp>
      <p:sp>
        <p:nvSpPr>
          <p:cNvPr id="5" name="Title 1">
            <a:extLst>
              <a:ext uri="{FF2B5EF4-FFF2-40B4-BE49-F238E27FC236}">
                <a16:creationId xmlns:a16="http://schemas.microsoft.com/office/drawing/2014/main" id="{1E99631B-5567-44C8-A5C3-C68703D69C31}"/>
              </a:ext>
            </a:extLst>
          </p:cNvPr>
          <p:cNvSpPr txBox="1">
            <a:spLocks/>
          </p:cNvSpPr>
          <p:nvPr/>
        </p:nvSpPr>
        <p:spPr>
          <a:xfrm>
            <a:off x="4932040" y="273600"/>
            <a:ext cx="3178696" cy="1144800"/>
          </a:xfrm>
          <a:prstGeom prst="rect">
            <a:avLst/>
          </a:prstGeom>
        </p:spPr>
        <p:txBody>
          <a:bodyPr lIns="0" tIns="0" rIns="0" bIns="0" anchor="ctr"/>
          <a:lstStyle/>
          <a:p>
            <a:pPr algn="ctr"/>
            <a:r>
              <a:rPr lang="lv-LV" sz="3200" b="1" kern="0" dirty="0">
                <a:solidFill>
                  <a:srgbClr val="C00000"/>
                </a:solidFill>
                <a:latin typeface="Arial" panose="020B0604020202020204" pitchFamily="34" charset="0"/>
              </a:rPr>
              <a:t>Elitārā kultūra </a:t>
            </a:r>
            <a:endParaRPr lang="en-GB" b="1" kern="0" dirty="0">
              <a:solidFill>
                <a:srgbClr val="C00000"/>
              </a:solidFill>
            </a:endParaRPr>
          </a:p>
        </p:txBody>
      </p:sp>
      <p:pic>
        <p:nvPicPr>
          <p:cNvPr id="7" name="Picture 6">
            <a:extLst>
              <a:ext uri="{FF2B5EF4-FFF2-40B4-BE49-F238E27FC236}">
                <a16:creationId xmlns:a16="http://schemas.microsoft.com/office/drawing/2014/main" id="{5832A7EC-CB12-4057-B0DB-D4852182A6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7290" y="4835875"/>
            <a:ext cx="2585864" cy="1722832"/>
          </a:xfrm>
          <a:prstGeom prst="rect">
            <a:avLst/>
          </a:prstGeom>
        </p:spPr>
      </p:pic>
    </p:spTree>
    <p:extLst>
      <p:ext uri="{BB962C8B-B14F-4D97-AF65-F5344CB8AC3E}">
        <p14:creationId xmlns:p14="http://schemas.microsoft.com/office/powerpoint/2010/main" val="233070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1344-458C-4CA1-A3E9-1B16265F399B}"/>
              </a:ext>
            </a:extLst>
          </p:cNvPr>
          <p:cNvSpPr>
            <a:spLocks noGrp="1"/>
          </p:cNvSpPr>
          <p:nvPr>
            <p:ph type="title"/>
          </p:nvPr>
        </p:nvSpPr>
        <p:spPr>
          <a:xfrm>
            <a:off x="1835696" y="1628800"/>
            <a:ext cx="7005104" cy="2152912"/>
          </a:xfrm>
        </p:spPr>
        <p:txBody>
          <a:bodyPr/>
          <a:lstStyle/>
          <a:p>
            <a:pPr algn="ctr">
              <a:lnSpc>
                <a:spcPct val="107000"/>
              </a:lnSpc>
              <a:spcAft>
                <a:spcPts val="800"/>
              </a:spcAft>
            </a:pPr>
            <a:r>
              <a:rPr lang="lv-LV"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Starptautiskā un lokālā sadarbība, labās prakses piemēri, līdzekļu piesaiste kultūras projektiem</a:t>
            </a:r>
            <a:endParaRPr lang="en-GB" sz="3600" dirty="0"/>
          </a:p>
        </p:txBody>
      </p:sp>
      <p:sp>
        <p:nvSpPr>
          <p:cNvPr id="4" name="Title 1">
            <a:extLst>
              <a:ext uri="{FF2B5EF4-FFF2-40B4-BE49-F238E27FC236}">
                <a16:creationId xmlns:a16="http://schemas.microsoft.com/office/drawing/2014/main" id="{70C5CDAC-15BF-40B0-8976-8E3C51F075C1}"/>
              </a:ext>
            </a:extLst>
          </p:cNvPr>
          <p:cNvSpPr txBox="1">
            <a:spLocks/>
          </p:cNvSpPr>
          <p:nvPr/>
        </p:nvSpPr>
        <p:spPr>
          <a:xfrm>
            <a:off x="2378750" y="5229200"/>
            <a:ext cx="6490704" cy="1144800"/>
          </a:xfrm>
          <a:prstGeom prst="rect">
            <a:avLst/>
          </a:prstGeom>
        </p:spPr>
        <p:txBody>
          <a:bodyPr lIns="0" tIns="0" rIns="0" bIns="0" anchor="ctr"/>
          <a:lstStyle/>
          <a:p>
            <a:pPr algn="r"/>
            <a:r>
              <a:rPr lang="lv-LV" sz="2800" b="1" i="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Oskars </a:t>
            </a:r>
            <a:r>
              <a:rPr lang="lv-LV" sz="2800" b="1" i="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Zuģickis</a:t>
            </a:r>
            <a:endParaRPr lang="lv-LV" sz="2800" b="1" i="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r"/>
            <a:r>
              <a:rPr lang="lv-LV" sz="2400" b="1" i="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Latgales plānošanas reģions</a:t>
            </a:r>
            <a:br>
              <a:rPr lang="lv-LV" sz="2400" b="1" i="1" kern="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br>
            <a:endParaRPr lang="en-GB" sz="1600" i="1" kern="0" dirty="0">
              <a:solidFill>
                <a:sysClr val="windowText" lastClr="000000"/>
              </a:solidFill>
            </a:endParaRPr>
          </a:p>
        </p:txBody>
      </p:sp>
    </p:spTree>
    <p:extLst>
      <p:ext uri="{BB962C8B-B14F-4D97-AF65-F5344CB8AC3E}">
        <p14:creationId xmlns:p14="http://schemas.microsoft.com/office/powerpoint/2010/main" val="207447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360B05-D4E1-4870-AFAC-2D6FC8D975A1}"/>
              </a:ext>
            </a:extLst>
          </p:cNvPr>
          <p:cNvSpPr/>
          <p:nvPr/>
        </p:nvSpPr>
        <p:spPr>
          <a:xfrm>
            <a:off x="1331640" y="1484784"/>
            <a:ext cx="7307674" cy="3046988"/>
          </a:xfrm>
          <a:prstGeom prst="rect">
            <a:avLst/>
          </a:prstGeom>
        </p:spPr>
        <p:txBody>
          <a:bodyPr wrap="square">
            <a:spAutoFit/>
          </a:bodyPr>
          <a:lstStyle/>
          <a:p>
            <a:pPr algn="ctr"/>
            <a:r>
              <a:rPr lang="lv-LV" sz="3200" b="1" dirty="0">
                <a:solidFill>
                  <a:schemeClr val="tx2">
                    <a:lumMod val="75000"/>
                  </a:schemeClr>
                </a:solidFill>
              </a:rPr>
              <a:t>Stratēģiski plānotas</a:t>
            </a:r>
            <a:r>
              <a:rPr lang="lv-LV" sz="3200" dirty="0">
                <a:solidFill>
                  <a:schemeClr val="tx2">
                    <a:lumMod val="75000"/>
                  </a:schemeClr>
                </a:solidFill>
              </a:rPr>
              <a:t>, ar pilsētas vidi un sabiedrības procesiem saistītas, </a:t>
            </a:r>
            <a:r>
              <a:rPr lang="lv-LV" sz="3200" b="1" dirty="0">
                <a:solidFill>
                  <a:schemeClr val="tx2">
                    <a:lumMod val="75000"/>
                  </a:schemeClr>
                </a:solidFill>
              </a:rPr>
              <a:t>kultūras aktivitātes izraisa </a:t>
            </a:r>
            <a:r>
              <a:rPr lang="lv-LV" sz="3200" dirty="0">
                <a:solidFill>
                  <a:schemeClr val="tx2">
                    <a:lumMod val="75000"/>
                  </a:schemeClr>
                </a:solidFill>
              </a:rPr>
              <a:t>ne tikai vizuālas izmaiņas pilsētas ainavā, bet </a:t>
            </a:r>
            <a:r>
              <a:rPr lang="lv-LV" sz="3200" b="1" dirty="0">
                <a:solidFill>
                  <a:schemeClr val="tx2">
                    <a:lumMod val="75000"/>
                  </a:schemeClr>
                </a:solidFill>
              </a:rPr>
              <a:t>maina</a:t>
            </a:r>
            <a:r>
              <a:rPr lang="lv-LV" sz="3200" dirty="0">
                <a:solidFill>
                  <a:schemeClr val="tx2">
                    <a:lumMod val="75000"/>
                  </a:schemeClr>
                </a:solidFill>
              </a:rPr>
              <a:t> arī sabiedrības attieksmi pret publisko telpu un sevi tajā.</a:t>
            </a:r>
            <a:endParaRPr lang="en-GB" sz="3200" dirty="0">
              <a:solidFill>
                <a:schemeClr val="tx2">
                  <a:lumMod val="75000"/>
                </a:schemeClr>
              </a:solidFill>
            </a:endParaRPr>
          </a:p>
        </p:txBody>
      </p:sp>
      <p:pic>
        <p:nvPicPr>
          <p:cNvPr id="8" name="Picture 7">
            <a:extLst>
              <a:ext uri="{FF2B5EF4-FFF2-40B4-BE49-F238E27FC236}">
                <a16:creationId xmlns:a16="http://schemas.microsoft.com/office/drawing/2014/main" id="{CBD0E29A-7706-4FF0-999D-9D63466B6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426" y="4919638"/>
            <a:ext cx="2318574" cy="1854859"/>
          </a:xfrm>
          <a:prstGeom prst="rect">
            <a:avLst/>
          </a:prstGeom>
        </p:spPr>
      </p:pic>
      <p:pic>
        <p:nvPicPr>
          <p:cNvPr id="10" name="Picture 9">
            <a:extLst>
              <a:ext uri="{FF2B5EF4-FFF2-40B4-BE49-F238E27FC236}">
                <a16:creationId xmlns:a16="http://schemas.microsoft.com/office/drawing/2014/main" id="{2AE74DEB-74C2-42DA-A9BF-CA7D0E852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535" y="4860410"/>
            <a:ext cx="2833794" cy="1884473"/>
          </a:xfrm>
          <a:prstGeom prst="rect">
            <a:avLst/>
          </a:prstGeom>
        </p:spPr>
      </p:pic>
    </p:spTree>
    <p:extLst>
      <p:ext uri="{BB962C8B-B14F-4D97-AF65-F5344CB8AC3E}">
        <p14:creationId xmlns:p14="http://schemas.microsoft.com/office/powerpoint/2010/main" val="71304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58D85-20FE-427B-9A2F-24F9F745F6F4}"/>
              </a:ext>
            </a:extLst>
          </p:cNvPr>
          <p:cNvSpPr>
            <a:spLocks noGrp="1"/>
          </p:cNvSpPr>
          <p:nvPr>
            <p:ph type="title"/>
          </p:nvPr>
        </p:nvSpPr>
        <p:spPr/>
        <p:txBody>
          <a:bodyPr/>
          <a:lstStyle/>
          <a:p>
            <a:pPr algn="r"/>
            <a:r>
              <a:rPr lang="lv-LV" sz="2800" b="1" dirty="0">
                <a:solidFill>
                  <a:srgbClr val="C00000"/>
                </a:solidFill>
              </a:rPr>
              <a:t>2013.gada pavasaris...</a:t>
            </a:r>
            <a:endParaRPr lang="en-GB" sz="2800" b="1" dirty="0">
              <a:solidFill>
                <a:srgbClr val="C00000"/>
              </a:solidFill>
            </a:endParaRPr>
          </a:p>
        </p:txBody>
      </p:sp>
      <p:sp>
        <p:nvSpPr>
          <p:cNvPr id="3" name="Rectangle 2">
            <a:extLst>
              <a:ext uri="{FF2B5EF4-FFF2-40B4-BE49-F238E27FC236}">
                <a16:creationId xmlns:a16="http://schemas.microsoft.com/office/drawing/2014/main" id="{60CDE8BD-88CE-42CA-89BB-EC35AA2F7118}"/>
              </a:ext>
            </a:extLst>
          </p:cNvPr>
          <p:cNvSpPr/>
          <p:nvPr/>
        </p:nvSpPr>
        <p:spPr>
          <a:xfrm>
            <a:off x="1331640" y="1772816"/>
            <a:ext cx="7210784" cy="3970318"/>
          </a:xfrm>
          <a:prstGeom prst="rect">
            <a:avLst/>
          </a:prstGeom>
        </p:spPr>
        <p:txBody>
          <a:bodyPr wrap="square">
            <a:spAutoFit/>
          </a:bodyPr>
          <a:lstStyle/>
          <a:p>
            <a:pPr algn="ctr"/>
            <a:r>
              <a:rPr lang="en-GB" sz="2800" dirty="0" err="1">
                <a:solidFill>
                  <a:schemeClr val="tx2">
                    <a:lumMod val="75000"/>
                  </a:schemeClr>
                </a:solidFill>
              </a:rPr>
              <a:t>Sākot</a:t>
            </a:r>
            <a:r>
              <a:rPr lang="en-GB" sz="2800" dirty="0">
                <a:solidFill>
                  <a:schemeClr val="tx2">
                    <a:lumMod val="75000"/>
                  </a:schemeClr>
                </a:solidFill>
              </a:rPr>
              <a:t> no 201</a:t>
            </a:r>
            <a:r>
              <a:rPr lang="lv-LV" sz="2800" dirty="0">
                <a:solidFill>
                  <a:schemeClr val="tx2">
                    <a:lumMod val="75000"/>
                  </a:schemeClr>
                </a:solidFill>
              </a:rPr>
              <a:t>3</a:t>
            </a:r>
            <a:r>
              <a:rPr lang="en-GB" sz="2800" dirty="0">
                <a:solidFill>
                  <a:schemeClr val="tx2">
                    <a:lumMod val="75000"/>
                  </a:schemeClr>
                </a:solidFill>
              </a:rPr>
              <a:t>. </a:t>
            </a:r>
            <a:r>
              <a:rPr lang="en-GB" sz="2800" dirty="0" err="1">
                <a:solidFill>
                  <a:schemeClr val="tx2">
                    <a:lumMod val="75000"/>
                  </a:schemeClr>
                </a:solidFill>
              </a:rPr>
              <a:t>gada</a:t>
            </a:r>
            <a:r>
              <a:rPr lang="lv-LV" sz="2800" dirty="0">
                <a:solidFill>
                  <a:schemeClr val="tx2">
                    <a:lumMod val="75000"/>
                  </a:schemeClr>
                </a:solidFill>
              </a:rPr>
              <a:t> pavasara</a:t>
            </a:r>
            <a:r>
              <a:rPr lang="en-GB" sz="2800" dirty="0">
                <a:solidFill>
                  <a:schemeClr val="tx2">
                    <a:lumMod val="75000"/>
                  </a:schemeClr>
                </a:solidFill>
              </a:rPr>
              <a:t>,</a:t>
            </a:r>
            <a:r>
              <a:rPr lang="lv-LV" sz="2800" dirty="0">
                <a:solidFill>
                  <a:schemeClr val="tx2">
                    <a:lumMod val="75000"/>
                  </a:schemeClr>
                </a:solidFill>
              </a:rPr>
              <a:t> kad </a:t>
            </a:r>
          </a:p>
          <a:p>
            <a:pPr algn="ctr"/>
            <a:r>
              <a:rPr lang="lv-LV" sz="2800" b="1" dirty="0">
                <a:solidFill>
                  <a:schemeClr val="tx2">
                    <a:lumMod val="75000"/>
                  </a:schemeClr>
                </a:solidFill>
              </a:rPr>
              <a:t>Latgalē durvis vēra divas</a:t>
            </a:r>
            <a:r>
              <a:rPr lang="en-GB" sz="2800" b="1" dirty="0">
                <a:solidFill>
                  <a:schemeClr val="tx2">
                    <a:lumMod val="75000"/>
                  </a:schemeClr>
                </a:solidFill>
              </a:rPr>
              <a:t> </a:t>
            </a:r>
            <a:r>
              <a:rPr lang="en-GB" sz="2800" b="1" dirty="0" err="1">
                <a:solidFill>
                  <a:schemeClr val="tx2">
                    <a:lumMod val="75000"/>
                  </a:schemeClr>
                </a:solidFill>
              </a:rPr>
              <a:t>kultūrā</a:t>
            </a:r>
            <a:r>
              <a:rPr lang="en-GB" sz="2800" b="1" dirty="0">
                <a:solidFill>
                  <a:schemeClr val="tx2">
                    <a:lumMod val="75000"/>
                  </a:schemeClr>
                </a:solidFill>
              </a:rPr>
              <a:t> </a:t>
            </a:r>
            <a:r>
              <a:rPr lang="en-GB" sz="2800" b="1" dirty="0" err="1">
                <a:solidFill>
                  <a:schemeClr val="tx2">
                    <a:lumMod val="75000"/>
                  </a:schemeClr>
                </a:solidFill>
              </a:rPr>
              <a:t>balstītas</a:t>
            </a:r>
            <a:r>
              <a:rPr lang="en-GB" sz="2800" b="1" dirty="0">
                <a:solidFill>
                  <a:schemeClr val="tx2">
                    <a:lumMod val="75000"/>
                  </a:schemeClr>
                </a:solidFill>
              </a:rPr>
              <a:t> </a:t>
            </a:r>
            <a:r>
              <a:rPr lang="en-GB" sz="2800" b="1" dirty="0" err="1">
                <a:solidFill>
                  <a:schemeClr val="tx2">
                    <a:lumMod val="75000"/>
                  </a:schemeClr>
                </a:solidFill>
              </a:rPr>
              <a:t>iniciatīvas</a:t>
            </a:r>
            <a:r>
              <a:rPr lang="lv-LV" sz="2800" b="1" dirty="0">
                <a:solidFill>
                  <a:schemeClr val="tx2">
                    <a:lumMod val="75000"/>
                  </a:schemeClr>
                </a:solidFill>
              </a:rPr>
              <a:t> </a:t>
            </a:r>
          </a:p>
          <a:p>
            <a:pPr algn="ctr"/>
            <a:r>
              <a:rPr lang="en-GB" sz="2800" dirty="0" err="1">
                <a:solidFill>
                  <a:schemeClr val="tx2">
                    <a:lumMod val="75000"/>
                  </a:schemeClr>
                </a:solidFill>
              </a:rPr>
              <a:t>ar</a:t>
            </a:r>
            <a:r>
              <a:rPr lang="en-GB" sz="2800" dirty="0">
                <a:solidFill>
                  <a:schemeClr val="tx2">
                    <a:lumMod val="75000"/>
                  </a:schemeClr>
                </a:solidFill>
              </a:rPr>
              <a:t> </a:t>
            </a:r>
            <a:r>
              <a:rPr lang="en-GB" sz="2800" dirty="0" err="1">
                <a:solidFill>
                  <a:schemeClr val="tx2">
                    <a:lumMod val="75000"/>
                  </a:schemeClr>
                </a:solidFill>
              </a:rPr>
              <a:t>savu</a:t>
            </a:r>
            <a:r>
              <a:rPr lang="en-GB" sz="2800" dirty="0">
                <a:solidFill>
                  <a:schemeClr val="tx2">
                    <a:lumMod val="75000"/>
                  </a:schemeClr>
                </a:solidFill>
              </a:rPr>
              <a:t> </a:t>
            </a:r>
            <a:r>
              <a:rPr lang="en-GB" sz="2800" dirty="0" err="1">
                <a:solidFill>
                  <a:schemeClr val="tx2">
                    <a:lumMod val="75000"/>
                  </a:schemeClr>
                </a:solidFill>
              </a:rPr>
              <a:t>darbību</a:t>
            </a:r>
            <a:r>
              <a:rPr lang="en-GB" sz="2800" dirty="0">
                <a:solidFill>
                  <a:schemeClr val="tx2">
                    <a:lumMod val="75000"/>
                  </a:schemeClr>
                </a:solidFill>
              </a:rPr>
              <a:t> </a:t>
            </a:r>
            <a:r>
              <a:rPr lang="en-GB" sz="2800" dirty="0" err="1">
                <a:solidFill>
                  <a:schemeClr val="tx2">
                    <a:lumMod val="75000"/>
                  </a:schemeClr>
                </a:solidFill>
              </a:rPr>
              <a:t>sāka</a:t>
            </a:r>
            <a:r>
              <a:rPr lang="en-GB" sz="2800" dirty="0">
                <a:solidFill>
                  <a:schemeClr val="tx2">
                    <a:lumMod val="75000"/>
                  </a:schemeClr>
                </a:solidFill>
              </a:rPr>
              <a:t> </a:t>
            </a:r>
            <a:r>
              <a:rPr lang="en-GB" sz="2800" dirty="0" err="1">
                <a:solidFill>
                  <a:schemeClr val="tx2">
                    <a:lumMod val="75000"/>
                  </a:schemeClr>
                </a:solidFill>
              </a:rPr>
              <a:t>aktīvāk</a:t>
            </a:r>
            <a:r>
              <a:rPr lang="en-GB" sz="2800" dirty="0">
                <a:solidFill>
                  <a:schemeClr val="tx2">
                    <a:lumMod val="75000"/>
                  </a:schemeClr>
                </a:solidFill>
              </a:rPr>
              <a:t> </a:t>
            </a:r>
            <a:r>
              <a:rPr lang="en-GB" sz="2800" dirty="0" err="1">
                <a:solidFill>
                  <a:schemeClr val="tx2">
                    <a:lumMod val="75000"/>
                  </a:schemeClr>
                </a:solidFill>
              </a:rPr>
              <a:t>ietekmēt</a:t>
            </a:r>
            <a:r>
              <a:rPr lang="en-GB" sz="2800" dirty="0">
                <a:solidFill>
                  <a:schemeClr val="tx2">
                    <a:lumMod val="75000"/>
                  </a:schemeClr>
                </a:solidFill>
              </a:rPr>
              <a:t> </a:t>
            </a:r>
            <a:r>
              <a:rPr lang="lv-LV" sz="2800" dirty="0">
                <a:solidFill>
                  <a:schemeClr val="tx2">
                    <a:lumMod val="75000"/>
                  </a:schemeClr>
                </a:solidFill>
              </a:rPr>
              <a:t>reģiona</a:t>
            </a:r>
            <a:r>
              <a:rPr lang="en-GB" sz="2800" dirty="0">
                <a:solidFill>
                  <a:schemeClr val="tx2">
                    <a:lumMod val="75000"/>
                  </a:schemeClr>
                </a:solidFill>
              </a:rPr>
              <a:t> </a:t>
            </a:r>
            <a:r>
              <a:rPr lang="en-GB" sz="2800" dirty="0" err="1">
                <a:solidFill>
                  <a:schemeClr val="tx2">
                    <a:lumMod val="75000"/>
                  </a:schemeClr>
                </a:solidFill>
              </a:rPr>
              <a:t>attīstības</a:t>
            </a:r>
            <a:r>
              <a:rPr lang="en-GB" sz="2800" dirty="0">
                <a:solidFill>
                  <a:schemeClr val="tx2">
                    <a:lumMod val="75000"/>
                  </a:schemeClr>
                </a:solidFill>
              </a:rPr>
              <a:t> </a:t>
            </a:r>
            <a:r>
              <a:rPr lang="en-GB" sz="2800" dirty="0" err="1">
                <a:solidFill>
                  <a:schemeClr val="tx2">
                    <a:lumMod val="75000"/>
                  </a:schemeClr>
                </a:solidFill>
              </a:rPr>
              <a:t>virzību</a:t>
            </a:r>
            <a:r>
              <a:rPr lang="en-GB" sz="2800" dirty="0">
                <a:solidFill>
                  <a:schemeClr val="tx2">
                    <a:lumMod val="75000"/>
                  </a:schemeClr>
                </a:solidFill>
              </a:rPr>
              <a:t> </a:t>
            </a:r>
            <a:r>
              <a:rPr lang="en-GB" sz="2800" dirty="0" err="1">
                <a:solidFill>
                  <a:schemeClr val="tx2">
                    <a:lumMod val="75000"/>
                  </a:schemeClr>
                </a:solidFill>
              </a:rPr>
              <a:t>daudzveidīgākas</a:t>
            </a:r>
            <a:r>
              <a:rPr lang="lv-LV" sz="2800" dirty="0">
                <a:solidFill>
                  <a:schemeClr val="tx2">
                    <a:lumMod val="75000"/>
                  </a:schemeClr>
                </a:solidFill>
              </a:rPr>
              <a:t> </a:t>
            </a:r>
            <a:r>
              <a:rPr lang="en-GB" sz="2800" dirty="0" err="1">
                <a:solidFill>
                  <a:schemeClr val="tx2">
                    <a:lumMod val="75000"/>
                  </a:schemeClr>
                </a:solidFill>
              </a:rPr>
              <a:t>dzīves</a:t>
            </a:r>
            <a:r>
              <a:rPr lang="en-GB" sz="2800" dirty="0">
                <a:solidFill>
                  <a:schemeClr val="tx2">
                    <a:lumMod val="75000"/>
                  </a:schemeClr>
                </a:solidFill>
              </a:rPr>
              <a:t> </a:t>
            </a:r>
            <a:r>
              <a:rPr lang="en-GB" sz="2800" dirty="0" err="1">
                <a:solidFill>
                  <a:schemeClr val="tx2">
                    <a:lumMod val="75000"/>
                  </a:schemeClr>
                </a:solidFill>
              </a:rPr>
              <a:t>telpas</a:t>
            </a:r>
            <a:r>
              <a:rPr lang="en-GB" sz="2800" dirty="0">
                <a:solidFill>
                  <a:schemeClr val="tx2">
                    <a:lumMod val="75000"/>
                  </a:schemeClr>
                </a:solidFill>
              </a:rPr>
              <a:t> </a:t>
            </a:r>
            <a:r>
              <a:rPr lang="en-GB" sz="2800" dirty="0" err="1">
                <a:solidFill>
                  <a:schemeClr val="tx2">
                    <a:lumMod val="75000"/>
                  </a:schemeClr>
                </a:solidFill>
              </a:rPr>
              <a:t>virzienā</a:t>
            </a:r>
            <a:r>
              <a:rPr lang="en-GB" sz="2800" dirty="0">
                <a:solidFill>
                  <a:schemeClr val="tx2">
                    <a:lumMod val="75000"/>
                  </a:schemeClr>
                </a:solidFill>
              </a:rPr>
              <a:t>, </a:t>
            </a:r>
            <a:r>
              <a:rPr lang="en-GB" sz="2800" dirty="0" err="1">
                <a:solidFill>
                  <a:schemeClr val="tx2">
                    <a:lumMod val="75000"/>
                  </a:schemeClr>
                </a:solidFill>
              </a:rPr>
              <a:t>ieviešot</a:t>
            </a:r>
            <a:r>
              <a:rPr lang="en-GB" sz="2800" dirty="0">
                <a:solidFill>
                  <a:schemeClr val="tx2">
                    <a:lumMod val="75000"/>
                  </a:schemeClr>
                </a:solidFill>
              </a:rPr>
              <a:t> </a:t>
            </a:r>
            <a:r>
              <a:rPr lang="en-GB" sz="2800" dirty="0" err="1">
                <a:solidFill>
                  <a:schemeClr val="tx2">
                    <a:lumMod val="75000"/>
                  </a:schemeClr>
                </a:solidFill>
              </a:rPr>
              <a:t>dažādus</a:t>
            </a:r>
            <a:r>
              <a:rPr lang="en-GB" sz="2800" dirty="0">
                <a:solidFill>
                  <a:schemeClr val="tx2">
                    <a:lumMod val="75000"/>
                  </a:schemeClr>
                </a:solidFill>
              </a:rPr>
              <a:t> </a:t>
            </a:r>
            <a:r>
              <a:rPr lang="en-GB" sz="2800" dirty="0" err="1">
                <a:solidFill>
                  <a:schemeClr val="tx2">
                    <a:lumMod val="75000"/>
                  </a:schemeClr>
                </a:solidFill>
              </a:rPr>
              <a:t>pašu</a:t>
            </a:r>
            <a:r>
              <a:rPr lang="en-GB" sz="2800" dirty="0">
                <a:solidFill>
                  <a:schemeClr val="tx2">
                    <a:lumMod val="75000"/>
                  </a:schemeClr>
                </a:solidFill>
              </a:rPr>
              <a:t> </a:t>
            </a:r>
            <a:r>
              <a:rPr lang="en-GB" sz="2800" dirty="0" err="1">
                <a:solidFill>
                  <a:schemeClr val="tx2">
                    <a:lumMod val="75000"/>
                  </a:schemeClr>
                </a:solidFill>
              </a:rPr>
              <a:t>izveidotus</a:t>
            </a:r>
            <a:r>
              <a:rPr lang="en-GB" sz="2800" dirty="0">
                <a:solidFill>
                  <a:schemeClr val="tx2">
                    <a:lumMod val="75000"/>
                  </a:schemeClr>
                </a:solidFill>
              </a:rPr>
              <a:t> un </a:t>
            </a:r>
            <a:r>
              <a:rPr lang="en-GB" sz="2800" dirty="0" err="1">
                <a:solidFill>
                  <a:schemeClr val="tx2">
                    <a:lumMod val="75000"/>
                  </a:schemeClr>
                </a:solidFill>
              </a:rPr>
              <a:t>ārpasaulē</a:t>
            </a:r>
            <a:r>
              <a:rPr lang="en-GB" sz="2800" dirty="0">
                <a:solidFill>
                  <a:schemeClr val="tx2">
                    <a:lumMod val="75000"/>
                  </a:schemeClr>
                </a:solidFill>
              </a:rPr>
              <a:t> </a:t>
            </a:r>
            <a:r>
              <a:rPr lang="en-GB" sz="2800" dirty="0" err="1">
                <a:solidFill>
                  <a:schemeClr val="tx2">
                    <a:lumMod val="75000"/>
                  </a:schemeClr>
                </a:solidFill>
              </a:rPr>
              <a:t>apgūtus</a:t>
            </a:r>
            <a:r>
              <a:rPr lang="en-GB" sz="2800" dirty="0">
                <a:solidFill>
                  <a:schemeClr val="tx2">
                    <a:lumMod val="75000"/>
                  </a:schemeClr>
                </a:solidFill>
              </a:rPr>
              <a:t> </a:t>
            </a:r>
            <a:r>
              <a:rPr lang="en-GB" sz="2800" dirty="0" err="1">
                <a:solidFill>
                  <a:schemeClr val="tx2">
                    <a:lumMod val="75000"/>
                  </a:schemeClr>
                </a:solidFill>
              </a:rPr>
              <a:t>jauninājumus</a:t>
            </a:r>
            <a:r>
              <a:rPr lang="en-GB" sz="2800" dirty="0">
                <a:solidFill>
                  <a:schemeClr val="tx2">
                    <a:lumMod val="75000"/>
                  </a:schemeClr>
                </a:solidFill>
              </a:rPr>
              <a:t>.</a:t>
            </a:r>
            <a:r>
              <a:rPr lang="lv-LV" sz="2800" dirty="0">
                <a:solidFill>
                  <a:schemeClr val="tx2">
                    <a:lumMod val="75000"/>
                  </a:schemeClr>
                </a:solidFill>
              </a:rPr>
              <a:t> </a:t>
            </a:r>
            <a:endParaRPr lang="lv-LV" sz="2800" b="1" dirty="0">
              <a:solidFill>
                <a:schemeClr val="tx2">
                  <a:lumMod val="75000"/>
                </a:schemeClr>
              </a:solidFill>
            </a:endParaRPr>
          </a:p>
          <a:p>
            <a:endParaRPr lang="lv-LV" sz="2800" b="1" dirty="0"/>
          </a:p>
        </p:txBody>
      </p:sp>
    </p:spTree>
    <p:extLst>
      <p:ext uri="{BB962C8B-B14F-4D97-AF65-F5344CB8AC3E}">
        <p14:creationId xmlns:p14="http://schemas.microsoft.com/office/powerpoint/2010/main" val="829845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1877-9C48-401E-B11A-3690C3F74DC8}"/>
              </a:ext>
            </a:extLst>
          </p:cNvPr>
          <p:cNvSpPr>
            <a:spLocks noGrp="1"/>
          </p:cNvSpPr>
          <p:nvPr>
            <p:ph type="title"/>
          </p:nvPr>
        </p:nvSpPr>
        <p:spPr/>
        <p:txBody>
          <a:bodyPr/>
          <a:lstStyle/>
          <a:p>
            <a:pPr algn="r"/>
            <a:r>
              <a:rPr lang="en-GB" sz="2800" b="1" dirty="0">
                <a:solidFill>
                  <a:srgbClr val="C00000"/>
                </a:solidFill>
              </a:rPr>
              <a:t>Daugavpils </a:t>
            </a:r>
            <a:r>
              <a:rPr lang="en-GB" sz="2800" b="1" dirty="0" err="1">
                <a:solidFill>
                  <a:srgbClr val="C00000"/>
                </a:solidFill>
              </a:rPr>
              <a:t>Marka</a:t>
            </a:r>
            <a:r>
              <a:rPr lang="en-GB" sz="2800" b="1" dirty="0">
                <a:solidFill>
                  <a:srgbClr val="C00000"/>
                </a:solidFill>
              </a:rPr>
              <a:t> </a:t>
            </a:r>
            <a:r>
              <a:rPr lang="en-GB" sz="2800" b="1" dirty="0" err="1">
                <a:solidFill>
                  <a:srgbClr val="C00000"/>
                </a:solidFill>
              </a:rPr>
              <a:t>Rotko</a:t>
            </a:r>
            <a:r>
              <a:rPr lang="en-GB" sz="2800" b="1" dirty="0">
                <a:solidFill>
                  <a:srgbClr val="C00000"/>
                </a:solidFill>
              </a:rPr>
              <a:t> </a:t>
            </a:r>
            <a:r>
              <a:rPr lang="en-GB" sz="2800" b="1" dirty="0" err="1">
                <a:solidFill>
                  <a:srgbClr val="C00000"/>
                </a:solidFill>
              </a:rPr>
              <a:t>mākslas</a:t>
            </a:r>
            <a:r>
              <a:rPr lang="en-GB" sz="2800" b="1" dirty="0">
                <a:solidFill>
                  <a:srgbClr val="C00000"/>
                </a:solidFill>
              </a:rPr>
              <a:t> </a:t>
            </a:r>
            <a:r>
              <a:rPr lang="en-GB" sz="2800" b="1" dirty="0" err="1">
                <a:solidFill>
                  <a:srgbClr val="C00000"/>
                </a:solidFill>
              </a:rPr>
              <a:t>centrs</a:t>
            </a:r>
            <a:r>
              <a:rPr lang="lv-LV" sz="2800" b="1" dirty="0">
                <a:solidFill>
                  <a:srgbClr val="C00000"/>
                </a:solidFill>
              </a:rPr>
              <a:t> </a:t>
            </a:r>
            <a:br>
              <a:rPr lang="en-GB" dirty="0"/>
            </a:br>
            <a:endParaRPr lang="en-GB" dirty="0"/>
          </a:p>
        </p:txBody>
      </p:sp>
      <p:sp>
        <p:nvSpPr>
          <p:cNvPr id="3" name="Rectangle 2">
            <a:extLst>
              <a:ext uri="{FF2B5EF4-FFF2-40B4-BE49-F238E27FC236}">
                <a16:creationId xmlns:a16="http://schemas.microsoft.com/office/drawing/2014/main" id="{0043D58C-3818-44F7-81FC-7BA063B22FC9}"/>
              </a:ext>
            </a:extLst>
          </p:cNvPr>
          <p:cNvSpPr/>
          <p:nvPr/>
        </p:nvSpPr>
        <p:spPr>
          <a:xfrm>
            <a:off x="6086753" y="914706"/>
            <a:ext cx="3057247" cy="369332"/>
          </a:xfrm>
          <a:prstGeom prst="rect">
            <a:avLst/>
          </a:prstGeom>
        </p:spPr>
        <p:txBody>
          <a:bodyPr wrap="none">
            <a:spAutoFit/>
          </a:bodyPr>
          <a:lstStyle/>
          <a:p>
            <a:r>
              <a:rPr lang="lv-LV" i="1" dirty="0"/>
              <a:t>(atvērts 2013.gada 24.aprīlī)</a:t>
            </a:r>
            <a:endParaRPr lang="en-GB" i="1" dirty="0"/>
          </a:p>
        </p:txBody>
      </p:sp>
      <p:pic>
        <p:nvPicPr>
          <p:cNvPr id="5" name="Picture 4">
            <a:extLst>
              <a:ext uri="{FF2B5EF4-FFF2-40B4-BE49-F238E27FC236}">
                <a16:creationId xmlns:a16="http://schemas.microsoft.com/office/drawing/2014/main" id="{B9548500-6BC7-4EDE-9CFE-579C80576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6" y="1394667"/>
            <a:ext cx="6253615" cy="4464496"/>
          </a:xfrm>
          <a:prstGeom prst="rect">
            <a:avLst/>
          </a:prstGeom>
        </p:spPr>
      </p:pic>
      <p:pic>
        <p:nvPicPr>
          <p:cNvPr id="7" name="Picture 6">
            <a:extLst>
              <a:ext uri="{FF2B5EF4-FFF2-40B4-BE49-F238E27FC236}">
                <a16:creationId xmlns:a16="http://schemas.microsoft.com/office/drawing/2014/main" id="{45FDFF88-B1FC-4D13-9EEE-38AB08363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1208" y="1394667"/>
            <a:ext cx="2614613" cy="1743075"/>
          </a:xfrm>
          <a:prstGeom prst="rect">
            <a:avLst/>
          </a:prstGeom>
        </p:spPr>
      </p:pic>
      <p:pic>
        <p:nvPicPr>
          <p:cNvPr id="9" name="Picture 8">
            <a:extLst>
              <a:ext uri="{FF2B5EF4-FFF2-40B4-BE49-F238E27FC236}">
                <a16:creationId xmlns:a16="http://schemas.microsoft.com/office/drawing/2014/main" id="{2B5A47D4-3EAC-488C-BA3C-BF17694B3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817" y="3289424"/>
            <a:ext cx="2619375" cy="1743075"/>
          </a:xfrm>
          <a:prstGeom prst="rect">
            <a:avLst/>
          </a:prstGeom>
        </p:spPr>
      </p:pic>
      <p:pic>
        <p:nvPicPr>
          <p:cNvPr id="11" name="Picture 10">
            <a:extLst>
              <a:ext uri="{FF2B5EF4-FFF2-40B4-BE49-F238E27FC236}">
                <a16:creationId xmlns:a16="http://schemas.microsoft.com/office/drawing/2014/main" id="{81EB4753-D6CB-4C32-B7FD-74B33CCD7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8826" y="5103381"/>
            <a:ext cx="2619375" cy="1743075"/>
          </a:xfrm>
          <a:prstGeom prst="rect">
            <a:avLst/>
          </a:prstGeom>
        </p:spPr>
      </p:pic>
      <p:pic>
        <p:nvPicPr>
          <p:cNvPr id="13" name="Picture 12">
            <a:extLst>
              <a:ext uri="{FF2B5EF4-FFF2-40B4-BE49-F238E27FC236}">
                <a16:creationId xmlns:a16="http://schemas.microsoft.com/office/drawing/2014/main" id="{D5BBD7CA-4382-4EAD-A1B8-DFC92627C7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358" y="5895133"/>
            <a:ext cx="1309688" cy="871538"/>
          </a:xfrm>
          <a:prstGeom prst="rect">
            <a:avLst/>
          </a:prstGeom>
        </p:spPr>
      </p:pic>
      <p:pic>
        <p:nvPicPr>
          <p:cNvPr id="16" name="Picture 15">
            <a:extLst>
              <a:ext uri="{FF2B5EF4-FFF2-40B4-BE49-F238E27FC236}">
                <a16:creationId xmlns:a16="http://schemas.microsoft.com/office/drawing/2014/main" id="{C8EBEAA0-1A65-4ECA-9EB5-C7DFFFCC2CD7}"/>
              </a:ext>
            </a:extLst>
          </p:cNvPr>
          <p:cNvPicPr>
            <a:picLocks noChangeAspect="1"/>
          </p:cNvPicPr>
          <p:nvPr/>
        </p:nvPicPr>
        <p:blipFill>
          <a:blip r:embed="rId7"/>
          <a:stretch>
            <a:fillRect/>
          </a:stretch>
        </p:blipFill>
        <p:spPr>
          <a:xfrm>
            <a:off x="3851920" y="5873709"/>
            <a:ext cx="1137548" cy="911229"/>
          </a:xfrm>
          <a:prstGeom prst="rect">
            <a:avLst/>
          </a:prstGeom>
        </p:spPr>
      </p:pic>
      <p:pic>
        <p:nvPicPr>
          <p:cNvPr id="18" name="Picture 17">
            <a:extLst>
              <a:ext uri="{FF2B5EF4-FFF2-40B4-BE49-F238E27FC236}">
                <a16:creationId xmlns:a16="http://schemas.microsoft.com/office/drawing/2014/main" id="{E423B7D8-C8C8-402A-B882-7DAFF7E92C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2453" y="5879042"/>
            <a:ext cx="1309687" cy="905896"/>
          </a:xfrm>
          <a:prstGeom prst="rect">
            <a:avLst/>
          </a:prstGeom>
        </p:spPr>
      </p:pic>
      <p:pic>
        <p:nvPicPr>
          <p:cNvPr id="20" name="Picture 19">
            <a:extLst>
              <a:ext uri="{FF2B5EF4-FFF2-40B4-BE49-F238E27FC236}">
                <a16:creationId xmlns:a16="http://schemas.microsoft.com/office/drawing/2014/main" id="{A45B5C78-7BEC-4BB1-86EF-E0FB4D608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65448" y="5895133"/>
            <a:ext cx="817225" cy="889805"/>
          </a:xfrm>
          <a:prstGeom prst="rect">
            <a:avLst/>
          </a:prstGeom>
        </p:spPr>
      </p:pic>
      <p:pic>
        <p:nvPicPr>
          <p:cNvPr id="22" name="Picture 21">
            <a:extLst>
              <a:ext uri="{FF2B5EF4-FFF2-40B4-BE49-F238E27FC236}">
                <a16:creationId xmlns:a16="http://schemas.microsoft.com/office/drawing/2014/main" id="{C612DA48-5255-4EBF-A2B2-C20348009C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510" y="5895133"/>
            <a:ext cx="1343420" cy="871538"/>
          </a:xfrm>
          <a:prstGeom prst="rect">
            <a:avLst/>
          </a:prstGeom>
        </p:spPr>
      </p:pic>
    </p:spTree>
    <p:extLst>
      <p:ext uri="{BB962C8B-B14F-4D97-AF65-F5344CB8AC3E}">
        <p14:creationId xmlns:p14="http://schemas.microsoft.com/office/powerpoint/2010/main" val="526665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3BDF-26B0-40E7-A11B-4ED8497BAA2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951B63A2-EDEF-4C9A-8851-A7F21C9EA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48014"/>
          </a:xfrm>
          <a:prstGeom prst="rect">
            <a:avLst/>
          </a:prstGeom>
        </p:spPr>
      </p:pic>
    </p:spTree>
    <p:extLst>
      <p:ext uri="{BB962C8B-B14F-4D97-AF65-F5344CB8AC3E}">
        <p14:creationId xmlns:p14="http://schemas.microsoft.com/office/powerpoint/2010/main" val="3891401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23A35E-A495-4439-9317-D626359FD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51960"/>
            <a:ext cx="5859218" cy="2448272"/>
          </a:xfrm>
          <a:prstGeom prst="rect">
            <a:avLst/>
          </a:prstGeom>
        </p:spPr>
      </p:pic>
      <p:pic>
        <p:nvPicPr>
          <p:cNvPr id="8" name="Picture 7">
            <a:extLst>
              <a:ext uri="{FF2B5EF4-FFF2-40B4-BE49-F238E27FC236}">
                <a16:creationId xmlns:a16="http://schemas.microsoft.com/office/drawing/2014/main" id="{84FA48D6-2E0D-4E05-89A2-C357F30A70EA}"/>
              </a:ext>
            </a:extLst>
          </p:cNvPr>
          <p:cNvPicPr>
            <a:picLocks noChangeAspect="1"/>
          </p:cNvPicPr>
          <p:nvPr/>
        </p:nvPicPr>
        <p:blipFill>
          <a:blip r:embed="rId3"/>
          <a:stretch>
            <a:fillRect/>
          </a:stretch>
        </p:blipFill>
        <p:spPr>
          <a:xfrm>
            <a:off x="2419498" y="5262210"/>
            <a:ext cx="2535989" cy="1535402"/>
          </a:xfrm>
          <a:prstGeom prst="rect">
            <a:avLst/>
          </a:prstGeom>
        </p:spPr>
      </p:pic>
      <p:pic>
        <p:nvPicPr>
          <p:cNvPr id="16" name="Picture 15">
            <a:extLst>
              <a:ext uri="{FF2B5EF4-FFF2-40B4-BE49-F238E27FC236}">
                <a16:creationId xmlns:a16="http://schemas.microsoft.com/office/drawing/2014/main" id="{21005920-272F-42E3-ADFB-0AC3FE48697F}"/>
              </a:ext>
            </a:extLst>
          </p:cNvPr>
          <p:cNvPicPr>
            <a:picLocks noChangeAspect="1"/>
          </p:cNvPicPr>
          <p:nvPr/>
        </p:nvPicPr>
        <p:blipFill>
          <a:blip r:embed="rId4"/>
          <a:stretch>
            <a:fillRect/>
          </a:stretch>
        </p:blipFill>
        <p:spPr>
          <a:xfrm>
            <a:off x="5685343" y="56855"/>
            <a:ext cx="3458657" cy="2448272"/>
          </a:xfrm>
          <a:prstGeom prst="rect">
            <a:avLst/>
          </a:prstGeom>
        </p:spPr>
      </p:pic>
      <p:pic>
        <p:nvPicPr>
          <p:cNvPr id="18" name="Picture 17">
            <a:extLst>
              <a:ext uri="{FF2B5EF4-FFF2-40B4-BE49-F238E27FC236}">
                <a16:creationId xmlns:a16="http://schemas.microsoft.com/office/drawing/2014/main" id="{5E7B1ECA-73E5-42A7-908B-A749C9FA8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54" y="5262304"/>
            <a:ext cx="2307298" cy="1535402"/>
          </a:xfrm>
          <a:prstGeom prst="rect">
            <a:avLst/>
          </a:prstGeom>
        </p:spPr>
      </p:pic>
      <p:pic>
        <p:nvPicPr>
          <p:cNvPr id="20" name="Picture 19">
            <a:extLst>
              <a:ext uri="{FF2B5EF4-FFF2-40B4-BE49-F238E27FC236}">
                <a16:creationId xmlns:a16="http://schemas.microsoft.com/office/drawing/2014/main" id="{1CF88F33-4832-44CD-8EFE-51386D3AF6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2564904"/>
            <a:ext cx="4348418" cy="2632728"/>
          </a:xfrm>
          <a:prstGeom prst="rect">
            <a:avLst/>
          </a:prstGeom>
        </p:spPr>
      </p:pic>
      <p:pic>
        <p:nvPicPr>
          <p:cNvPr id="22" name="Picture 21">
            <a:extLst>
              <a:ext uri="{FF2B5EF4-FFF2-40B4-BE49-F238E27FC236}">
                <a16:creationId xmlns:a16="http://schemas.microsoft.com/office/drawing/2014/main" id="{465E0B09-7334-4019-B9DC-903FE37595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574" y="2564905"/>
            <a:ext cx="4420426" cy="2632728"/>
          </a:xfrm>
          <a:prstGeom prst="rect">
            <a:avLst/>
          </a:prstGeom>
        </p:spPr>
      </p:pic>
      <p:pic>
        <p:nvPicPr>
          <p:cNvPr id="24" name="Picture 23">
            <a:extLst>
              <a:ext uri="{FF2B5EF4-FFF2-40B4-BE49-F238E27FC236}">
                <a16:creationId xmlns:a16="http://schemas.microsoft.com/office/drawing/2014/main" id="{49CAE9DE-F78E-430B-BD5C-326312800CD9}"/>
              </a:ext>
            </a:extLst>
          </p:cNvPr>
          <p:cNvPicPr>
            <a:picLocks noChangeAspect="1"/>
          </p:cNvPicPr>
          <p:nvPr/>
        </p:nvPicPr>
        <p:blipFill>
          <a:blip r:embed="rId8"/>
          <a:stretch>
            <a:fillRect/>
          </a:stretch>
        </p:blipFill>
        <p:spPr>
          <a:xfrm>
            <a:off x="5037127" y="5206422"/>
            <a:ext cx="2141714" cy="1591190"/>
          </a:xfrm>
          <a:prstGeom prst="rect">
            <a:avLst/>
          </a:prstGeom>
        </p:spPr>
      </p:pic>
      <p:pic>
        <p:nvPicPr>
          <p:cNvPr id="29" name="Picture 28">
            <a:extLst>
              <a:ext uri="{FF2B5EF4-FFF2-40B4-BE49-F238E27FC236}">
                <a16:creationId xmlns:a16="http://schemas.microsoft.com/office/drawing/2014/main" id="{1CD45E06-FDBF-4A26-AE72-E523A65A2961}"/>
              </a:ext>
            </a:extLst>
          </p:cNvPr>
          <p:cNvPicPr>
            <a:picLocks noChangeAspect="1"/>
          </p:cNvPicPr>
          <p:nvPr/>
        </p:nvPicPr>
        <p:blipFill>
          <a:blip r:embed="rId9"/>
          <a:stretch>
            <a:fillRect/>
          </a:stretch>
        </p:blipFill>
        <p:spPr>
          <a:xfrm>
            <a:off x="7260481" y="5257409"/>
            <a:ext cx="1731945" cy="1540203"/>
          </a:xfrm>
          <a:prstGeom prst="rect">
            <a:avLst/>
          </a:prstGeom>
        </p:spPr>
      </p:pic>
    </p:spTree>
    <p:extLst>
      <p:ext uri="{BB962C8B-B14F-4D97-AF65-F5344CB8AC3E}">
        <p14:creationId xmlns:p14="http://schemas.microsoft.com/office/powerpoint/2010/main" val="1197243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6855-5DF9-427A-96C0-3F47C147D6FA}"/>
              </a:ext>
            </a:extLst>
          </p:cNvPr>
          <p:cNvSpPr>
            <a:spLocks noGrp="1"/>
          </p:cNvSpPr>
          <p:nvPr>
            <p:ph type="title"/>
          </p:nvPr>
        </p:nvSpPr>
        <p:spPr>
          <a:xfrm>
            <a:off x="6156176" y="191951"/>
            <a:ext cx="2530264" cy="1144800"/>
          </a:xfrm>
        </p:spPr>
        <p:txBody>
          <a:bodyPr/>
          <a:lstStyle/>
          <a:p>
            <a:pPr algn="r"/>
            <a:r>
              <a:rPr lang="lv-LV" sz="3200" b="1" i="1" dirty="0">
                <a:solidFill>
                  <a:srgbClr val="C00000"/>
                </a:solidFill>
              </a:rPr>
              <a:t>Kultūrvieta</a:t>
            </a:r>
            <a:endParaRPr lang="en-GB" sz="3200" b="1" i="1" dirty="0">
              <a:solidFill>
                <a:srgbClr val="C00000"/>
              </a:solidFill>
            </a:endParaRPr>
          </a:p>
        </p:txBody>
      </p:sp>
      <p:pic>
        <p:nvPicPr>
          <p:cNvPr id="4" name="Picture 3">
            <a:extLst>
              <a:ext uri="{FF2B5EF4-FFF2-40B4-BE49-F238E27FC236}">
                <a16:creationId xmlns:a16="http://schemas.microsoft.com/office/drawing/2014/main" id="{8A3DD45B-7D04-438F-9667-794701701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276872"/>
            <a:ext cx="3927688" cy="2602093"/>
          </a:xfrm>
          <a:prstGeom prst="rect">
            <a:avLst/>
          </a:prstGeom>
        </p:spPr>
      </p:pic>
      <p:pic>
        <p:nvPicPr>
          <p:cNvPr id="5" name="Picture 4">
            <a:extLst>
              <a:ext uri="{FF2B5EF4-FFF2-40B4-BE49-F238E27FC236}">
                <a16:creationId xmlns:a16="http://schemas.microsoft.com/office/drawing/2014/main" id="{A4855C14-886D-40C4-B1A4-802FB1B10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5" y="4760907"/>
            <a:ext cx="2290640" cy="1974781"/>
          </a:xfrm>
          <a:prstGeom prst="rect">
            <a:avLst/>
          </a:prstGeom>
        </p:spPr>
      </p:pic>
      <p:pic>
        <p:nvPicPr>
          <p:cNvPr id="7" name="Picture 6">
            <a:extLst>
              <a:ext uri="{FF2B5EF4-FFF2-40B4-BE49-F238E27FC236}">
                <a16:creationId xmlns:a16="http://schemas.microsoft.com/office/drawing/2014/main" id="{93ABC673-6A52-41EE-A1E6-90C528247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8969" y="4963094"/>
            <a:ext cx="2181267" cy="1446275"/>
          </a:xfrm>
          <a:prstGeom prst="rect">
            <a:avLst/>
          </a:prstGeom>
        </p:spPr>
      </p:pic>
      <p:pic>
        <p:nvPicPr>
          <p:cNvPr id="9" name="Picture 8">
            <a:extLst>
              <a:ext uri="{FF2B5EF4-FFF2-40B4-BE49-F238E27FC236}">
                <a16:creationId xmlns:a16="http://schemas.microsoft.com/office/drawing/2014/main" id="{54DE1641-BA49-4953-BB84-9502846E8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21" y="220146"/>
            <a:ext cx="3593255" cy="2391148"/>
          </a:xfrm>
          <a:prstGeom prst="rect">
            <a:avLst/>
          </a:prstGeom>
        </p:spPr>
      </p:pic>
      <p:pic>
        <p:nvPicPr>
          <p:cNvPr id="11" name="Picture 10">
            <a:extLst>
              <a:ext uri="{FF2B5EF4-FFF2-40B4-BE49-F238E27FC236}">
                <a16:creationId xmlns:a16="http://schemas.microsoft.com/office/drawing/2014/main" id="{E8AF228C-1869-4670-9C7D-A68B3173BA13}"/>
              </a:ext>
            </a:extLst>
          </p:cNvPr>
          <p:cNvPicPr>
            <a:picLocks noChangeAspect="1"/>
          </p:cNvPicPr>
          <p:nvPr/>
        </p:nvPicPr>
        <p:blipFill>
          <a:blip r:embed="rId6"/>
          <a:stretch>
            <a:fillRect/>
          </a:stretch>
        </p:blipFill>
        <p:spPr>
          <a:xfrm>
            <a:off x="4484837" y="1302683"/>
            <a:ext cx="3690622" cy="2617220"/>
          </a:xfrm>
          <a:prstGeom prst="rect">
            <a:avLst/>
          </a:prstGeom>
        </p:spPr>
      </p:pic>
      <p:pic>
        <p:nvPicPr>
          <p:cNvPr id="12" name="Picture 11">
            <a:extLst>
              <a:ext uri="{FF2B5EF4-FFF2-40B4-BE49-F238E27FC236}">
                <a16:creationId xmlns:a16="http://schemas.microsoft.com/office/drawing/2014/main" id="{85656DAE-9625-4B62-9727-A98EF7A2015D}"/>
              </a:ext>
            </a:extLst>
          </p:cNvPr>
          <p:cNvPicPr>
            <a:picLocks noChangeAspect="1"/>
          </p:cNvPicPr>
          <p:nvPr/>
        </p:nvPicPr>
        <p:blipFill>
          <a:blip r:embed="rId7"/>
          <a:stretch>
            <a:fillRect/>
          </a:stretch>
        </p:blipFill>
        <p:spPr>
          <a:xfrm>
            <a:off x="4924838" y="3878025"/>
            <a:ext cx="3826635" cy="2520257"/>
          </a:xfrm>
          <a:prstGeom prst="rect">
            <a:avLst/>
          </a:prstGeom>
        </p:spPr>
      </p:pic>
      <p:pic>
        <p:nvPicPr>
          <p:cNvPr id="13" name="Picture 12">
            <a:extLst>
              <a:ext uri="{FF2B5EF4-FFF2-40B4-BE49-F238E27FC236}">
                <a16:creationId xmlns:a16="http://schemas.microsoft.com/office/drawing/2014/main" id="{33617385-08CC-4483-AAB2-43189DBFDC55}"/>
              </a:ext>
            </a:extLst>
          </p:cNvPr>
          <p:cNvPicPr>
            <a:picLocks noChangeAspect="1"/>
          </p:cNvPicPr>
          <p:nvPr/>
        </p:nvPicPr>
        <p:blipFill>
          <a:blip r:embed="rId8"/>
          <a:stretch>
            <a:fillRect/>
          </a:stretch>
        </p:blipFill>
        <p:spPr>
          <a:xfrm>
            <a:off x="3485998" y="317374"/>
            <a:ext cx="2670178" cy="1897231"/>
          </a:xfrm>
          <a:prstGeom prst="rect">
            <a:avLst/>
          </a:prstGeom>
        </p:spPr>
      </p:pic>
    </p:spTree>
    <p:extLst>
      <p:ext uri="{BB962C8B-B14F-4D97-AF65-F5344CB8AC3E}">
        <p14:creationId xmlns:p14="http://schemas.microsoft.com/office/powerpoint/2010/main" val="245379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EE06-349E-459D-B6F4-9E15CC5A6210}"/>
              </a:ext>
            </a:extLst>
          </p:cNvPr>
          <p:cNvSpPr>
            <a:spLocks noGrp="1"/>
          </p:cNvSpPr>
          <p:nvPr>
            <p:ph type="title"/>
          </p:nvPr>
        </p:nvSpPr>
        <p:spPr/>
        <p:txBody>
          <a:bodyPr/>
          <a:lstStyle/>
          <a:p>
            <a:pPr algn="r"/>
            <a:r>
              <a:rPr lang="lv-LV" sz="2800" b="1" dirty="0">
                <a:solidFill>
                  <a:srgbClr val="C00000"/>
                </a:solidFill>
              </a:rPr>
              <a:t>Latgales vēstniecība GORS</a:t>
            </a:r>
            <a:r>
              <a:rPr lang="lv-LV" sz="2800" dirty="0">
                <a:solidFill>
                  <a:srgbClr val="C00000"/>
                </a:solidFill>
              </a:rPr>
              <a:t> </a:t>
            </a:r>
            <a:endParaRPr lang="en-GB" dirty="0">
              <a:solidFill>
                <a:srgbClr val="C00000"/>
              </a:solidFill>
            </a:endParaRPr>
          </a:p>
        </p:txBody>
      </p:sp>
      <p:sp>
        <p:nvSpPr>
          <p:cNvPr id="4" name="Rectangle 3">
            <a:extLst>
              <a:ext uri="{FF2B5EF4-FFF2-40B4-BE49-F238E27FC236}">
                <a16:creationId xmlns:a16="http://schemas.microsoft.com/office/drawing/2014/main" id="{A8B3BAC1-170E-49FE-B219-AA6FE81D16EC}"/>
              </a:ext>
            </a:extLst>
          </p:cNvPr>
          <p:cNvSpPr/>
          <p:nvPr/>
        </p:nvSpPr>
        <p:spPr>
          <a:xfrm>
            <a:off x="1475656" y="1660201"/>
            <a:ext cx="7344816" cy="369332"/>
          </a:xfrm>
          <a:prstGeom prst="rect">
            <a:avLst/>
          </a:prstGeom>
        </p:spPr>
        <p:txBody>
          <a:bodyPr wrap="square">
            <a:spAutoFit/>
          </a:bodyPr>
          <a:lstStyle/>
          <a:p>
            <a:r>
              <a:rPr lang="lv-LV" dirty="0"/>
              <a:t>Austrumlatvijas reģionālais daudzfunkcionālais centrs, atvērts 19.maijā</a:t>
            </a:r>
            <a:endParaRPr lang="en-GB" sz="2400" dirty="0"/>
          </a:p>
        </p:txBody>
      </p:sp>
      <p:pic>
        <p:nvPicPr>
          <p:cNvPr id="5" name="Content Placeholder 6">
            <a:extLst>
              <a:ext uri="{FF2B5EF4-FFF2-40B4-BE49-F238E27FC236}">
                <a16:creationId xmlns:a16="http://schemas.microsoft.com/office/drawing/2014/main" id="{E2856A2D-4E8B-4CF7-970E-CD8DFE672C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64"/>
          <a:stretch/>
        </p:blipFill>
        <p:spPr>
          <a:xfrm>
            <a:off x="790240" y="2150190"/>
            <a:ext cx="7896200" cy="4434210"/>
          </a:xfrm>
          <a:prstGeom prst="rect">
            <a:avLst/>
          </a:prstGeom>
        </p:spPr>
      </p:pic>
    </p:spTree>
    <p:extLst>
      <p:ext uri="{BB962C8B-B14F-4D97-AF65-F5344CB8AC3E}">
        <p14:creationId xmlns:p14="http://schemas.microsoft.com/office/powerpoint/2010/main" val="4075300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5C12-3607-44A1-8C9A-627EF65D5365}"/>
              </a:ext>
            </a:extLst>
          </p:cNvPr>
          <p:cNvSpPr>
            <a:spLocks noGrp="1"/>
          </p:cNvSpPr>
          <p:nvPr>
            <p:ph type="title"/>
          </p:nvPr>
        </p:nvSpPr>
        <p:spPr/>
        <p:txBody>
          <a:bodyPr/>
          <a:lstStyle/>
          <a:p>
            <a:endParaRPr lang="en-GB"/>
          </a:p>
        </p:txBody>
      </p:sp>
      <p:pic>
        <p:nvPicPr>
          <p:cNvPr id="3" name="Content Placeholder 4">
            <a:extLst>
              <a:ext uri="{FF2B5EF4-FFF2-40B4-BE49-F238E27FC236}">
                <a16:creationId xmlns:a16="http://schemas.microsoft.com/office/drawing/2014/main" id="{B6035A00-9C98-404F-BD7E-6ECE016170CA}"/>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7318" cy="5445223"/>
          </a:xfrm>
          <a:prstGeom prst="rect">
            <a:avLst/>
          </a:prstGeom>
        </p:spPr>
      </p:pic>
      <p:sp>
        <p:nvSpPr>
          <p:cNvPr id="4" name="Rectangle 3">
            <a:extLst>
              <a:ext uri="{FF2B5EF4-FFF2-40B4-BE49-F238E27FC236}">
                <a16:creationId xmlns:a16="http://schemas.microsoft.com/office/drawing/2014/main" id="{859AD9E5-160E-4372-95FE-C5485FE36F7F}"/>
              </a:ext>
            </a:extLst>
          </p:cNvPr>
          <p:cNvSpPr/>
          <p:nvPr/>
        </p:nvSpPr>
        <p:spPr>
          <a:xfrm>
            <a:off x="-3318" y="5445224"/>
            <a:ext cx="9147318" cy="1412776"/>
          </a:xfrm>
          <a:prstGeom prst="rect">
            <a:avLst/>
          </a:prstGeom>
          <a:solidFill>
            <a:srgbClr val="9C676F"/>
          </a:solidFill>
          <a:ln>
            <a:solidFill>
              <a:srgbClr val="9C6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lv-LV"/>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4400" dirty="0">
                <a:solidFill>
                  <a:srgbClr val="FFFF00"/>
                </a:solidFill>
              </a:rPr>
              <a:t>Kas uz turieni ies?!</a:t>
            </a:r>
          </a:p>
        </p:txBody>
      </p:sp>
    </p:spTree>
    <p:extLst>
      <p:ext uri="{BB962C8B-B14F-4D97-AF65-F5344CB8AC3E}">
        <p14:creationId xmlns:p14="http://schemas.microsoft.com/office/powerpoint/2010/main" val="754379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0236-E04D-4478-A1BB-0632F2893004}"/>
              </a:ext>
            </a:extLst>
          </p:cNvPr>
          <p:cNvSpPr>
            <a:spLocks noGrp="1"/>
          </p:cNvSpPr>
          <p:nvPr>
            <p:ph type="title"/>
          </p:nvPr>
        </p:nvSpPr>
        <p:spPr>
          <a:xfrm>
            <a:off x="4574840" y="332656"/>
            <a:ext cx="4248471" cy="365664"/>
          </a:xfrm>
        </p:spPr>
        <p:txBody>
          <a:bodyPr/>
          <a:lstStyle/>
          <a:p>
            <a:r>
              <a:rPr lang="lv-LV" sz="2400" b="1" dirty="0">
                <a:solidFill>
                  <a:srgbClr val="002060"/>
                </a:solidFill>
              </a:rPr>
              <a:t>GORA apmeklētāju dinamika</a:t>
            </a:r>
            <a:endParaRPr lang="en-GB" sz="2400" b="1" dirty="0">
              <a:solidFill>
                <a:srgbClr val="002060"/>
              </a:solidFill>
            </a:endParaRPr>
          </a:p>
        </p:txBody>
      </p:sp>
      <p:graphicFrame>
        <p:nvGraphicFramePr>
          <p:cNvPr id="3" name="Chart 2">
            <a:extLst>
              <a:ext uri="{FF2B5EF4-FFF2-40B4-BE49-F238E27FC236}">
                <a16:creationId xmlns:a16="http://schemas.microsoft.com/office/drawing/2014/main" id="{E9FFE26B-9DAF-4AC4-8C1B-D325C42483ED}"/>
              </a:ext>
            </a:extLst>
          </p:cNvPr>
          <p:cNvGraphicFramePr>
            <a:graphicFrameLocks/>
          </p:cNvGraphicFramePr>
          <p:nvPr>
            <p:extLst>
              <p:ext uri="{D42A27DB-BD31-4B8C-83A1-F6EECF244321}">
                <p14:modId xmlns:p14="http://schemas.microsoft.com/office/powerpoint/2010/main" val="2844595290"/>
              </p:ext>
            </p:extLst>
          </p:nvPr>
        </p:nvGraphicFramePr>
        <p:xfrm>
          <a:off x="2771800" y="808118"/>
          <a:ext cx="6192687" cy="27363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E9FFE26B-9DAF-4AC4-8C1B-D325C42483ED}"/>
              </a:ext>
            </a:extLst>
          </p:cNvPr>
          <p:cNvGraphicFramePr>
            <a:graphicFrameLocks/>
          </p:cNvGraphicFramePr>
          <p:nvPr>
            <p:extLst>
              <p:ext uri="{D42A27DB-BD31-4B8C-83A1-F6EECF244321}">
                <p14:modId xmlns:p14="http://schemas.microsoft.com/office/powerpoint/2010/main" val="3251791715"/>
              </p:ext>
            </p:extLst>
          </p:nvPr>
        </p:nvGraphicFramePr>
        <p:xfrm>
          <a:off x="233251" y="3654219"/>
          <a:ext cx="4773166" cy="316835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361AF9D0-8B7A-4EDA-AEA2-27A1010E3F79}"/>
              </a:ext>
            </a:extLst>
          </p:cNvPr>
          <p:cNvSpPr txBox="1">
            <a:spLocks/>
          </p:cNvSpPr>
          <p:nvPr/>
        </p:nvSpPr>
        <p:spPr>
          <a:xfrm>
            <a:off x="5148064" y="5245426"/>
            <a:ext cx="3762685" cy="804455"/>
          </a:xfrm>
          <a:prstGeom prst="rect">
            <a:avLst/>
          </a:prstGeom>
        </p:spPr>
        <p:txBody>
          <a:bodyPr lIns="0" tIns="0" rIns="0" bIns="0" anchor="ctr"/>
          <a:lstStyle/>
          <a:p>
            <a:r>
              <a:rPr lang="lv-LV" sz="2400" b="1" kern="0" dirty="0">
                <a:solidFill>
                  <a:srgbClr val="002060"/>
                </a:solidFill>
              </a:rPr>
              <a:t>GORA pasākumu dinamika</a:t>
            </a:r>
            <a:endParaRPr lang="en-GB" sz="2400" b="1" kern="0" dirty="0">
              <a:solidFill>
                <a:srgbClr val="002060"/>
              </a:solidFill>
            </a:endParaRPr>
          </a:p>
        </p:txBody>
      </p:sp>
    </p:spTree>
    <p:extLst>
      <p:ext uri="{BB962C8B-B14F-4D97-AF65-F5344CB8AC3E}">
        <p14:creationId xmlns:p14="http://schemas.microsoft.com/office/powerpoint/2010/main" val="2724757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4E16-18EC-4E48-9204-7C422FF4DF76}"/>
              </a:ext>
            </a:extLst>
          </p:cNvPr>
          <p:cNvSpPr>
            <a:spLocks noGrp="1"/>
          </p:cNvSpPr>
          <p:nvPr>
            <p:ph type="title"/>
          </p:nvPr>
        </p:nvSpPr>
        <p:spPr>
          <a:xfrm>
            <a:off x="1835696" y="1124744"/>
            <a:ext cx="7077112" cy="1144800"/>
          </a:xfrm>
        </p:spPr>
        <p:txBody>
          <a:bodyPr/>
          <a:lstStyle/>
          <a:p>
            <a:pPr algn="r"/>
            <a:r>
              <a:rPr lang="lv-LV" sz="3200" b="1" dirty="0">
                <a:solidFill>
                  <a:srgbClr val="C00000"/>
                </a:solidFill>
              </a:rPr>
              <a:t>Auditorija pēc biļešu iegādes vietas</a:t>
            </a:r>
            <a:endParaRPr lang="en-GB" sz="3200" b="1" dirty="0">
              <a:solidFill>
                <a:srgbClr val="C00000"/>
              </a:solidFill>
            </a:endParaRPr>
          </a:p>
        </p:txBody>
      </p:sp>
      <p:graphicFrame>
        <p:nvGraphicFramePr>
          <p:cNvPr id="3" name="Chart 2">
            <a:extLst>
              <a:ext uri="{FF2B5EF4-FFF2-40B4-BE49-F238E27FC236}">
                <a16:creationId xmlns:a16="http://schemas.microsoft.com/office/drawing/2014/main" id="{D1439C20-CBE4-4A9A-B391-519D4F8157CF}"/>
              </a:ext>
            </a:extLst>
          </p:cNvPr>
          <p:cNvGraphicFramePr>
            <a:graphicFrameLocks/>
          </p:cNvGraphicFramePr>
          <p:nvPr>
            <p:extLst>
              <p:ext uri="{D42A27DB-BD31-4B8C-83A1-F6EECF244321}">
                <p14:modId xmlns:p14="http://schemas.microsoft.com/office/powerpoint/2010/main" val="2696817792"/>
              </p:ext>
            </p:extLst>
          </p:nvPr>
        </p:nvGraphicFramePr>
        <p:xfrm>
          <a:off x="1259632" y="2204864"/>
          <a:ext cx="7411467" cy="39107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1408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5465A-7FD9-40FB-96F4-5FCF281304CA}"/>
              </a:ext>
            </a:extLst>
          </p:cNvPr>
          <p:cNvSpPr>
            <a:spLocks noGrp="1"/>
          </p:cNvSpPr>
          <p:nvPr>
            <p:ph type="title"/>
          </p:nvPr>
        </p:nvSpPr>
        <p:spPr>
          <a:xfrm>
            <a:off x="457200" y="273600"/>
            <a:ext cx="8229240" cy="635120"/>
          </a:xfrm>
        </p:spPr>
        <p:txBody>
          <a:bodyPr/>
          <a:lstStyle/>
          <a:p>
            <a:pPr algn="ctr"/>
            <a:r>
              <a:rPr lang="lv-LV" sz="2400" b="1" dirty="0">
                <a:solidFill>
                  <a:srgbClr val="002060"/>
                </a:solidFill>
              </a:rPr>
              <a:t>Latgales plānošanas reģiona aktivitātes kultūras laukā</a:t>
            </a:r>
            <a:endParaRPr lang="en-GB" sz="2400" b="1" dirty="0">
              <a:solidFill>
                <a:srgbClr val="002060"/>
              </a:solidFill>
            </a:endParaRPr>
          </a:p>
        </p:txBody>
      </p:sp>
      <p:pic>
        <p:nvPicPr>
          <p:cNvPr id="3" name="Picture 2">
            <a:extLst>
              <a:ext uri="{FF2B5EF4-FFF2-40B4-BE49-F238E27FC236}">
                <a16:creationId xmlns:a16="http://schemas.microsoft.com/office/drawing/2014/main" id="{08579B84-C97D-4288-BF56-31196D63EE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474" y="1066429"/>
            <a:ext cx="2168664" cy="3224780"/>
          </a:xfrm>
          <a:prstGeom prst="rect">
            <a:avLst/>
          </a:prstGeom>
        </p:spPr>
      </p:pic>
      <p:pic>
        <p:nvPicPr>
          <p:cNvPr id="4" name="Picture 3">
            <a:extLst>
              <a:ext uri="{FF2B5EF4-FFF2-40B4-BE49-F238E27FC236}">
                <a16:creationId xmlns:a16="http://schemas.microsoft.com/office/drawing/2014/main" id="{04A7D4C0-2EAB-4405-9A0F-5AC513429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813" y="1059776"/>
            <a:ext cx="2399187" cy="3224780"/>
          </a:xfrm>
          <a:prstGeom prst="rect">
            <a:avLst/>
          </a:prstGeom>
        </p:spPr>
      </p:pic>
      <p:pic>
        <p:nvPicPr>
          <p:cNvPr id="5" name="Picture 4">
            <a:extLst>
              <a:ext uri="{FF2B5EF4-FFF2-40B4-BE49-F238E27FC236}">
                <a16:creationId xmlns:a16="http://schemas.microsoft.com/office/drawing/2014/main" id="{6F55C0AA-AE45-4D05-A567-BA25A39EAA2B}"/>
              </a:ext>
            </a:extLst>
          </p:cNvPr>
          <p:cNvPicPr>
            <a:picLocks noChangeAspect="1"/>
          </p:cNvPicPr>
          <p:nvPr/>
        </p:nvPicPr>
        <p:blipFill>
          <a:blip r:embed="rId4"/>
          <a:stretch>
            <a:fillRect/>
          </a:stretch>
        </p:blipFill>
        <p:spPr>
          <a:xfrm>
            <a:off x="2915816" y="4365104"/>
            <a:ext cx="3539432" cy="2377407"/>
          </a:xfrm>
          <a:prstGeom prst="rect">
            <a:avLst/>
          </a:prstGeom>
        </p:spPr>
      </p:pic>
      <p:pic>
        <p:nvPicPr>
          <p:cNvPr id="8" name="Picture 7">
            <a:extLst>
              <a:ext uri="{FF2B5EF4-FFF2-40B4-BE49-F238E27FC236}">
                <a16:creationId xmlns:a16="http://schemas.microsoft.com/office/drawing/2014/main" id="{7F910CF2-8595-4E79-AD04-AC4131576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9100" y="983445"/>
            <a:ext cx="2132819" cy="3307763"/>
          </a:xfrm>
          <a:prstGeom prst="rect">
            <a:avLst/>
          </a:prstGeom>
        </p:spPr>
      </p:pic>
      <p:pic>
        <p:nvPicPr>
          <p:cNvPr id="13" name="Picture 12">
            <a:extLst>
              <a:ext uri="{FF2B5EF4-FFF2-40B4-BE49-F238E27FC236}">
                <a16:creationId xmlns:a16="http://schemas.microsoft.com/office/drawing/2014/main" id="{2D7583D6-3539-42B7-8937-2F9A3A294D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870" y="1066428"/>
            <a:ext cx="2196882" cy="3224780"/>
          </a:xfrm>
          <a:prstGeom prst="rect">
            <a:avLst/>
          </a:prstGeom>
        </p:spPr>
      </p:pic>
    </p:spTree>
    <p:extLst>
      <p:ext uri="{BB962C8B-B14F-4D97-AF65-F5344CB8AC3E}">
        <p14:creationId xmlns:p14="http://schemas.microsoft.com/office/powerpoint/2010/main" val="850017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8402B-47FC-4285-9886-FB88A4689F52}"/>
              </a:ext>
            </a:extLst>
          </p:cNvPr>
          <p:cNvSpPr>
            <a:spLocks noGrp="1"/>
          </p:cNvSpPr>
          <p:nvPr>
            <p:ph type="title"/>
          </p:nvPr>
        </p:nvSpPr>
        <p:spPr>
          <a:xfrm>
            <a:off x="6732240" y="273600"/>
            <a:ext cx="1954200" cy="1144800"/>
          </a:xfrm>
        </p:spPr>
        <p:txBody>
          <a:bodyPr/>
          <a:lstStyle/>
          <a:p>
            <a:pPr algn="r"/>
            <a:r>
              <a:rPr lang="lv-LV" sz="3600" b="1" dirty="0">
                <a:solidFill>
                  <a:srgbClr val="C00000"/>
                </a:solidFill>
                <a:latin typeface="Arial Narrow" panose="020B0606020202030204" pitchFamily="34" charset="0"/>
              </a:rPr>
              <a:t>IETEKME </a:t>
            </a:r>
            <a:endParaRPr lang="en-GB" b="1" dirty="0">
              <a:solidFill>
                <a:srgbClr val="C00000"/>
              </a:solidFill>
            </a:endParaRPr>
          </a:p>
        </p:txBody>
      </p:sp>
      <p:sp>
        <p:nvSpPr>
          <p:cNvPr id="3" name="Rectangle 2">
            <a:extLst>
              <a:ext uri="{FF2B5EF4-FFF2-40B4-BE49-F238E27FC236}">
                <a16:creationId xmlns:a16="http://schemas.microsoft.com/office/drawing/2014/main" id="{5E831CAC-9788-4DB6-9F2A-31DC3953D9BD}"/>
              </a:ext>
            </a:extLst>
          </p:cNvPr>
          <p:cNvSpPr/>
          <p:nvPr/>
        </p:nvSpPr>
        <p:spPr>
          <a:xfrm>
            <a:off x="484178" y="3111648"/>
            <a:ext cx="8229240" cy="1569660"/>
          </a:xfrm>
          <a:prstGeom prst="rect">
            <a:avLst/>
          </a:prstGeom>
        </p:spPr>
        <p:txBody>
          <a:bodyPr wrap="square">
            <a:spAutoFit/>
          </a:bodyPr>
          <a:lstStyle/>
          <a:p>
            <a:pPr algn="ctr"/>
            <a:r>
              <a:rPr lang="lv-LV" sz="2400" b="1" dirty="0">
                <a:solidFill>
                  <a:srgbClr val="002060"/>
                </a:solidFill>
                <a:latin typeface="Arial Narrow" panose="020B0606020202030204" pitchFamily="34" charset="0"/>
              </a:rPr>
              <a:t>EKONOMIKA: nodarbinātība, uzņēmējdarbība, pievienotā vērtība, IKP utt.</a:t>
            </a:r>
          </a:p>
          <a:p>
            <a:pPr algn="ctr"/>
            <a:r>
              <a:rPr lang="lv-LV" sz="2400" b="1" dirty="0">
                <a:solidFill>
                  <a:srgbClr val="002060"/>
                </a:solidFill>
                <a:latin typeface="Arial Narrow" panose="020B0606020202030204" pitchFamily="34" charset="0"/>
              </a:rPr>
              <a:t>2,145 milj. EUR pievienotā vērtība, ietekme un IKP 1,190 milj. EUR. (2015. g.) *provizoriskie dati</a:t>
            </a:r>
            <a:endParaRPr lang="en-GB" sz="2400" b="1" dirty="0">
              <a:solidFill>
                <a:srgbClr val="002060"/>
              </a:solidFill>
            </a:endParaRPr>
          </a:p>
        </p:txBody>
      </p:sp>
      <p:sp>
        <p:nvSpPr>
          <p:cNvPr id="4" name="Rectangle 3">
            <a:extLst>
              <a:ext uri="{FF2B5EF4-FFF2-40B4-BE49-F238E27FC236}">
                <a16:creationId xmlns:a16="http://schemas.microsoft.com/office/drawing/2014/main" id="{13B21BD3-8DC2-40B9-AC3D-C130BE310FEE}"/>
              </a:ext>
            </a:extLst>
          </p:cNvPr>
          <p:cNvSpPr/>
          <p:nvPr/>
        </p:nvSpPr>
        <p:spPr>
          <a:xfrm>
            <a:off x="678396" y="1196752"/>
            <a:ext cx="7787208" cy="1631216"/>
          </a:xfrm>
          <a:prstGeom prst="rect">
            <a:avLst/>
          </a:prstGeom>
        </p:spPr>
        <p:txBody>
          <a:bodyPr wrap="square">
            <a:spAutoFit/>
          </a:bodyPr>
          <a:lstStyle/>
          <a:p>
            <a:pPr algn="ctr"/>
            <a:r>
              <a:rPr lang="lv-LV" sz="2400" b="1" dirty="0">
                <a:solidFill>
                  <a:srgbClr val="002060"/>
                </a:solidFill>
                <a:latin typeface="Arial Narrow" panose="020B0606020202030204" pitchFamily="34" charset="0"/>
              </a:rPr>
              <a:t>TŪRISMS: jauns Latgales zīmols, naktsmītnes, ēdināšana, tūrisma uzņēmējdarbība.</a:t>
            </a:r>
          </a:p>
          <a:p>
            <a:pPr algn="ctr"/>
            <a:r>
              <a:rPr lang="lv-LV" sz="2400" b="1" dirty="0">
                <a:solidFill>
                  <a:srgbClr val="002060"/>
                </a:solidFill>
                <a:latin typeface="Arial Narrow" panose="020B0606020202030204" pitchFamily="34" charset="0"/>
              </a:rPr>
              <a:t>20-25 % ārvalstu tūristi, pilsētas tūristu apmeklējums </a:t>
            </a:r>
            <a:r>
              <a:rPr lang="lv-LV" sz="2800" b="1" dirty="0">
                <a:solidFill>
                  <a:srgbClr val="002060"/>
                </a:solidFill>
                <a:latin typeface="Arial Narrow" panose="020B0606020202030204" pitchFamily="34" charset="0"/>
              </a:rPr>
              <a:t>+123%. </a:t>
            </a:r>
            <a:r>
              <a:rPr lang="lv-LV" sz="2400" b="1" dirty="0">
                <a:solidFill>
                  <a:srgbClr val="002060"/>
                </a:solidFill>
                <a:latin typeface="Arial Narrow" panose="020B0606020202030204" pitchFamily="34" charset="0"/>
              </a:rPr>
              <a:t>(2013. g.)</a:t>
            </a:r>
          </a:p>
        </p:txBody>
      </p:sp>
      <p:pic>
        <p:nvPicPr>
          <p:cNvPr id="5" name="Picture 4">
            <a:extLst>
              <a:ext uri="{FF2B5EF4-FFF2-40B4-BE49-F238E27FC236}">
                <a16:creationId xmlns:a16="http://schemas.microsoft.com/office/drawing/2014/main" id="{A0CA2A39-D89D-4DC2-AD49-C7C4D1B9376F}"/>
              </a:ext>
            </a:extLst>
          </p:cNvPr>
          <p:cNvPicPr>
            <a:picLocks noChangeAspect="1"/>
          </p:cNvPicPr>
          <p:nvPr/>
        </p:nvPicPr>
        <p:blipFill>
          <a:blip r:embed="rId2"/>
          <a:stretch>
            <a:fillRect/>
          </a:stretch>
        </p:blipFill>
        <p:spPr>
          <a:xfrm>
            <a:off x="0" y="4681309"/>
            <a:ext cx="9144000" cy="2176692"/>
          </a:xfrm>
          <a:prstGeom prst="rect">
            <a:avLst/>
          </a:prstGeom>
        </p:spPr>
      </p:pic>
    </p:spTree>
    <p:extLst>
      <p:ext uri="{BB962C8B-B14F-4D97-AF65-F5344CB8AC3E}">
        <p14:creationId xmlns:p14="http://schemas.microsoft.com/office/powerpoint/2010/main" val="1779074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3F02-A629-48BB-BC82-0EE4663B3DD7}"/>
              </a:ext>
            </a:extLst>
          </p:cNvPr>
          <p:cNvSpPr>
            <a:spLocks noGrp="1"/>
          </p:cNvSpPr>
          <p:nvPr>
            <p:ph type="title"/>
          </p:nvPr>
        </p:nvSpPr>
        <p:spPr>
          <a:xfrm>
            <a:off x="1259632" y="273600"/>
            <a:ext cx="7426808" cy="1144800"/>
          </a:xfrm>
        </p:spPr>
        <p:txBody>
          <a:bodyPr/>
          <a:lstStyle/>
          <a:p>
            <a:pPr algn="r"/>
            <a:r>
              <a:rPr lang="lv-LV" sz="3200" b="1" dirty="0">
                <a:solidFill>
                  <a:srgbClr val="C00000"/>
                </a:solidFill>
                <a:latin typeface="Arial Narrow" panose="020B0606020202030204" pitchFamily="34" charset="0"/>
              </a:rPr>
              <a:t>SIA iepirkto preču un pakalpojumu apjoma sadalījums 2015.g. (EUR</a:t>
            </a:r>
            <a:r>
              <a:rPr lang="lv-LV" sz="1800" dirty="0">
                <a:latin typeface="Arial Narrow" panose="020B0606020202030204" pitchFamily="34" charset="0"/>
              </a:rPr>
              <a:t>) </a:t>
            </a:r>
            <a:endParaRPr lang="en-GB" dirty="0"/>
          </a:p>
        </p:txBody>
      </p:sp>
      <p:graphicFrame>
        <p:nvGraphicFramePr>
          <p:cNvPr id="3" name="Chart 2">
            <a:extLst>
              <a:ext uri="{FF2B5EF4-FFF2-40B4-BE49-F238E27FC236}">
                <a16:creationId xmlns:a16="http://schemas.microsoft.com/office/drawing/2014/main" id="{712D2599-9474-4B77-A2F5-8CAEEFC970F7}"/>
              </a:ext>
            </a:extLst>
          </p:cNvPr>
          <p:cNvGraphicFramePr/>
          <p:nvPr>
            <p:extLst>
              <p:ext uri="{D42A27DB-BD31-4B8C-83A1-F6EECF244321}">
                <p14:modId xmlns:p14="http://schemas.microsoft.com/office/powerpoint/2010/main" val="3361456560"/>
              </p:ext>
            </p:extLst>
          </p:nvPr>
        </p:nvGraphicFramePr>
        <p:xfrm>
          <a:off x="914760" y="1988840"/>
          <a:ext cx="8229240" cy="35795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3326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77364-3504-4D67-AECC-D747DECE9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04" y="360228"/>
            <a:ext cx="8271299" cy="1475242"/>
          </a:xfrm>
          <a:prstGeom prst="rect">
            <a:avLst/>
          </a:prstGeom>
        </p:spPr>
      </p:pic>
      <p:pic>
        <p:nvPicPr>
          <p:cNvPr id="4" name="Picture 3">
            <a:extLst>
              <a:ext uri="{FF2B5EF4-FFF2-40B4-BE49-F238E27FC236}">
                <a16:creationId xmlns:a16="http://schemas.microsoft.com/office/drawing/2014/main" id="{7C818BB9-4081-4F8E-B4C0-4390068FD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04" y="1988840"/>
            <a:ext cx="3123684" cy="4685525"/>
          </a:xfrm>
          <a:prstGeom prst="rect">
            <a:avLst/>
          </a:prstGeom>
        </p:spPr>
      </p:pic>
      <p:pic>
        <p:nvPicPr>
          <p:cNvPr id="5" name="Picture 4">
            <a:extLst>
              <a:ext uri="{FF2B5EF4-FFF2-40B4-BE49-F238E27FC236}">
                <a16:creationId xmlns:a16="http://schemas.microsoft.com/office/drawing/2014/main" id="{7185B55F-09FE-49A6-80F5-B228A1CD5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988840"/>
            <a:ext cx="4719726" cy="4685525"/>
          </a:xfrm>
          <a:prstGeom prst="rect">
            <a:avLst/>
          </a:prstGeom>
        </p:spPr>
      </p:pic>
    </p:spTree>
    <p:extLst>
      <p:ext uri="{BB962C8B-B14F-4D97-AF65-F5344CB8AC3E}">
        <p14:creationId xmlns:p14="http://schemas.microsoft.com/office/powerpoint/2010/main" val="3651779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8C9B-B676-4ECA-B774-FA241B9687A4}"/>
              </a:ext>
            </a:extLst>
          </p:cNvPr>
          <p:cNvSpPr>
            <a:spLocks noGrp="1"/>
          </p:cNvSpPr>
          <p:nvPr>
            <p:ph type="title"/>
          </p:nvPr>
        </p:nvSpPr>
        <p:spPr>
          <a:xfrm>
            <a:off x="1979712" y="1052736"/>
            <a:ext cx="6917095" cy="1144800"/>
          </a:xfrm>
        </p:spPr>
        <p:txBody>
          <a:bodyPr/>
          <a:lstStyle/>
          <a:p>
            <a:pPr algn="ctr"/>
            <a:r>
              <a:rPr lang="en-GB" sz="2800" b="1" dirty="0" err="1">
                <a:solidFill>
                  <a:schemeClr val="tx2">
                    <a:lumMod val="75000"/>
                  </a:schemeClr>
                </a:solidFill>
              </a:rPr>
              <a:t>Lūznavas</a:t>
            </a:r>
            <a:r>
              <a:rPr lang="en-GB" sz="2800" b="1" dirty="0">
                <a:solidFill>
                  <a:schemeClr val="tx2">
                    <a:lumMod val="75000"/>
                  </a:schemeClr>
                </a:solidFill>
              </a:rPr>
              <a:t> </a:t>
            </a:r>
            <a:r>
              <a:rPr lang="en-GB" sz="2800" b="1" dirty="0" err="1">
                <a:solidFill>
                  <a:schemeClr val="tx2">
                    <a:lumMod val="75000"/>
                  </a:schemeClr>
                </a:solidFill>
              </a:rPr>
              <a:t>muižas</a:t>
            </a:r>
            <a:r>
              <a:rPr lang="lv-LV" sz="2800" dirty="0">
                <a:solidFill>
                  <a:schemeClr val="tx2">
                    <a:lumMod val="75000"/>
                  </a:schemeClr>
                </a:solidFill>
              </a:rPr>
              <a:t>,</a:t>
            </a:r>
            <a:r>
              <a:rPr lang="en-GB" sz="2800" dirty="0">
                <a:solidFill>
                  <a:schemeClr val="tx2">
                    <a:lumMod val="75000"/>
                  </a:schemeClr>
                </a:solidFill>
              </a:rPr>
              <a:t> </a:t>
            </a:r>
            <a:r>
              <a:rPr lang="lv-LV" sz="2800" dirty="0">
                <a:solidFill>
                  <a:schemeClr val="tx2">
                    <a:lumMod val="75000"/>
                  </a:schemeClr>
                </a:solidFill>
              </a:rPr>
              <a:t>kā nozīmīgas </a:t>
            </a:r>
            <a:r>
              <a:rPr lang="lv-LV" sz="2800" dirty="0" err="1">
                <a:solidFill>
                  <a:schemeClr val="tx2">
                    <a:lumMod val="75000"/>
                  </a:schemeClr>
                </a:solidFill>
              </a:rPr>
              <a:t>kultūrvietas</a:t>
            </a:r>
            <a:r>
              <a:rPr lang="en-GB" sz="2800" dirty="0">
                <a:solidFill>
                  <a:schemeClr val="tx2">
                    <a:lumMod val="75000"/>
                  </a:schemeClr>
                </a:solidFill>
              </a:rPr>
              <a:t> </a:t>
            </a:r>
            <a:r>
              <a:rPr lang="en-GB" sz="2800" dirty="0" err="1">
                <a:solidFill>
                  <a:schemeClr val="tx2">
                    <a:lumMod val="75000"/>
                  </a:schemeClr>
                </a:solidFill>
              </a:rPr>
              <a:t>aizsākumu</a:t>
            </a:r>
            <a:r>
              <a:rPr lang="en-GB" sz="2800" dirty="0">
                <a:solidFill>
                  <a:schemeClr val="tx2">
                    <a:lumMod val="75000"/>
                  </a:schemeClr>
                </a:solidFill>
              </a:rPr>
              <a:t> </a:t>
            </a:r>
            <a:r>
              <a:rPr lang="en-GB" sz="2800" dirty="0" err="1">
                <a:solidFill>
                  <a:schemeClr val="tx2">
                    <a:lumMod val="75000"/>
                  </a:schemeClr>
                </a:solidFill>
              </a:rPr>
              <a:t>simboliski</a:t>
            </a:r>
            <a:r>
              <a:rPr lang="en-GB" sz="2800" dirty="0">
                <a:solidFill>
                  <a:schemeClr val="tx2">
                    <a:lumMod val="75000"/>
                  </a:schemeClr>
                </a:solidFill>
              </a:rPr>
              <a:t> var </a:t>
            </a:r>
            <a:r>
              <a:rPr lang="en-GB" sz="2800" dirty="0" err="1">
                <a:solidFill>
                  <a:schemeClr val="tx2">
                    <a:lumMod val="75000"/>
                  </a:schemeClr>
                </a:solidFill>
              </a:rPr>
              <a:t>saukt</a:t>
            </a:r>
            <a:r>
              <a:rPr lang="en-GB" sz="2800" dirty="0">
                <a:solidFill>
                  <a:schemeClr val="tx2">
                    <a:lumMod val="75000"/>
                  </a:schemeClr>
                </a:solidFill>
              </a:rPr>
              <a:t> 2015. </a:t>
            </a:r>
            <a:r>
              <a:rPr lang="en-GB" sz="2800" dirty="0" err="1">
                <a:solidFill>
                  <a:schemeClr val="tx2">
                    <a:lumMod val="75000"/>
                  </a:schemeClr>
                </a:solidFill>
              </a:rPr>
              <a:t>gada</a:t>
            </a:r>
            <a:r>
              <a:rPr lang="en-GB" sz="2800" dirty="0">
                <a:solidFill>
                  <a:schemeClr val="tx2">
                    <a:lumMod val="75000"/>
                  </a:schemeClr>
                </a:solidFill>
              </a:rPr>
              <a:t> </a:t>
            </a:r>
            <a:r>
              <a:rPr lang="en-GB" sz="2800" dirty="0" err="1">
                <a:solidFill>
                  <a:schemeClr val="tx2">
                    <a:lumMod val="75000"/>
                  </a:schemeClr>
                </a:solidFill>
              </a:rPr>
              <a:t>aprīli</a:t>
            </a:r>
            <a:r>
              <a:rPr lang="en-GB" sz="2800" dirty="0">
                <a:solidFill>
                  <a:schemeClr val="tx2">
                    <a:lumMod val="75000"/>
                  </a:schemeClr>
                </a:solidFill>
              </a:rPr>
              <a:t>, </a:t>
            </a:r>
            <a:r>
              <a:rPr lang="en-GB" sz="2800" dirty="0" err="1">
                <a:solidFill>
                  <a:schemeClr val="tx2">
                    <a:lumMod val="75000"/>
                  </a:schemeClr>
                </a:solidFill>
              </a:rPr>
              <a:t>kad</a:t>
            </a:r>
            <a:r>
              <a:rPr lang="en-GB" sz="2800" dirty="0">
                <a:solidFill>
                  <a:schemeClr val="tx2">
                    <a:lumMod val="75000"/>
                  </a:schemeClr>
                </a:solidFill>
              </a:rPr>
              <a:t> </a:t>
            </a:r>
            <a:r>
              <a:rPr lang="en-GB" sz="2800" dirty="0" err="1">
                <a:solidFill>
                  <a:schemeClr val="tx2">
                    <a:lumMod val="75000"/>
                  </a:schemeClr>
                </a:solidFill>
              </a:rPr>
              <a:t>pēc</a:t>
            </a:r>
            <a:r>
              <a:rPr lang="en-GB" sz="2800" dirty="0">
                <a:solidFill>
                  <a:schemeClr val="tx2">
                    <a:lumMod val="75000"/>
                  </a:schemeClr>
                </a:solidFill>
              </a:rPr>
              <a:t> </a:t>
            </a:r>
            <a:r>
              <a:rPr lang="en-GB" sz="2800" dirty="0" err="1">
                <a:solidFill>
                  <a:schemeClr val="tx2">
                    <a:lumMod val="75000"/>
                  </a:schemeClr>
                </a:solidFill>
              </a:rPr>
              <a:t>renovācijas</a:t>
            </a:r>
            <a:r>
              <a:rPr lang="en-GB" sz="2800" dirty="0">
                <a:solidFill>
                  <a:schemeClr val="tx2">
                    <a:lumMod val="75000"/>
                  </a:schemeClr>
                </a:solidFill>
              </a:rPr>
              <a:t> </a:t>
            </a:r>
            <a:r>
              <a:rPr lang="en-GB" sz="2800" dirty="0" err="1">
                <a:solidFill>
                  <a:schemeClr val="tx2">
                    <a:lumMod val="75000"/>
                  </a:schemeClr>
                </a:solidFill>
              </a:rPr>
              <a:t>tika</a:t>
            </a:r>
            <a:r>
              <a:rPr lang="en-GB" sz="2800" dirty="0">
                <a:solidFill>
                  <a:schemeClr val="tx2">
                    <a:lumMod val="75000"/>
                  </a:schemeClr>
                </a:solidFill>
              </a:rPr>
              <a:t> </a:t>
            </a:r>
            <a:r>
              <a:rPr lang="en-GB" sz="2800" dirty="0" err="1">
                <a:solidFill>
                  <a:schemeClr val="tx2">
                    <a:lumMod val="75000"/>
                  </a:schemeClr>
                </a:solidFill>
              </a:rPr>
              <a:t>atklāta</a:t>
            </a:r>
            <a:r>
              <a:rPr lang="en-GB" sz="2800" dirty="0">
                <a:solidFill>
                  <a:schemeClr val="tx2">
                    <a:lumMod val="75000"/>
                  </a:schemeClr>
                </a:solidFill>
              </a:rPr>
              <a:t> </a:t>
            </a:r>
            <a:r>
              <a:rPr lang="en-GB" sz="2800" dirty="0" err="1">
                <a:solidFill>
                  <a:schemeClr val="tx2">
                    <a:lumMod val="75000"/>
                  </a:schemeClr>
                </a:solidFill>
              </a:rPr>
              <a:t>atjaunotā</a:t>
            </a:r>
            <a:r>
              <a:rPr lang="en-GB" sz="2800" dirty="0">
                <a:solidFill>
                  <a:schemeClr val="tx2">
                    <a:lumMod val="75000"/>
                  </a:schemeClr>
                </a:solidFill>
              </a:rPr>
              <a:t> </a:t>
            </a:r>
            <a:r>
              <a:rPr lang="en-GB" sz="2800" dirty="0" err="1">
                <a:solidFill>
                  <a:schemeClr val="tx2">
                    <a:lumMod val="75000"/>
                  </a:schemeClr>
                </a:solidFill>
              </a:rPr>
              <a:t>kungu</a:t>
            </a:r>
            <a:r>
              <a:rPr lang="en-GB" sz="2800" dirty="0">
                <a:solidFill>
                  <a:schemeClr val="tx2">
                    <a:lumMod val="75000"/>
                  </a:schemeClr>
                </a:solidFill>
              </a:rPr>
              <a:t> </a:t>
            </a:r>
            <a:r>
              <a:rPr lang="en-GB" sz="2800" dirty="0" err="1">
                <a:solidFill>
                  <a:schemeClr val="tx2">
                    <a:lumMod val="75000"/>
                  </a:schemeClr>
                </a:solidFill>
              </a:rPr>
              <a:t>māja</a:t>
            </a:r>
            <a:endParaRPr lang="en-GB" sz="2800" dirty="0">
              <a:solidFill>
                <a:schemeClr val="tx2">
                  <a:lumMod val="75000"/>
                </a:schemeClr>
              </a:solidFill>
            </a:endParaRPr>
          </a:p>
        </p:txBody>
      </p:sp>
      <p:pic>
        <p:nvPicPr>
          <p:cNvPr id="4" name="Picture 3">
            <a:extLst>
              <a:ext uri="{FF2B5EF4-FFF2-40B4-BE49-F238E27FC236}">
                <a16:creationId xmlns:a16="http://schemas.microsoft.com/office/drawing/2014/main" id="{C1C82710-1EE8-4EF2-A45D-2C7876D2C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 y="3070860"/>
            <a:ext cx="9144000" cy="3787140"/>
          </a:xfrm>
          <a:prstGeom prst="rect">
            <a:avLst/>
          </a:prstGeom>
        </p:spPr>
      </p:pic>
    </p:spTree>
    <p:extLst>
      <p:ext uri="{BB962C8B-B14F-4D97-AF65-F5344CB8AC3E}">
        <p14:creationId xmlns:p14="http://schemas.microsoft.com/office/powerpoint/2010/main" val="346541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906D-1CA7-4EAB-83B0-32CADF16F72A}"/>
              </a:ext>
            </a:extLst>
          </p:cNvPr>
          <p:cNvSpPr>
            <a:spLocks noGrp="1"/>
          </p:cNvSpPr>
          <p:nvPr>
            <p:ph type="title"/>
          </p:nvPr>
        </p:nvSpPr>
        <p:spPr/>
        <p:txBody>
          <a:bodyPr/>
          <a:lstStyle/>
          <a:p>
            <a:pPr algn="r"/>
            <a:r>
              <a:rPr lang="lv-LV" sz="2800" b="1" dirty="0">
                <a:solidFill>
                  <a:srgbClr val="002060"/>
                </a:solidFill>
              </a:rPr>
              <a:t>Lūznavas muižā atklāta jauna notikumu vieta - “</a:t>
            </a:r>
            <a:r>
              <a:rPr lang="lv-LV" sz="2800" b="1" dirty="0" err="1">
                <a:solidFill>
                  <a:srgbClr val="002060"/>
                </a:solidFill>
              </a:rPr>
              <a:t>Kulturys</a:t>
            </a:r>
            <a:r>
              <a:rPr lang="lv-LV" sz="2800" b="1" dirty="0">
                <a:solidFill>
                  <a:srgbClr val="002060"/>
                </a:solidFill>
              </a:rPr>
              <a:t> </a:t>
            </a:r>
            <a:r>
              <a:rPr lang="lv-LV" sz="2800" b="1" dirty="0" err="1">
                <a:solidFill>
                  <a:srgbClr val="002060"/>
                </a:solidFill>
              </a:rPr>
              <a:t>škiuņs</a:t>
            </a:r>
            <a:r>
              <a:rPr lang="lv-LV" sz="2800" b="1" dirty="0">
                <a:solidFill>
                  <a:srgbClr val="002060"/>
                </a:solidFill>
              </a:rPr>
              <a:t>”</a:t>
            </a:r>
            <a:r>
              <a:rPr lang="lv-LV" sz="2800" b="1" dirty="0"/>
              <a:t> </a:t>
            </a:r>
            <a:r>
              <a:rPr lang="lv-LV" sz="2000" i="1" dirty="0"/>
              <a:t>(25.04.2018.)</a:t>
            </a:r>
            <a:br>
              <a:rPr lang="lv-LV" sz="2800" b="1" dirty="0"/>
            </a:br>
            <a:endParaRPr lang="en-GB" sz="2800" dirty="0"/>
          </a:p>
        </p:txBody>
      </p:sp>
      <p:pic>
        <p:nvPicPr>
          <p:cNvPr id="8" name="Picture 7">
            <a:extLst>
              <a:ext uri="{FF2B5EF4-FFF2-40B4-BE49-F238E27FC236}">
                <a16:creationId xmlns:a16="http://schemas.microsoft.com/office/drawing/2014/main" id="{93B550B0-E26B-4A5E-897C-508F0AE4B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14" y="2282788"/>
            <a:ext cx="5524128" cy="3682752"/>
          </a:xfrm>
          <a:prstGeom prst="rect">
            <a:avLst/>
          </a:prstGeom>
        </p:spPr>
      </p:pic>
      <p:pic>
        <p:nvPicPr>
          <p:cNvPr id="9" name="Picture 8">
            <a:extLst>
              <a:ext uri="{FF2B5EF4-FFF2-40B4-BE49-F238E27FC236}">
                <a16:creationId xmlns:a16="http://schemas.microsoft.com/office/drawing/2014/main" id="{2B1C84C5-4613-456A-A9A6-B1AFAF2F79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9476" y="1161937"/>
            <a:ext cx="3822764" cy="2552764"/>
          </a:xfrm>
          <a:prstGeom prst="rect">
            <a:avLst/>
          </a:prstGeom>
        </p:spPr>
      </p:pic>
      <p:pic>
        <p:nvPicPr>
          <p:cNvPr id="11" name="Picture 10">
            <a:extLst>
              <a:ext uri="{FF2B5EF4-FFF2-40B4-BE49-F238E27FC236}">
                <a16:creationId xmlns:a16="http://schemas.microsoft.com/office/drawing/2014/main" id="{D86EEE67-0FD4-4D49-9B0A-CA1ECE2B3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3" y="3446457"/>
            <a:ext cx="4706915" cy="3137944"/>
          </a:xfrm>
          <a:prstGeom prst="rect">
            <a:avLst/>
          </a:prstGeom>
        </p:spPr>
      </p:pic>
    </p:spTree>
    <p:extLst>
      <p:ext uri="{BB962C8B-B14F-4D97-AF65-F5344CB8AC3E}">
        <p14:creationId xmlns:p14="http://schemas.microsoft.com/office/powerpoint/2010/main" val="3115170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C7E9D0-4DFE-4B81-8558-4B11C30A1307}"/>
              </a:ext>
            </a:extLst>
          </p:cNvPr>
          <p:cNvSpPr>
            <a:spLocks noGrp="1"/>
          </p:cNvSpPr>
          <p:nvPr>
            <p:ph type="subTitle"/>
          </p:nvPr>
        </p:nvSpPr>
        <p:spPr>
          <a:xfrm>
            <a:off x="1331640" y="2060848"/>
            <a:ext cx="8229240" cy="2376264"/>
          </a:xfrm>
        </p:spPr>
        <p:txBody>
          <a:bodyPr/>
          <a:lstStyle/>
          <a:p>
            <a:pPr algn="ctr"/>
            <a:r>
              <a:rPr lang="lv-LV" sz="3600" b="1" dirty="0">
                <a:solidFill>
                  <a:srgbClr val="002060"/>
                </a:solidFill>
              </a:rPr>
              <a:t>Finanšu iespējas kultūras </a:t>
            </a:r>
          </a:p>
          <a:p>
            <a:pPr algn="ctr"/>
            <a:r>
              <a:rPr lang="lv-LV" sz="3600" b="1" dirty="0">
                <a:solidFill>
                  <a:srgbClr val="002060"/>
                </a:solidFill>
              </a:rPr>
              <a:t>nozarē</a:t>
            </a:r>
            <a:endParaRPr lang="en-GB" sz="3600" b="1" dirty="0">
              <a:solidFill>
                <a:srgbClr val="002060"/>
              </a:solidFill>
            </a:endParaRPr>
          </a:p>
        </p:txBody>
      </p:sp>
    </p:spTree>
    <p:extLst>
      <p:ext uri="{BB962C8B-B14F-4D97-AF65-F5344CB8AC3E}">
        <p14:creationId xmlns:p14="http://schemas.microsoft.com/office/powerpoint/2010/main" val="3487848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B962-33D4-41A0-851D-74C66ACC364B}"/>
              </a:ext>
            </a:extLst>
          </p:cNvPr>
          <p:cNvSpPr>
            <a:spLocks noGrp="1"/>
          </p:cNvSpPr>
          <p:nvPr>
            <p:ph type="title"/>
          </p:nvPr>
        </p:nvSpPr>
        <p:spPr/>
        <p:txBody>
          <a:bodyPr/>
          <a:lstStyle/>
          <a:p>
            <a:pPr algn="just"/>
            <a:r>
              <a:rPr lang="lv-LV" sz="2400" b="1" dirty="0">
                <a:solidFill>
                  <a:srgbClr val="002060"/>
                </a:solidFill>
              </a:rPr>
              <a:t>Eiropas Savienības strukturālo un investīciju fondu mērķis „Eiropas teritoriālā sadarbība” 2014.-2020.gadam</a:t>
            </a:r>
            <a:br>
              <a:rPr lang="en-GB" sz="2400" b="1" dirty="0">
                <a:solidFill>
                  <a:srgbClr val="002060"/>
                </a:solidFill>
              </a:rPr>
            </a:br>
            <a:endParaRPr lang="en-GB" b="1" dirty="0">
              <a:solidFill>
                <a:srgbClr val="002060"/>
              </a:solidFill>
            </a:endParaRPr>
          </a:p>
        </p:txBody>
      </p:sp>
      <p:sp>
        <p:nvSpPr>
          <p:cNvPr id="3" name="Subtitle 2">
            <a:extLst>
              <a:ext uri="{FF2B5EF4-FFF2-40B4-BE49-F238E27FC236}">
                <a16:creationId xmlns:a16="http://schemas.microsoft.com/office/drawing/2014/main" id="{34846C09-D2D7-449E-A1EC-6543BE72042D}"/>
              </a:ext>
            </a:extLst>
          </p:cNvPr>
          <p:cNvSpPr>
            <a:spLocks noGrp="1"/>
          </p:cNvSpPr>
          <p:nvPr>
            <p:ph type="subTitle"/>
          </p:nvPr>
        </p:nvSpPr>
        <p:spPr>
          <a:xfrm>
            <a:off x="454266" y="1196752"/>
            <a:ext cx="8229240" cy="3905272"/>
          </a:xfrm>
        </p:spPr>
        <p:txBody>
          <a:bodyPr/>
          <a:lstStyle/>
          <a:p>
            <a:r>
              <a:rPr lang="lv-LV" sz="1800" dirty="0"/>
              <a:t> </a:t>
            </a:r>
            <a:endParaRPr lang="en-GB" sz="1800" dirty="0"/>
          </a:p>
          <a:p>
            <a:pPr algn="r"/>
            <a:r>
              <a:rPr lang="lv-LV" sz="2400" dirty="0">
                <a:solidFill>
                  <a:srgbClr val="002060"/>
                </a:solidFill>
                <a:latin typeface="Times New Roman" panose="02020603050405020304" pitchFamily="18" charset="0"/>
                <a:cs typeface="Times New Roman" panose="02020603050405020304" pitchFamily="18" charset="0"/>
              </a:rPr>
              <a:t>Trešais projektu pieteikumu konkurss </a:t>
            </a:r>
            <a:r>
              <a:rPr lang="lv-LV" sz="2400" b="1" dirty="0">
                <a:solidFill>
                  <a:srgbClr val="002060"/>
                </a:solidFill>
                <a:latin typeface="Times New Roman" panose="02020603050405020304" pitchFamily="18" charset="0"/>
                <a:cs typeface="Times New Roman" panose="02020603050405020304" pitchFamily="18" charset="0"/>
              </a:rPr>
              <a:t>Latvijas, Lietuvas un Baltkrievijas</a:t>
            </a:r>
            <a:r>
              <a:rPr lang="lv-LV" sz="2400" dirty="0">
                <a:solidFill>
                  <a:srgbClr val="002060"/>
                </a:solidFill>
                <a:latin typeface="Times New Roman" panose="02020603050405020304" pitchFamily="18" charset="0"/>
                <a:cs typeface="Times New Roman" panose="02020603050405020304" pitchFamily="18" charset="0"/>
              </a:rPr>
              <a:t> pārrobežu sadarbības programmas Eiropas kaimiņattiecību instrumenta ietvaros 2014.–2020. gadam. Pieteikumu iesniegšanas termiņš ir </a:t>
            </a:r>
            <a:r>
              <a:rPr lang="lv-LV" sz="2400" b="1" dirty="0">
                <a:solidFill>
                  <a:srgbClr val="002060"/>
                </a:solidFill>
                <a:latin typeface="Times New Roman" panose="02020603050405020304" pitchFamily="18" charset="0"/>
                <a:cs typeface="Times New Roman" panose="02020603050405020304" pitchFamily="18" charset="0"/>
              </a:rPr>
              <a:t>2019. gada 30. maijs.</a:t>
            </a:r>
          </a:p>
          <a:p>
            <a:pPr algn="r"/>
            <a:r>
              <a:rPr lang="lv-LV" sz="2400" dirty="0">
                <a:solidFill>
                  <a:srgbClr val="002060"/>
                </a:solidFill>
                <a:latin typeface="Times New Roman" panose="02020603050405020304" pitchFamily="18" charset="0"/>
                <a:cs typeface="Times New Roman" panose="02020603050405020304" pitchFamily="18" charset="0"/>
              </a:rPr>
              <a:t> </a:t>
            </a:r>
            <a:endParaRPr lang="en-GB" sz="2400" dirty="0">
              <a:solidFill>
                <a:srgbClr val="002060"/>
              </a:solidFill>
              <a:latin typeface="Times New Roman" panose="02020603050405020304" pitchFamily="18" charset="0"/>
              <a:cs typeface="Times New Roman" panose="02020603050405020304" pitchFamily="18" charset="0"/>
            </a:endParaRPr>
          </a:p>
          <a:p>
            <a:pPr algn="r"/>
            <a:r>
              <a:rPr lang="lv-LV" sz="2400" b="1" dirty="0">
                <a:solidFill>
                  <a:srgbClr val="002060"/>
                </a:solidFill>
                <a:latin typeface="Times New Roman" panose="02020603050405020304" pitchFamily="18" charset="0"/>
                <a:cs typeface="Times New Roman" panose="02020603050405020304" pitchFamily="18" charset="0"/>
              </a:rPr>
              <a:t>Programmas mērķis </a:t>
            </a:r>
            <a:r>
              <a:rPr lang="lv-LV" sz="2400" dirty="0">
                <a:solidFill>
                  <a:srgbClr val="002060"/>
                </a:solidFill>
                <a:latin typeface="Times New Roman" panose="02020603050405020304" pitchFamily="18" charset="0"/>
                <a:cs typeface="Times New Roman" panose="02020603050405020304" pitchFamily="18" charset="0"/>
              </a:rPr>
              <a:t>ir stiprināt attiecības, paaugstināt kapacitāti un dalīties pieredzē starp cilvēkiem un organizācijām no Latvijas, Lietuvas un Baltkrievijas, īstenojot kopīgus projektus ar mērķi paaugstināt vispārējo dzīves kvalitāti pierobežas reģionos.</a:t>
            </a:r>
            <a:endParaRPr lang="en-GB" sz="2400" dirty="0">
              <a:solidFill>
                <a:srgbClr val="002060"/>
              </a:solidFill>
              <a:latin typeface="Times New Roman" panose="02020603050405020304" pitchFamily="18" charset="0"/>
              <a:cs typeface="Times New Roman" panose="02020603050405020304" pitchFamily="18" charset="0"/>
            </a:endParaRPr>
          </a:p>
          <a:p>
            <a:r>
              <a:rPr lang="lv-LV" sz="1800" dirty="0"/>
              <a:t> </a:t>
            </a:r>
            <a:endParaRPr lang="en-GB" sz="1800" dirty="0"/>
          </a:p>
          <a:p>
            <a:endParaRPr lang="en-GB" dirty="0"/>
          </a:p>
        </p:txBody>
      </p:sp>
      <p:pic>
        <p:nvPicPr>
          <p:cNvPr id="5" name="Picture 4">
            <a:extLst>
              <a:ext uri="{FF2B5EF4-FFF2-40B4-BE49-F238E27FC236}">
                <a16:creationId xmlns:a16="http://schemas.microsoft.com/office/drawing/2014/main" id="{DE69E566-0CA7-4659-9300-4EDC7BF26A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4769672"/>
            <a:ext cx="3455296" cy="1255504"/>
          </a:xfrm>
          <a:prstGeom prst="rect">
            <a:avLst/>
          </a:prstGeom>
        </p:spPr>
      </p:pic>
    </p:spTree>
    <p:extLst>
      <p:ext uri="{BB962C8B-B14F-4D97-AF65-F5344CB8AC3E}">
        <p14:creationId xmlns:p14="http://schemas.microsoft.com/office/powerpoint/2010/main" val="2800862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68126-6E69-4654-A2E9-1AB4914BE6AA}"/>
              </a:ext>
            </a:extLst>
          </p:cNvPr>
          <p:cNvSpPr/>
          <p:nvPr/>
        </p:nvSpPr>
        <p:spPr>
          <a:xfrm>
            <a:off x="899592" y="908720"/>
            <a:ext cx="8064896" cy="5632311"/>
          </a:xfrm>
          <a:prstGeom prst="rect">
            <a:avLst/>
          </a:prstGeom>
        </p:spPr>
        <p:txBody>
          <a:bodyPr wrap="square">
            <a:spAutoFit/>
          </a:bodyPr>
          <a:lstStyle/>
          <a:p>
            <a:r>
              <a:rPr lang="lv-LV" dirty="0">
                <a:solidFill>
                  <a:srgbClr val="002060"/>
                </a:solidFill>
              </a:rPr>
              <a:t>Trešajā projektu pieteikumu konkursā ir sagaidāmi pieteikumi, kas atbilst šādiem tematiskajiem mērķiem un prioritātēm:</a:t>
            </a:r>
            <a:endParaRPr lang="en-GB" dirty="0">
              <a:solidFill>
                <a:srgbClr val="002060"/>
              </a:solidFill>
            </a:endParaRPr>
          </a:p>
          <a:p>
            <a:r>
              <a:rPr lang="lv-LV" dirty="0">
                <a:solidFill>
                  <a:srgbClr val="002060"/>
                </a:solidFill>
              </a:rPr>
              <a:t> </a:t>
            </a:r>
            <a:endParaRPr lang="en-GB" dirty="0">
              <a:solidFill>
                <a:srgbClr val="002060"/>
              </a:solidFill>
            </a:endParaRPr>
          </a:p>
          <a:p>
            <a:r>
              <a:rPr lang="lv-LV" dirty="0">
                <a:solidFill>
                  <a:srgbClr val="002060"/>
                </a:solidFill>
              </a:rPr>
              <a:t>Sociālās iekļaušanas veicināšana un cīņa pret nabadzību:</a:t>
            </a:r>
            <a:endParaRPr lang="en-GB" dirty="0">
              <a:solidFill>
                <a:srgbClr val="002060"/>
              </a:solidFill>
            </a:endParaRPr>
          </a:p>
          <a:p>
            <a:r>
              <a:rPr lang="lv-LV" dirty="0">
                <a:solidFill>
                  <a:srgbClr val="002060"/>
                </a:solidFill>
              </a:rPr>
              <a:t>1.1. pieejas sabiedriskajiem pakalpojumiem uzlabošana mazaizsargātajām sociālajām grupām;</a:t>
            </a:r>
            <a:endParaRPr lang="en-GB" dirty="0">
              <a:solidFill>
                <a:srgbClr val="002060"/>
              </a:solidFill>
            </a:endParaRPr>
          </a:p>
          <a:p>
            <a:r>
              <a:rPr lang="lv-LV" dirty="0">
                <a:solidFill>
                  <a:srgbClr val="002060"/>
                </a:solidFill>
              </a:rPr>
              <a:t> </a:t>
            </a:r>
            <a:endParaRPr lang="en-GB" dirty="0">
              <a:solidFill>
                <a:srgbClr val="002060"/>
              </a:solidFill>
            </a:endParaRPr>
          </a:p>
          <a:p>
            <a:r>
              <a:rPr lang="lv-LV" dirty="0">
                <a:solidFill>
                  <a:srgbClr val="002060"/>
                </a:solidFill>
              </a:rPr>
              <a:t>1.2. nodarbinātības stimulēšana, veicinot uzņēmējdarbību un inovācijas*.</a:t>
            </a:r>
            <a:endParaRPr lang="en-GB" dirty="0">
              <a:solidFill>
                <a:srgbClr val="002060"/>
              </a:solidFill>
            </a:endParaRPr>
          </a:p>
          <a:p>
            <a:r>
              <a:rPr lang="lv-LV" dirty="0">
                <a:solidFill>
                  <a:srgbClr val="002060"/>
                </a:solidFill>
              </a:rPr>
              <a:t> </a:t>
            </a:r>
            <a:endParaRPr lang="en-GB" dirty="0">
              <a:solidFill>
                <a:srgbClr val="002060"/>
              </a:solidFill>
            </a:endParaRPr>
          </a:p>
          <a:p>
            <a:r>
              <a:rPr lang="lv-LV" b="1" dirty="0">
                <a:solidFill>
                  <a:srgbClr val="002060"/>
                </a:solidFill>
              </a:rPr>
              <a:t>Atbalsts labai vietējai un reģionālajai pārvaldei:</a:t>
            </a:r>
            <a:endParaRPr lang="en-GB" b="1" dirty="0">
              <a:solidFill>
                <a:srgbClr val="002060"/>
              </a:solidFill>
            </a:endParaRPr>
          </a:p>
          <a:p>
            <a:r>
              <a:rPr lang="lv-LV" b="1" dirty="0">
                <a:solidFill>
                  <a:srgbClr val="002060"/>
                </a:solidFill>
              </a:rPr>
              <a:t>2.1. vietējo un reģionālo institūciju kapacitātes paaugstināšana kopīgu problēmu risināšanai;</a:t>
            </a:r>
            <a:endParaRPr lang="en-GB" b="1" dirty="0">
              <a:solidFill>
                <a:srgbClr val="002060"/>
              </a:solidFill>
            </a:endParaRPr>
          </a:p>
          <a:p>
            <a:r>
              <a:rPr lang="lv-LV" dirty="0">
                <a:solidFill>
                  <a:srgbClr val="002060"/>
                </a:solidFill>
              </a:rPr>
              <a:t> </a:t>
            </a:r>
            <a:endParaRPr lang="en-GB" dirty="0">
              <a:solidFill>
                <a:srgbClr val="002060"/>
              </a:solidFill>
            </a:endParaRPr>
          </a:p>
          <a:p>
            <a:r>
              <a:rPr lang="lv-LV" b="1" dirty="0">
                <a:solidFill>
                  <a:srgbClr val="002060"/>
                </a:solidFill>
              </a:rPr>
              <a:t>2.2. sabiedrības stiprināšana.</a:t>
            </a:r>
            <a:endParaRPr lang="en-GB" b="1" dirty="0">
              <a:solidFill>
                <a:srgbClr val="002060"/>
              </a:solidFill>
            </a:endParaRPr>
          </a:p>
          <a:p>
            <a:r>
              <a:rPr lang="lv-LV" dirty="0">
                <a:solidFill>
                  <a:srgbClr val="002060"/>
                </a:solidFill>
              </a:rPr>
              <a:t> </a:t>
            </a:r>
            <a:endParaRPr lang="en-GB" dirty="0">
              <a:solidFill>
                <a:srgbClr val="002060"/>
              </a:solidFill>
            </a:endParaRPr>
          </a:p>
          <a:p>
            <a:r>
              <a:rPr lang="lv-LV" b="1" dirty="0">
                <a:solidFill>
                  <a:srgbClr val="002060"/>
                </a:solidFill>
              </a:rPr>
              <a:t>Vietējās kultūras veicināšana un vēsturiskā mantojuma saglabāšana:</a:t>
            </a:r>
            <a:endParaRPr lang="en-GB" b="1" dirty="0">
              <a:solidFill>
                <a:srgbClr val="002060"/>
              </a:solidFill>
            </a:endParaRPr>
          </a:p>
          <a:p>
            <a:r>
              <a:rPr lang="lv-LV" b="1" dirty="0">
                <a:solidFill>
                  <a:srgbClr val="002060"/>
                </a:solidFill>
              </a:rPr>
              <a:t>3.1. kultūras un vēstures mantojuma un tradicionālo prasmju veicināšana un saglabāšana.</a:t>
            </a:r>
            <a:endParaRPr lang="en-GB" b="1" dirty="0">
              <a:solidFill>
                <a:srgbClr val="002060"/>
              </a:solidFill>
            </a:endParaRPr>
          </a:p>
          <a:p>
            <a:r>
              <a:rPr lang="lv-LV" dirty="0">
                <a:solidFill>
                  <a:srgbClr val="002060"/>
                </a:solidFill>
              </a:rPr>
              <a:t> </a:t>
            </a:r>
            <a:endParaRPr lang="en-GB" dirty="0">
              <a:solidFill>
                <a:srgbClr val="002060"/>
              </a:solidFill>
            </a:endParaRPr>
          </a:p>
          <a:p>
            <a:r>
              <a:rPr lang="lv-LV" dirty="0">
                <a:solidFill>
                  <a:srgbClr val="002060"/>
                </a:solidFill>
              </a:rPr>
              <a:t>Vairāk informācijas: </a:t>
            </a:r>
            <a:r>
              <a:rPr lang="lv-LV" u="sng" dirty="0">
                <a:hlinkClick r:id="rId2"/>
              </a:rPr>
              <a:t>http://www.eni-cbc.eu/llb/lv/</a:t>
            </a:r>
            <a:endParaRPr lang="en-GB" dirty="0"/>
          </a:p>
        </p:txBody>
      </p:sp>
    </p:spTree>
    <p:extLst>
      <p:ext uri="{BB962C8B-B14F-4D97-AF65-F5344CB8AC3E}">
        <p14:creationId xmlns:p14="http://schemas.microsoft.com/office/powerpoint/2010/main" val="2573825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C87D-ADD1-46AD-A236-4BCB9E0C518C}"/>
              </a:ext>
            </a:extLst>
          </p:cNvPr>
          <p:cNvSpPr>
            <a:spLocks noGrp="1"/>
          </p:cNvSpPr>
          <p:nvPr>
            <p:ph type="title"/>
          </p:nvPr>
        </p:nvSpPr>
        <p:spPr>
          <a:xfrm>
            <a:off x="1547664" y="1772816"/>
            <a:ext cx="7293136" cy="4032448"/>
          </a:xfrm>
        </p:spPr>
        <p:txBody>
          <a:bodyPr/>
          <a:lstStyle/>
          <a:p>
            <a:r>
              <a:rPr lang="lv-LV" sz="2400" dirty="0">
                <a:solidFill>
                  <a:srgbClr val="002060"/>
                </a:solidFill>
              </a:rPr>
              <a:t>Trešais projektu pieteikumu konkurss </a:t>
            </a:r>
            <a:r>
              <a:rPr lang="lv-LV" sz="2400" b="1" dirty="0">
                <a:solidFill>
                  <a:srgbClr val="002060"/>
                </a:solidFill>
              </a:rPr>
              <a:t>Latvijas un Lietuvas</a:t>
            </a:r>
            <a:r>
              <a:rPr lang="lv-LV" sz="2400" dirty="0">
                <a:solidFill>
                  <a:srgbClr val="002060"/>
                </a:solidFill>
              </a:rPr>
              <a:t> pārrobežu sadarbības programmas ietvaros būs atvērts līdz 2019.gada jūlijam. </a:t>
            </a:r>
            <a:br>
              <a:rPr lang="en-GB" sz="2400" dirty="0">
                <a:solidFill>
                  <a:srgbClr val="002060"/>
                </a:solidFill>
              </a:rPr>
            </a:br>
            <a:r>
              <a:rPr lang="lv-LV" sz="2400" dirty="0">
                <a:solidFill>
                  <a:srgbClr val="002060"/>
                </a:solidFill>
              </a:rPr>
              <a:t> </a:t>
            </a:r>
            <a:br>
              <a:rPr lang="en-GB" sz="2400" dirty="0">
                <a:solidFill>
                  <a:srgbClr val="002060"/>
                </a:solidFill>
              </a:rPr>
            </a:br>
            <a:r>
              <a:rPr lang="lv-LV" sz="2400" dirty="0">
                <a:solidFill>
                  <a:srgbClr val="002060"/>
                </a:solidFill>
              </a:rPr>
              <a:t>Programmas </a:t>
            </a:r>
            <a:r>
              <a:rPr lang="lv-LV" sz="2400" b="1" dirty="0">
                <a:solidFill>
                  <a:srgbClr val="002060"/>
                </a:solidFill>
              </a:rPr>
              <a:t>mērķis</a:t>
            </a:r>
            <a:r>
              <a:rPr lang="lv-LV" sz="2400" dirty="0">
                <a:solidFill>
                  <a:srgbClr val="002060"/>
                </a:solidFill>
              </a:rPr>
              <a:t> ir sekmēt Programmas reģionu ilgtspējīgu sociālekonomisko attīstību, palīdzot tos padarīt konkurētspējīgākus un </a:t>
            </a:r>
            <a:r>
              <a:rPr lang="lv-LV" sz="2400" b="1" dirty="0">
                <a:solidFill>
                  <a:srgbClr val="002060"/>
                </a:solidFill>
              </a:rPr>
              <a:t>pievilcīgākus dzīvošanai, uzņēmējdarbībai un tūrismam.</a:t>
            </a:r>
            <a:br>
              <a:rPr lang="en-GB" sz="1800" dirty="0"/>
            </a:br>
            <a:endParaRPr lang="en-GB" dirty="0"/>
          </a:p>
        </p:txBody>
      </p:sp>
      <p:pic>
        <p:nvPicPr>
          <p:cNvPr id="5" name="Graphic 4">
            <a:extLst>
              <a:ext uri="{FF2B5EF4-FFF2-40B4-BE49-F238E27FC236}">
                <a16:creationId xmlns:a16="http://schemas.microsoft.com/office/drawing/2014/main" id="{9AE9627D-5BD6-47C5-8B71-1084B072F7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8024" y="877466"/>
            <a:ext cx="3486150" cy="895350"/>
          </a:xfrm>
          <a:prstGeom prst="rect">
            <a:avLst/>
          </a:prstGeom>
        </p:spPr>
      </p:pic>
    </p:spTree>
    <p:extLst>
      <p:ext uri="{BB962C8B-B14F-4D97-AF65-F5344CB8AC3E}">
        <p14:creationId xmlns:p14="http://schemas.microsoft.com/office/powerpoint/2010/main" val="10294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BE69-EE92-405F-A9F2-CFC5A78D0076}"/>
              </a:ext>
            </a:extLst>
          </p:cNvPr>
          <p:cNvSpPr>
            <a:spLocks noGrp="1"/>
          </p:cNvSpPr>
          <p:nvPr>
            <p:ph type="title"/>
          </p:nvPr>
        </p:nvSpPr>
        <p:spPr/>
        <p:txBody>
          <a:bodyPr/>
          <a:lstStyle/>
          <a:p>
            <a:pPr algn="r"/>
            <a:r>
              <a:rPr lang="lv-LV" sz="2400" b="1" dirty="0">
                <a:solidFill>
                  <a:srgbClr val="002060"/>
                </a:solidFill>
              </a:rPr>
              <a:t>Trešajā projektu pieteikumu konkursā tiks gaidīti pieteikumi, kas atbilst šādiem tematiskajiem mērķiem un prioritātēm:</a:t>
            </a:r>
            <a:br>
              <a:rPr lang="en-GB" sz="1800" dirty="0"/>
            </a:br>
            <a:endParaRPr lang="en-GB" dirty="0"/>
          </a:p>
        </p:txBody>
      </p:sp>
      <p:sp>
        <p:nvSpPr>
          <p:cNvPr id="3" name="Subtitle 2">
            <a:extLst>
              <a:ext uri="{FF2B5EF4-FFF2-40B4-BE49-F238E27FC236}">
                <a16:creationId xmlns:a16="http://schemas.microsoft.com/office/drawing/2014/main" id="{08FAA513-06D5-4CBC-AB4C-4DBC66D9F705}"/>
              </a:ext>
            </a:extLst>
          </p:cNvPr>
          <p:cNvSpPr>
            <a:spLocks noGrp="1"/>
          </p:cNvSpPr>
          <p:nvPr>
            <p:ph type="subTitle"/>
          </p:nvPr>
        </p:nvSpPr>
        <p:spPr>
          <a:xfrm>
            <a:off x="457200" y="1431050"/>
            <a:ext cx="8229240" cy="4590237"/>
          </a:xfrm>
        </p:spPr>
        <p:txBody>
          <a:bodyPr/>
          <a:lstStyle/>
          <a:p>
            <a:r>
              <a:rPr lang="lv-LV" sz="1800" dirty="0"/>
              <a:t> </a:t>
            </a:r>
            <a:endParaRPr lang="en-GB" sz="1800" dirty="0"/>
          </a:p>
          <a:p>
            <a:r>
              <a:rPr lang="lv-LV" sz="2400" dirty="0">
                <a:solidFill>
                  <a:srgbClr val="002060"/>
                </a:solidFill>
              </a:rPr>
              <a:t>Sadarbība ilgtspējīgas un tīras vides saglabāšanai</a:t>
            </a:r>
            <a:endParaRPr lang="en-GB" sz="2400" dirty="0">
              <a:solidFill>
                <a:srgbClr val="002060"/>
              </a:solidFill>
            </a:endParaRPr>
          </a:p>
          <a:p>
            <a:pPr lvl="1"/>
            <a:r>
              <a:rPr lang="lv-LV" sz="2400" dirty="0">
                <a:solidFill>
                  <a:srgbClr val="002060"/>
                </a:solidFill>
              </a:rPr>
              <a:t>Programmas teritorijas apmeklētāju skaita palielināšana, </a:t>
            </a:r>
            <a:r>
              <a:rPr lang="lv-LV" sz="2400" b="1" dirty="0">
                <a:solidFill>
                  <a:srgbClr val="002060"/>
                </a:solidFill>
              </a:rPr>
              <a:t>uzlabojot un attīstot kultūras un dabas mantojuma objektus, pakalpojumus un produktus;</a:t>
            </a:r>
            <a:endParaRPr lang="en-GB" sz="2400" b="1" dirty="0">
              <a:solidFill>
                <a:srgbClr val="002060"/>
              </a:solidFill>
            </a:endParaRPr>
          </a:p>
          <a:p>
            <a:r>
              <a:rPr lang="lv-LV" dirty="0">
                <a:solidFill>
                  <a:srgbClr val="002060"/>
                </a:solidFill>
              </a:rPr>
              <a:t> </a:t>
            </a:r>
            <a:endParaRPr lang="en-GB" dirty="0">
              <a:solidFill>
                <a:srgbClr val="002060"/>
              </a:solidFill>
            </a:endParaRPr>
          </a:p>
          <a:p>
            <a:pPr lvl="1"/>
            <a:r>
              <a:rPr lang="lv-LV" sz="1600" dirty="0">
                <a:solidFill>
                  <a:srgbClr val="002060"/>
                </a:solidFill>
              </a:rPr>
              <a:t>Palielināt vides resursu pārvaldības integrāciju un efektivitāti;</a:t>
            </a:r>
            <a:endParaRPr lang="en-GB" sz="1600" dirty="0">
              <a:solidFill>
                <a:srgbClr val="002060"/>
              </a:solidFill>
            </a:endParaRPr>
          </a:p>
          <a:p>
            <a:r>
              <a:rPr lang="lv-LV" sz="1600" dirty="0">
                <a:solidFill>
                  <a:srgbClr val="002060"/>
                </a:solidFill>
              </a:rPr>
              <a:t> </a:t>
            </a:r>
            <a:endParaRPr lang="en-GB" sz="1600" dirty="0">
              <a:solidFill>
                <a:srgbClr val="002060"/>
              </a:solidFill>
            </a:endParaRPr>
          </a:p>
          <a:p>
            <a:r>
              <a:rPr lang="lv-LV" sz="1600" dirty="0">
                <a:solidFill>
                  <a:srgbClr val="002060"/>
                </a:solidFill>
              </a:rPr>
              <a:t>Sociālā iekļaušana kā priekšnosacījums teritorijas attīstībai</a:t>
            </a:r>
            <a:endParaRPr lang="en-GB" sz="1600" dirty="0">
              <a:solidFill>
                <a:srgbClr val="002060"/>
              </a:solidFill>
            </a:endParaRPr>
          </a:p>
          <a:p>
            <a:r>
              <a:rPr lang="lv-LV" sz="1600" dirty="0">
                <a:solidFill>
                  <a:srgbClr val="002060"/>
                </a:solidFill>
              </a:rPr>
              <a:t>3.1. Uzlabot sociālo pakalpojumu pieejamību un efektivitāti;</a:t>
            </a:r>
            <a:endParaRPr lang="en-GB" sz="1600" dirty="0">
              <a:solidFill>
                <a:srgbClr val="002060"/>
              </a:solidFill>
            </a:endParaRPr>
          </a:p>
          <a:p>
            <a:r>
              <a:rPr lang="lv-LV" sz="1600" dirty="0">
                <a:solidFill>
                  <a:srgbClr val="002060"/>
                </a:solidFill>
              </a:rPr>
              <a:t> </a:t>
            </a:r>
            <a:endParaRPr lang="en-GB" sz="1600" dirty="0">
              <a:solidFill>
                <a:srgbClr val="002060"/>
              </a:solidFill>
            </a:endParaRPr>
          </a:p>
          <a:p>
            <a:r>
              <a:rPr lang="lv-LV" sz="1600" dirty="0">
                <a:solidFill>
                  <a:srgbClr val="002060"/>
                </a:solidFill>
              </a:rPr>
              <a:t>3.2. Uzlabot dzīves apstākļus trūcīgajās kopienās un teritorijās;</a:t>
            </a:r>
            <a:endParaRPr lang="en-GB" sz="1600" dirty="0">
              <a:solidFill>
                <a:srgbClr val="002060"/>
              </a:solidFill>
            </a:endParaRPr>
          </a:p>
          <a:p>
            <a:r>
              <a:rPr lang="lv-LV" sz="1600" dirty="0">
                <a:solidFill>
                  <a:srgbClr val="002060"/>
                </a:solidFill>
              </a:rPr>
              <a:t> </a:t>
            </a:r>
            <a:endParaRPr lang="en-GB" sz="1600" dirty="0">
              <a:solidFill>
                <a:srgbClr val="002060"/>
              </a:solidFill>
            </a:endParaRPr>
          </a:p>
          <a:p>
            <a:r>
              <a:rPr lang="lv-LV" sz="1600" dirty="0">
                <a:solidFill>
                  <a:srgbClr val="002060"/>
                </a:solidFill>
              </a:rPr>
              <a:t>Dzīves kvalitātes uzlabošana, izmantojot ar efektīvus publiskos pakalpojumus un pārvaldību</a:t>
            </a:r>
            <a:endParaRPr lang="en-GB" sz="1600" dirty="0">
              <a:solidFill>
                <a:srgbClr val="002060"/>
              </a:solidFill>
            </a:endParaRPr>
          </a:p>
          <a:p>
            <a:r>
              <a:rPr lang="lv-LV" sz="1600" dirty="0">
                <a:solidFill>
                  <a:srgbClr val="002060"/>
                </a:solidFill>
              </a:rPr>
              <a:t>4.1. Uzlabot sabiedrisko pakalpojumu efektivitāti, stiprinot kapacitāti un sadarbību starp iestādēm</a:t>
            </a:r>
            <a:endParaRPr lang="en-GB" sz="1600" dirty="0">
              <a:solidFill>
                <a:srgbClr val="002060"/>
              </a:solidFill>
            </a:endParaRPr>
          </a:p>
          <a:p>
            <a:endParaRPr lang="en-GB" dirty="0"/>
          </a:p>
        </p:txBody>
      </p:sp>
    </p:spTree>
    <p:extLst>
      <p:ext uri="{BB962C8B-B14F-4D97-AF65-F5344CB8AC3E}">
        <p14:creationId xmlns:p14="http://schemas.microsoft.com/office/powerpoint/2010/main" val="416416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19938A-533F-4E27-B55B-59C7D89FBD5D}"/>
              </a:ext>
            </a:extLst>
          </p:cNvPr>
          <p:cNvSpPr/>
          <p:nvPr/>
        </p:nvSpPr>
        <p:spPr>
          <a:xfrm>
            <a:off x="1907705" y="2081810"/>
            <a:ext cx="7022760" cy="1477328"/>
          </a:xfrm>
          <a:prstGeom prst="rect">
            <a:avLst/>
          </a:prstGeom>
        </p:spPr>
        <p:txBody>
          <a:bodyPr wrap="square">
            <a:spAutoFit/>
          </a:bodyPr>
          <a:lstStyle/>
          <a:p>
            <a:r>
              <a:rPr lang="en-GB" dirty="0" err="1"/>
              <a:t>Apmācības</a:t>
            </a:r>
            <a:r>
              <a:rPr lang="en-GB" dirty="0"/>
              <a:t> Interreg V-A </a:t>
            </a:r>
            <a:r>
              <a:rPr lang="en-GB" dirty="0" err="1"/>
              <a:t>Latvijas</a:t>
            </a:r>
            <a:r>
              <a:rPr lang="en-GB" dirty="0"/>
              <a:t> – </a:t>
            </a:r>
            <a:r>
              <a:rPr lang="en-GB" dirty="0" err="1"/>
              <a:t>Lietuvas</a:t>
            </a:r>
            <a:r>
              <a:rPr lang="en-GB" dirty="0"/>
              <a:t> </a:t>
            </a:r>
            <a:r>
              <a:rPr lang="en-GB" dirty="0" err="1"/>
              <a:t>pārrobežu</a:t>
            </a:r>
            <a:r>
              <a:rPr lang="en-GB" dirty="0"/>
              <a:t> </a:t>
            </a:r>
            <a:r>
              <a:rPr lang="en-GB" dirty="0" err="1"/>
              <a:t>sadarbības</a:t>
            </a:r>
            <a:r>
              <a:rPr lang="en-GB" dirty="0"/>
              <a:t> </a:t>
            </a:r>
            <a:r>
              <a:rPr lang="en-GB" dirty="0" err="1"/>
              <a:t>programmas</a:t>
            </a:r>
            <a:r>
              <a:rPr lang="en-GB" dirty="0"/>
              <a:t> 2014. – 2020. </a:t>
            </a:r>
            <a:r>
              <a:rPr lang="en-GB" dirty="0" err="1"/>
              <a:t>gadam</a:t>
            </a:r>
            <a:r>
              <a:rPr lang="en-GB" dirty="0"/>
              <a:t> </a:t>
            </a:r>
            <a:r>
              <a:rPr lang="lv-LV" dirty="0"/>
              <a:t>projekta </a:t>
            </a:r>
            <a:r>
              <a:rPr lang="en-GB" dirty="0">
                <a:hlinkClick r:id="rId2"/>
              </a:rPr>
              <a:t>“</a:t>
            </a:r>
            <a:r>
              <a:rPr lang="en-GB" dirty="0" err="1">
                <a:hlinkClick r:id="rId2"/>
              </a:rPr>
              <a:t>Praktisko</a:t>
            </a:r>
            <a:r>
              <a:rPr lang="en-GB" dirty="0">
                <a:hlinkClick r:id="rId2"/>
              </a:rPr>
              <a:t> </a:t>
            </a:r>
            <a:r>
              <a:rPr lang="en-GB" dirty="0" err="1">
                <a:hlinkClick r:id="rId2"/>
              </a:rPr>
              <a:t>apmācību</a:t>
            </a:r>
            <a:r>
              <a:rPr lang="en-GB" dirty="0">
                <a:hlinkClick r:id="rId2"/>
              </a:rPr>
              <a:t> un </a:t>
            </a:r>
            <a:r>
              <a:rPr lang="en-GB" dirty="0" err="1">
                <a:hlinkClick r:id="rId2"/>
              </a:rPr>
              <a:t>pasākumu</a:t>
            </a:r>
            <a:r>
              <a:rPr lang="en-GB" dirty="0">
                <a:hlinkClick r:id="rId2"/>
              </a:rPr>
              <a:t> </a:t>
            </a:r>
            <a:r>
              <a:rPr lang="en-GB" dirty="0" err="1">
                <a:hlinkClick r:id="rId2"/>
              </a:rPr>
              <a:t>cikls</a:t>
            </a:r>
            <a:r>
              <a:rPr lang="en-GB" dirty="0">
                <a:hlinkClick r:id="rId2"/>
              </a:rPr>
              <a:t> </a:t>
            </a:r>
            <a:r>
              <a:rPr lang="en-GB" dirty="0" err="1">
                <a:hlinkClick r:id="rId2"/>
              </a:rPr>
              <a:t>sadarbības</a:t>
            </a:r>
            <a:r>
              <a:rPr lang="en-GB" dirty="0">
                <a:hlinkClick r:id="rId2"/>
              </a:rPr>
              <a:t> </a:t>
            </a:r>
            <a:r>
              <a:rPr lang="en-GB" dirty="0" err="1">
                <a:hlinkClick r:id="rId2"/>
              </a:rPr>
              <a:t>veicināšanai</a:t>
            </a:r>
            <a:r>
              <a:rPr lang="en-GB" dirty="0">
                <a:hlinkClick r:id="rId2"/>
              </a:rPr>
              <a:t> </a:t>
            </a:r>
            <a:r>
              <a:rPr lang="en-GB" dirty="0" err="1">
                <a:hlinkClick r:id="rId2"/>
              </a:rPr>
              <a:t>starp</a:t>
            </a:r>
            <a:r>
              <a:rPr lang="en-GB" dirty="0">
                <a:hlinkClick r:id="rId2"/>
              </a:rPr>
              <a:t> </a:t>
            </a:r>
            <a:r>
              <a:rPr lang="en-GB" dirty="0" err="1">
                <a:hlinkClick r:id="rId2"/>
              </a:rPr>
              <a:t>iestādēm</a:t>
            </a:r>
            <a:r>
              <a:rPr lang="en-GB" dirty="0">
                <a:hlinkClick r:id="rId2"/>
              </a:rPr>
              <a:t> un </a:t>
            </a:r>
            <a:r>
              <a:rPr lang="en-GB" dirty="0" err="1">
                <a:hlinkClick r:id="rId2"/>
              </a:rPr>
              <a:t>darbinieku</a:t>
            </a:r>
            <a:r>
              <a:rPr lang="en-GB" dirty="0">
                <a:hlinkClick r:id="rId2"/>
              </a:rPr>
              <a:t> </a:t>
            </a:r>
            <a:r>
              <a:rPr lang="en-GB" dirty="0" err="1">
                <a:hlinkClick r:id="rId2"/>
              </a:rPr>
              <a:t>kapacitātes</a:t>
            </a:r>
            <a:r>
              <a:rPr lang="en-GB" dirty="0">
                <a:hlinkClick r:id="rId2"/>
              </a:rPr>
              <a:t> </a:t>
            </a:r>
            <a:r>
              <a:rPr lang="en-GB" dirty="0" err="1">
                <a:hlinkClick r:id="rId2"/>
              </a:rPr>
              <a:t>celšanai</a:t>
            </a:r>
            <a:r>
              <a:rPr lang="en-GB" dirty="0">
                <a:hlinkClick r:id="rId2"/>
              </a:rPr>
              <a:t> (Open Leadership)”</a:t>
            </a:r>
            <a:r>
              <a:rPr lang="en-GB" dirty="0"/>
              <a:t> </a:t>
            </a:r>
            <a:r>
              <a:rPr lang="en-GB" dirty="0" err="1"/>
              <a:t>ietvaros</a:t>
            </a:r>
            <a:r>
              <a:rPr lang="lv-LV" dirty="0"/>
              <a:t> Krāslavā</a:t>
            </a:r>
            <a:r>
              <a:rPr lang="en-GB" dirty="0"/>
              <a:t>. </a:t>
            </a:r>
          </a:p>
        </p:txBody>
      </p:sp>
      <p:sp>
        <p:nvSpPr>
          <p:cNvPr id="4" name="Rectangle 3">
            <a:extLst>
              <a:ext uri="{FF2B5EF4-FFF2-40B4-BE49-F238E27FC236}">
                <a16:creationId xmlns:a16="http://schemas.microsoft.com/office/drawing/2014/main" id="{CD81E2FF-DB0D-4FB5-83F5-21F05AF33F07}"/>
              </a:ext>
            </a:extLst>
          </p:cNvPr>
          <p:cNvSpPr/>
          <p:nvPr/>
        </p:nvSpPr>
        <p:spPr>
          <a:xfrm>
            <a:off x="1143487" y="4437112"/>
            <a:ext cx="6857026" cy="923330"/>
          </a:xfrm>
          <a:prstGeom prst="rect">
            <a:avLst/>
          </a:prstGeom>
        </p:spPr>
        <p:txBody>
          <a:bodyPr wrap="square">
            <a:spAutoFit/>
          </a:bodyPr>
          <a:lstStyle/>
          <a:p>
            <a:r>
              <a:rPr lang="lv-LV" dirty="0">
                <a:solidFill>
                  <a:srgbClr val="002060"/>
                </a:solidFill>
              </a:rPr>
              <a:t>Starptautiskas apmācībās – pieredzes apmaiņā </a:t>
            </a:r>
            <a:r>
              <a:rPr lang="lv-LV" b="1" dirty="0">
                <a:solidFill>
                  <a:srgbClr val="002060"/>
                </a:solidFill>
              </a:rPr>
              <a:t>kultūras jomā </a:t>
            </a:r>
            <a:r>
              <a:rPr lang="lv-LV" dirty="0">
                <a:solidFill>
                  <a:srgbClr val="002060"/>
                </a:solidFill>
              </a:rPr>
              <a:t>ar Lietuvas pašvaldībām, kas norisināsies 2019. gada 29. aprīlī Latviešu kultūras centrā, Daugavpilī.</a:t>
            </a:r>
            <a:endParaRPr lang="en-GB" dirty="0">
              <a:solidFill>
                <a:srgbClr val="002060"/>
              </a:solidFill>
            </a:endParaRPr>
          </a:p>
        </p:txBody>
      </p:sp>
      <p:pic>
        <p:nvPicPr>
          <p:cNvPr id="6" name="Picture 5">
            <a:extLst>
              <a:ext uri="{FF2B5EF4-FFF2-40B4-BE49-F238E27FC236}">
                <a16:creationId xmlns:a16="http://schemas.microsoft.com/office/drawing/2014/main" id="{4E270A53-FFB8-4F00-B664-341B661DE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737169"/>
            <a:ext cx="2857143" cy="933333"/>
          </a:xfrm>
          <a:prstGeom prst="rect">
            <a:avLst/>
          </a:prstGeom>
        </p:spPr>
      </p:pic>
    </p:spTree>
    <p:extLst>
      <p:ext uri="{BB962C8B-B14F-4D97-AF65-F5344CB8AC3E}">
        <p14:creationId xmlns:p14="http://schemas.microsoft.com/office/powerpoint/2010/main" val="3474439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DCB65-CD2D-4551-BCBE-75E3C099ED8D}"/>
              </a:ext>
            </a:extLst>
          </p:cNvPr>
          <p:cNvSpPr>
            <a:spLocks noGrp="1"/>
          </p:cNvSpPr>
          <p:nvPr>
            <p:ph type="subTitle"/>
          </p:nvPr>
        </p:nvSpPr>
        <p:spPr>
          <a:xfrm>
            <a:off x="5292080" y="599830"/>
            <a:ext cx="3306484" cy="720080"/>
          </a:xfrm>
        </p:spPr>
        <p:txBody>
          <a:bodyPr/>
          <a:lstStyle/>
          <a:p>
            <a:r>
              <a:rPr lang="en-GB" sz="3200" u="sng" dirty="0">
                <a:solidFill>
                  <a:schemeClr val="tx2">
                    <a:lumMod val="75000"/>
                  </a:schemeClr>
                </a:solidFill>
              </a:rPr>
              <a:t>www.km.gov.lv/lv</a:t>
            </a:r>
          </a:p>
        </p:txBody>
      </p:sp>
      <p:pic>
        <p:nvPicPr>
          <p:cNvPr id="4" name="Picture 3">
            <a:extLst>
              <a:ext uri="{FF2B5EF4-FFF2-40B4-BE49-F238E27FC236}">
                <a16:creationId xmlns:a16="http://schemas.microsoft.com/office/drawing/2014/main" id="{620412D8-9A09-4F6F-8FFD-818BA708A602}"/>
              </a:ext>
            </a:extLst>
          </p:cNvPr>
          <p:cNvPicPr>
            <a:picLocks noChangeAspect="1"/>
          </p:cNvPicPr>
          <p:nvPr/>
        </p:nvPicPr>
        <p:blipFill>
          <a:blip r:embed="rId2"/>
          <a:stretch>
            <a:fillRect/>
          </a:stretch>
        </p:blipFill>
        <p:spPr>
          <a:xfrm>
            <a:off x="-24649" y="1810593"/>
            <a:ext cx="9160433" cy="1114351"/>
          </a:xfrm>
          <a:prstGeom prst="rect">
            <a:avLst/>
          </a:prstGeom>
        </p:spPr>
      </p:pic>
      <p:pic>
        <p:nvPicPr>
          <p:cNvPr id="5" name="Picture 4">
            <a:extLst>
              <a:ext uri="{FF2B5EF4-FFF2-40B4-BE49-F238E27FC236}">
                <a16:creationId xmlns:a16="http://schemas.microsoft.com/office/drawing/2014/main" id="{6A49CF15-AE1D-4355-B614-24AD48FF9B25}"/>
              </a:ext>
            </a:extLst>
          </p:cNvPr>
          <p:cNvPicPr>
            <a:picLocks noChangeAspect="1"/>
          </p:cNvPicPr>
          <p:nvPr/>
        </p:nvPicPr>
        <p:blipFill>
          <a:blip r:embed="rId3"/>
          <a:stretch>
            <a:fillRect/>
          </a:stretch>
        </p:blipFill>
        <p:spPr>
          <a:xfrm>
            <a:off x="13726" y="3636064"/>
            <a:ext cx="9083684" cy="1872209"/>
          </a:xfrm>
          <a:prstGeom prst="rect">
            <a:avLst/>
          </a:prstGeom>
        </p:spPr>
      </p:pic>
    </p:spTree>
    <p:extLst>
      <p:ext uri="{BB962C8B-B14F-4D97-AF65-F5344CB8AC3E}">
        <p14:creationId xmlns:p14="http://schemas.microsoft.com/office/powerpoint/2010/main" val="1340945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ECEE-E78D-4DCC-90DB-1D127781402C}"/>
              </a:ext>
            </a:extLst>
          </p:cNvPr>
          <p:cNvSpPr>
            <a:spLocks noGrp="1"/>
          </p:cNvSpPr>
          <p:nvPr>
            <p:ph type="title"/>
          </p:nvPr>
        </p:nvSpPr>
        <p:spPr/>
        <p:txBody>
          <a:bodyPr/>
          <a:lstStyle/>
          <a:p>
            <a:pPr algn="r"/>
            <a:r>
              <a:rPr lang="en-GB" sz="3200" u="sng" dirty="0">
                <a:solidFill>
                  <a:schemeClr val="tx2">
                    <a:lumMod val="75000"/>
                  </a:schemeClr>
                </a:solidFill>
              </a:rPr>
              <a:t>http://jaunatne.gov.lv/</a:t>
            </a:r>
          </a:p>
        </p:txBody>
      </p:sp>
      <p:pic>
        <p:nvPicPr>
          <p:cNvPr id="5" name="Picture 4">
            <a:extLst>
              <a:ext uri="{FF2B5EF4-FFF2-40B4-BE49-F238E27FC236}">
                <a16:creationId xmlns:a16="http://schemas.microsoft.com/office/drawing/2014/main" id="{073A9DC5-EF5D-4822-BC81-5AF4BB55B6A3}"/>
              </a:ext>
            </a:extLst>
          </p:cNvPr>
          <p:cNvPicPr>
            <a:picLocks noChangeAspect="1"/>
          </p:cNvPicPr>
          <p:nvPr/>
        </p:nvPicPr>
        <p:blipFill>
          <a:blip r:embed="rId2"/>
          <a:stretch>
            <a:fillRect/>
          </a:stretch>
        </p:blipFill>
        <p:spPr>
          <a:xfrm>
            <a:off x="251520" y="3203766"/>
            <a:ext cx="2808312" cy="3384015"/>
          </a:xfrm>
          <a:prstGeom prst="rect">
            <a:avLst/>
          </a:prstGeom>
        </p:spPr>
      </p:pic>
      <p:pic>
        <p:nvPicPr>
          <p:cNvPr id="4" name="Picture 3">
            <a:extLst>
              <a:ext uri="{FF2B5EF4-FFF2-40B4-BE49-F238E27FC236}">
                <a16:creationId xmlns:a16="http://schemas.microsoft.com/office/drawing/2014/main" id="{D3695D6C-00A9-4E26-9861-3B4D314F7DE6}"/>
              </a:ext>
            </a:extLst>
          </p:cNvPr>
          <p:cNvPicPr>
            <a:picLocks noChangeAspect="1"/>
          </p:cNvPicPr>
          <p:nvPr/>
        </p:nvPicPr>
        <p:blipFill>
          <a:blip r:embed="rId3"/>
          <a:stretch>
            <a:fillRect/>
          </a:stretch>
        </p:blipFill>
        <p:spPr>
          <a:xfrm>
            <a:off x="-180" y="1124744"/>
            <a:ext cx="9144000" cy="1966451"/>
          </a:xfrm>
          <a:prstGeom prst="rect">
            <a:avLst/>
          </a:prstGeom>
        </p:spPr>
      </p:pic>
      <p:pic>
        <p:nvPicPr>
          <p:cNvPr id="6" name="Picture 4" descr="Attēlu rezultāti vaicājumam “vkkf logo”">
            <a:extLst>
              <a:ext uri="{FF2B5EF4-FFF2-40B4-BE49-F238E27FC236}">
                <a16:creationId xmlns:a16="http://schemas.microsoft.com/office/drawing/2014/main" id="{1172517D-6454-4C41-BAB0-FDC4B3D34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171994"/>
            <a:ext cx="3065029" cy="176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372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A2B8-2FDC-4E84-A5BC-6D4B1A4D515F}"/>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02EEBD2E-02AB-44CA-8A11-0EC266315EAD}"/>
              </a:ext>
            </a:extLst>
          </p:cNvPr>
          <p:cNvSpPr>
            <a:spLocks noGrp="1"/>
          </p:cNvSpPr>
          <p:nvPr>
            <p:ph type="subTitle"/>
          </p:nvPr>
        </p:nvSpPr>
        <p:spPr>
          <a:xfrm>
            <a:off x="4932040" y="1418400"/>
            <a:ext cx="3425093" cy="1144801"/>
          </a:xfrm>
        </p:spPr>
        <p:txBody>
          <a:bodyPr/>
          <a:lstStyle/>
          <a:p>
            <a:r>
              <a:rPr lang="lv-LV" sz="3200" dirty="0">
                <a:solidFill>
                  <a:schemeClr val="tx2">
                    <a:lumMod val="75000"/>
                  </a:schemeClr>
                </a:solidFill>
              </a:rPr>
              <a:t>Eiropas komisija</a:t>
            </a:r>
            <a:endParaRPr lang="en-GB" sz="3200" dirty="0">
              <a:solidFill>
                <a:schemeClr val="tx2">
                  <a:lumMod val="75000"/>
                </a:schemeClr>
              </a:solidFill>
            </a:endParaRPr>
          </a:p>
        </p:txBody>
      </p:sp>
      <p:pic>
        <p:nvPicPr>
          <p:cNvPr id="2050" name="Picture 2">
            <a:extLst>
              <a:ext uri="{FF2B5EF4-FFF2-40B4-BE49-F238E27FC236}">
                <a16:creationId xmlns:a16="http://schemas.microsoft.com/office/drawing/2014/main" id="{29C88E74-74FB-4017-8F29-E2050B71F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347798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BD1CAA2-F81B-4179-B3AB-FDF055B8BB06}"/>
              </a:ext>
            </a:extLst>
          </p:cNvPr>
          <p:cNvSpPr/>
          <p:nvPr/>
        </p:nvSpPr>
        <p:spPr>
          <a:xfrm>
            <a:off x="4685283" y="2563200"/>
            <a:ext cx="4001157" cy="584775"/>
          </a:xfrm>
          <a:prstGeom prst="rect">
            <a:avLst/>
          </a:prstGeom>
        </p:spPr>
        <p:txBody>
          <a:bodyPr wrap="square">
            <a:spAutoFit/>
          </a:bodyPr>
          <a:lstStyle/>
          <a:p>
            <a:pPr algn="just">
              <a:spcAft>
                <a:spcPts val="300"/>
              </a:spcAft>
            </a:pPr>
            <a:r>
              <a:rPr lang="en-GB" sz="32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http://ec.europa.eu/</a:t>
            </a:r>
            <a:endParaRPr lang="en-GB"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1768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700808"/>
            <a:ext cx="7210784" cy="1144800"/>
          </a:xfrm>
        </p:spPr>
        <p:txBody>
          <a:bodyPr/>
          <a:lstStyle/>
          <a:p>
            <a:pPr algn="ctr"/>
            <a:r>
              <a:rPr lang="lv-LV" sz="28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K O N T A K T I N F O R M Ā C I J A</a:t>
            </a:r>
          </a:p>
        </p:txBody>
      </p:sp>
      <p:sp>
        <p:nvSpPr>
          <p:cNvPr id="3" name="Subtitle 2"/>
          <p:cNvSpPr>
            <a:spLocks noGrp="1"/>
          </p:cNvSpPr>
          <p:nvPr>
            <p:ph type="subTitle"/>
          </p:nvPr>
        </p:nvSpPr>
        <p:spPr>
          <a:xfrm>
            <a:off x="4909378" y="3861048"/>
            <a:ext cx="4248472" cy="2184520"/>
          </a:xfrm>
        </p:spPr>
        <p:txBody>
          <a:bodyPr/>
          <a:lstStyle/>
          <a:p>
            <a:r>
              <a:rPr lang="lv-LV" sz="3200" b="1" dirty="0">
                <a:solidFill>
                  <a:schemeClr val="accent3">
                    <a:lumMod val="50000"/>
                  </a:schemeClr>
                </a:solidFill>
              </a:rPr>
              <a:t>Oskars Zuģickis</a:t>
            </a:r>
          </a:p>
          <a:p>
            <a:r>
              <a:rPr lang="lv-LV" sz="3200" dirty="0" err="1">
                <a:solidFill>
                  <a:schemeClr val="accent3">
                    <a:lumMod val="50000"/>
                  </a:schemeClr>
                </a:solidFill>
              </a:rPr>
              <a:t>m.t</a:t>
            </a:r>
            <a:r>
              <a:rPr lang="lv-LV" sz="3200" dirty="0">
                <a:solidFill>
                  <a:schemeClr val="accent3">
                    <a:lumMod val="50000"/>
                  </a:schemeClr>
                </a:solidFill>
              </a:rPr>
              <a:t>.: 2 65 65 858</a:t>
            </a:r>
          </a:p>
          <a:p>
            <a:r>
              <a:rPr lang="lv-LV" sz="1600" dirty="0">
                <a:solidFill>
                  <a:schemeClr val="accent3">
                    <a:lumMod val="50000"/>
                  </a:schemeClr>
                </a:solidFill>
              </a:rPr>
              <a:t>e-pasts: </a:t>
            </a:r>
            <a:r>
              <a:rPr lang="lv-LV" sz="2800" dirty="0">
                <a:hlinkClick r:id="rId2"/>
              </a:rPr>
              <a:t>oskars@nvoc.lv</a:t>
            </a:r>
            <a:r>
              <a:rPr lang="lv-LV" sz="2800" dirty="0"/>
              <a:t> </a:t>
            </a:r>
          </a:p>
        </p:txBody>
      </p:sp>
    </p:spTree>
    <p:extLst>
      <p:ext uri="{BB962C8B-B14F-4D97-AF65-F5344CB8AC3E}">
        <p14:creationId xmlns:p14="http://schemas.microsoft.com/office/powerpoint/2010/main" val="2131966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872A-A940-4D9B-A686-36932D1C2240}"/>
              </a:ext>
            </a:extLst>
          </p:cNvPr>
          <p:cNvSpPr>
            <a:spLocks noGrp="1"/>
          </p:cNvSpPr>
          <p:nvPr>
            <p:ph type="title"/>
          </p:nvPr>
        </p:nvSpPr>
        <p:spPr>
          <a:xfrm>
            <a:off x="4705672" y="4681080"/>
            <a:ext cx="3980768" cy="1144800"/>
          </a:xfrm>
        </p:spPr>
        <p:txBody>
          <a:bodyPr/>
          <a:lstStyle/>
          <a:p>
            <a:pPr algn="r"/>
            <a:r>
              <a:rPr lang="lv-LV" sz="2400" i="1" dirty="0">
                <a:solidFill>
                  <a:srgbClr val="002060"/>
                </a:solidFill>
                <a:latin typeface="Times New Roman" panose="02020603050405020304" pitchFamily="18" charset="0"/>
                <a:cs typeface="Times New Roman" panose="02020603050405020304" pitchFamily="18" charset="0"/>
              </a:rPr>
              <a:t>LNKC direktore </a:t>
            </a:r>
            <a:r>
              <a:rPr lang="lv-LV" sz="2400" b="1" i="1" dirty="0">
                <a:solidFill>
                  <a:srgbClr val="002060"/>
                </a:solidFill>
                <a:latin typeface="Times New Roman" panose="02020603050405020304" pitchFamily="18" charset="0"/>
                <a:cs typeface="Times New Roman" panose="02020603050405020304" pitchFamily="18" charset="0"/>
              </a:rPr>
              <a:t>Signe </a:t>
            </a:r>
            <a:r>
              <a:rPr lang="lv-LV" sz="2400" b="1" i="1" dirty="0" err="1">
                <a:solidFill>
                  <a:srgbClr val="002060"/>
                </a:solidFill>
                <a:latin typeface="Times New Roman" panose="02020603050405020304" pitchFamily="18" charset="0"/>
                <a:cs typeface="Times New Roman" panose="02020603050405020304" pitchFamily="18" charset="0"/>
              </a:rPr>
              <a:t>Pujāte</a:t>
            </a:r>
            <a:endParaRPr lang="en-GB" sz="2400" b="1" i="1" dirty="0">
              <a:solidFill>
                <a:srgbClr val="00206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8DC28B4D-6592-49CD-A514-7179CA1979E4}"/>
              </a:ext>
            </a:extLst>
          </p:cNvPr>
          <p:cNvSpPr>
            <a:spLocks noGrp="1"/>
          </p:cNvSpPr>
          <p:nvPr>
            <p:ph type="subTitle"/>
          </p:nvPr>
        </p:nvSpPr>
        <p:spPr>
          <a:xfrm>
            <a:off x="914760" y="2444752"/>
            <a:ext cx="8229240" cy="1968496"/>
          </a:xfrm>
        </p:spPr>
        <p:txBody>
          <a:bodyPr/>
          <a:lstStyle/>
          <a:p>
            <a:pPr algn="ctr"/>
            <a:r>
              <a:rPr lang="lv-LV" sz="3200" b="1" dirty="0">
                <a:solidFill>
                  <a:srgbClr val="002060"/>
                </a:solidFill>
                <a:latin typeface="Times New Roman" panose="02020603050405020304" pitchFamily="18" charset="0"/>
                <a:cs typeface="Times New Roman" panose="02020603050405020304" pitchFamily="18" charset="0"/>
              </a:rPr>
              <a:t>Kultūras centru likuma virzība</a:t>
            </a:r>
            <a:endParaRPr lang="en-GB" sz="3200" b="1" dirty="0">
              <a:solidFill>
                <a:srgbClr val="002060"/>
              </a:solidFill>
              <a:latin typeface="Times New Roman" panose="02020603050405020304" pitchFamily="18"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F971AD34-09AD-4B58-A3A9-9453E1BE4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468489"/>
            <a:ext cx="1819602" cy="1842347"/>
          </a:xfrm>
          <a:prstGeom prst="rect">
            <a:avLst/>
          </a:prstGeom>
        </p:spPr>
      </p:pic>
    </p:spTree>
    <p:extLst>
      <p:ext uri="{BB962C8B-B14F-4D97-AF65-F5344CB8AC3E}">
        <p14:creationId xmlns:p14="http://schemas.microsoft.com/office/powerpoint/2010/main" val="195199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901FEF09-0736-4D48-A75A-B0C7946D2649}"/>
              </a:ext>
            </a:extLst>
          </p:cNvPr>
          <p:cNvSpPr>
            <a:spLocks noGrp="1"/>
          </p:cNvSpPr>
          <p:nvPr>
            <p:ph type="subTitle"/>
          </p:nvPr>
        </p:nvSpPr>
        <p:spPr>
          <a:xfrm>
            <a:off x="2843808" y="1812615"/>
            <a:ext cx="5266928" cy="3232770"/>
          </a:xfrm>
        </p:spPr>
        <p:txBody>
          <a:bodyPr/>
          <a:lstStyle/>
          <a:p>
            <a:r>
              <a:rPr lang="lv-LV" sz="4800" b="1" dirty="0">
                <a:solidFill>
                  <a:schemeClr val="tx2">
                    <a:lumMod val="75000"/>
                  </a:schemeClr>
                </a:solidFill>
              </a:rPr>
              <a:t>KC, KN, SN, TN ...</a:t>
            </a:r>
            <a:endParaRPr lang="en-GB" sz="4800" b="1" dirty="0">
              <a:solidFill>
                <a:schemeClr val="tx2">
                  <a:lumMod val="75000"/>
                </a:schemeClr>
              </a:solidFill>
            </a:endParaRPr>
          </a:p>
        </p:txBody>
      </p:sp>
    </p:spTree>
    <p:extLst>
      <p:ext uri="{BB962C8B-B14F-4D97-AF65-F5344CB8AC3E}">
        <p14:creationId xmlns:p14="http://schemas.microsoft.com/office/powerpoint/2010/main" val="757968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D30A29-746B-4513-86D0-4EA1CA3339D3}"/>
              </a:ext>
            </a:extLst>
          </p:cNvPr>
          <p:cNvSpPr/>
          <p:nvPr/>
        </p:nvSpPr>
        <p:spPr>
          <a:xfrm>
            <a:off x="1907704" y="2276872"/>
            <a:ext cx="5814392" cy="2062103"/>
          </a:xfrm>
          <a:prstGeom prst="rect">
            <a:avLst/>
          </a:prstGeom>
        </p:spPr>
        <p:txBody>
          <a:bodyPr wrap="square">
            <a:spAutoFit/>
          </a:bodyPr>
          <a:lstStyle/>
          <a:p>
            <a:pPr algn="ctr"/>
            <a:r>
              <a:rPr lang="lv-LV" sz="3200" dirty="0">
                <a:solidFill>
                  <a:schemeClr val="tx2">
                    <a:lumMod val="75000"/>
                  </a:schemeClr>
                </a:solidFill>
              </a:rPr>
              <a:t>Latvijā ir </a:t>
            </a:r>
            <a:r>
              <a:rPr lang="lv-LV" sz="3200" b="1" dirty="0">
                <a:solidFill>
                  <a:schemeClr val="tx2">
                    <a:lumMod val="75000"/>
                  </a:schemeClr>
                </a:solidFill>
              </a:rPr>
              <a:t>554 kultūras centri </a:t>
            </a:r>
            <a:r>
              <a:rPr lang="lv-LV" sz="3200" dirty="0">
                <a:solidFill>
                  <a:schemeClr val="tx2">
                    <a:lumMod val="75000"/>
                  </a:schemeClr>
                </a:solidFill>
              </a:rPr>
              <a:t>un </a:t>
            </a:r>
          </a:p>
          <a:p>
            <a:pPr algn="ctr"/>
            <a:r>
              <a:rPr lang="lv-LV" sz="3200" b="1" dirty="0">
                <a:solidFill>
                  <a:schemeClr val="tx2">
                    <a:lumMod val="75000"/>
                  </a:schemeClr>
                </a:solidFill>
              </a:rPr>
              <a:t>119</a:t>
            </a:r>
            <a:r>
              <a:rPr lang="lv-LV" sz="3200" dirty="0">
                <a:solidFill>
                  <a:schemeClr val="tx2">
                    <a:lumMod val="75000"/>
                  </a:schemeClr>
                </a:solidFill>
              </a:rPr>
              <a:t> izpratnes </a:t>
            </a:r>
            <a:br>
              <a:rPr lang="lv-LV" sz="3200" dirty="0">
                <a:solidFill>
                  <a:schemeClr val="tx2">
                    <a:lumMod val="75000"/>
                  </a:schemeClr>
                </a:solidFill>
              </a:rPr>
            </a:br>
            <a:r>
              <a:rPr lang="lv-LV" sz="3200" dirty="0">
                <a:solidFill>
                  <a:schemeClr val="tx2">
                    <a:lumMod val="75000"/>
                  </a:schemeClr>
                </a:solidFill>
              </a:rPr>
              <a:t>par kultūras centru darbību</a:t>
            </a:r>
            <a:endParaRPr lang="en-GB" sz="3200" dirty="0"/>
          </a:p>
        </p:txBody>
      </p:sp>
    </p:spTree>
    <p:extLst>
      <p:ext uri="{BB962C8B-B14F-4D97-AF65-F5344CB8AC3E}">
        <p14:creationId xmlns:p14="http://schemas.microsoft.com/office/powerpoint/2010/main" val="3491238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56E589-A0DC-4AE5-8AC8-B0A5C6682EBC}"/>
              </a:ext>
            </a:extLst>
          </p:cNvPr>
          <p:cNvSpPr/>
          <p:nvPr/>
        </p:nvSpPr>
        <p:spPr>
          <a:xfrm>
            <a:off x="1392213" y="1171418"/>
            <a:ext cx="3676044" cy="1323439"/>
          </a:xfrm>
          <a:prstGeom prst="rect">
            <a:avLst/>
          </a:prstGeom>
        </p:spPr>
        <p:txBody>
          <a:bodyPr wrap="square">
            <a:spAutoFit/>
          </a:bodyPr>
          <a:lstStyle/>
          <a:p>
            <a:r>
              <a:rPr lang="lv-LV" sz="2000" dirty="0">
                <a:solidFill>
                  <a:schemeClr val="tx2">
                    <a:lumMod val="75000"/>
                  </a:schemeClr>
                </a:solidFill>
              </a:rPr>
              <a:t>kultūras centriem reģionos ir </a:t>
            </a:r>
            <a:r>
              <a:rPr lang="lv-LV" sz="2000" b="1" dirty="0">
                <a:solidFill>
                  <a:schemeClr val="tx2">
                    <a:lumMod val="75000"/>
                  </a:schemeClr>
                </a:solidFill>
              </a:rPr>
              <a:t>nozīmīga kultūrpolitiskā misija </a:t>
            </a:r>
            <a:r>
              <a:rPr lang="lv-LV" sz="2000" dirty="0">
                <a:solidFill>
                  <a:schemeClr val="tx2">
                    <a:lumMod val="75000"/>
                  </a:schemeClr>
                </a:solidFill>
              </a:rPr>
              <a:t>kā vietai, kas veido vidi, kur rasties kultūrai.</a:t>
            </a:r>
            <a:endParaRPr lang="en-GB" sz="2000" dirty="0">
              <a:solidFill>
                <a:schemeClr val="tx2">
                  <a:lumMod val="75000"/>
                </a:schemeClr>
              </a:solidFill>
            </a:endParaRPr>
          </a:p>
        </p:txBody>
      </p:sp>
      <p:sp>
        <p:nvSpPr>
          <p:cNvPr id="9" name="Rectangle 8">
            <a:extLst>
              <a:ext uri="{FF2B5EF4-FFF2-40B4-BE49-F238E27FC236}">
                <a16:creationId xmlns:a16="http://schemas.microsoft.com/office/drawing/2014/main" id="{C748B8F5-0749-40A1-B913-4A0A4A2222F4}"/>
              </a:ext>
            </a:extLst>
          </p:cNvPr>
          <p:cNvSpPr/>
          <p:nvPr/>
        </p:nvSpPr>
        <p:spPr>
          <a:xfrm>
            <a:off x="4355976" y="216565"/>
            <a:ext cx="4341830" cy="584775"/>
          </a:xfrm>
          <a:prstGeom prst="rect">
            <a:avLst/>
          </a:prstGeom>
        </p:spPr>
        <p:txBody>
          <a:bodyPr wrap="none">
            <a:spAutoFit/>
          </a:bodyPr>
          <a:lstStyle/>
          <a:p>
            <a:r>
              <a:rPr lang="lv-LV" sz="3200" b="1" dirty="0">
                <a:solidFill>
                  <a:srgbClr val="C00000"/>
                </a:solidFill>
              </a:rPr>
              <a:t>Viedokļu krustugunīs</a:t>
            </a:r>
          </a:p>
        </p:txBody>
      </p:sp>
      <p:sp>
        <p:nvSpPr>
          <p:cNvPr id="10" name="Rectangle 9">
            <a:extLst>
              <a:ext uri="{FF2B5EF4-FFF2-40B4-BE49-F238E27FC236}">
                <a16:creationId xmlns:a16="http://schemas.microsoft.com/office/drawing/2014/main" id="{5C9F5053-4A96-4D83-B230-15FDCDD319F5}"/>
              </a:ext>
            </a:extLst>
          </p:cNvPr>
          <p:cNvSpPr/>
          <p:nvPr/>
        </p:nvSpPr>
        <p:spPr>
          <a:xfrm>
            <a:off x="426809" y="3082606"/>
            <a:ext cx="3707904" cy="1323439"/>
          </a:xfrm>
          <a:prstGeom prst="rect">
            <a:avLst/>
          </a:prstGeom>
        </p:spPr>
        <p:txBody>
          <a:bodyPr wrap="square">
            <a:spAutoFit/>
          </a:bodyPr>
          <a:lstStyle/>
          <a:p>
            <a:r>
              <a:rPr lang="lv-LV" sz="2000" dirty="0">
                <a:solidFill>
                  <a:schemeClr val="tx2">
                    <a:lumMod val="75000"/>
                  </a:schemeClr>
                </a:solidFill>
              </a:rPr>
              <a:t>Vissvarīgākais ir, </a:t>
            </a:r>
            <a:r>
              <a:rPr lang="lv-LV" sz="2000" b="1" dirty="0">
                <a:solidFill>
                  <a:schemeClr val="tx2">
                    <a:lumMod val="75000"/>
                  </a:schemeClr>
                </a:solidFill>
              </a:rPr>
              <a:t>vai pašvaldībai vajag kultūru</a:t>
            </a:r>
            <a:r>
              <a:rPr lang="lv-LV" sz="2000" dirty="0">
                <a:solidFill>
                  <a:schemeClr val="tx2">
                    <a:lumMod val="75000"/>
                  </a:schemeClr>
                </a:solidFill>
              </a:rPr>
              <a:t>, un, vai tā ir gatava maksāt par to, lai cilvēkiem būtu tai piekļuve</a:t>
            </a:r>
            <a:endParaRPr lang="en-GB" sz="2000" dirty="0">
              <a:solidFill>
                <a:schemeClr val="tx2">
                  <a:lumMod val="75000"/>
                </a:schemeClr>
              </a:solidFill>
            </a:endParaRPr>
          </a:p>
        </p:txBody>
      </p:sp>
      <p:sp>
        <p:nvSpPr>
          <p:cNvPr id="11" name="Rectangle 10">
            <a:extLst>
              <a:ext uri="{FF2B5EF4-FFF2-40B4-BE49-F238E27FC236}">
                <a16:creationId xmlns:a16="http://schemas.microsoft.com/office/drawing/2014/main" id="{233797BD-8ABA-4EAA-B52A-18B7135C1316}"/>
              </a:ext>
            </a:extLst>
          </p:cNvPr>
          <p:cNvSpPr/>
          <p:nvPr/>
        </p:nvSpPr>
        <p:spPr>
          <a:xfrm>
            <a:off x="1547664" y="5024862"/>
            <a:ext cx="7069585" cy="954107"/>
          </a:xfrm>
          <a:prstGeom prst="rect">
            <a:avLst/>
          </a:prstGeom>
        </p:spPr>
        <p:txBody>
          <a:bodyPr wrap="square">
            <a:spAutoFit/>
          </a:bodyPr>
          <a:lstStyle/>
          <a:p>
            <a:r>
              <a:rPr lang="en-GB" sz="2800" dirty="0" err="1">
                <a:solidFill>
                  <a:schemeClr val="tx2">
                    <a:lumMod val="75000"/>
                  </a:schemeClr>
                </a:solidFill>
              </a:rPr>
              <a:t>svarīga</a:t>
            </a:r>
            <a:r>
              <a:rPr lang="en-GB" sz="2800" dirty="0">
                <a:solidFill>
                  <a:schemeClr val="tx2">
                    <a:lumMod val="75000"/>
                  </a:schemeClr>
                </a:solidFill>
              </a:rPr>
              <a:t> </a:t>
            </a:r>
            <a:r>
              <a:rPr lang="en-GB" sz="2800" dirty="0" err="1">
                <a:solidFill>
                  <a:schemeClr val="tx2">
                    <a:lumMod val="75000"/>
                  </a:schemeClr>
                </a:solidFill>
              </a:rPr>
              <a:t>ir</a:t>
            </a:r>
            <a:r>
              <a:rPr lang="en-GB" sz="2800" dirty="0">
                <a:solidFill>
                  <a:schemeClr val="tx2">
                    <a:lumMod val="75000"/>
                  </a:schemeClr>
                </a:solidFill>
              </a:rPr>
              <a:t> </a:t>
            </a:r>
            <a:r>
              <a:rPr lang="en-GB" sz="2800" b="1" dirty="0" err="1">
                <a:solidFill>
                  <a:schemeClr val="tx2">
                    <a:lumMod val="75000"/>
                  </a:schemeClr>
                </a:solidFill>
              </a:rPr>
              <a:t>pašvaldības</a:t>
            </a:r>
            <a:r>
              <a:rPr lang="en-GB" sz="2800" b="1" dirty="0">
                <a:solidFill>
                  <a:schemeClr val="tx2">
                    <a:lumMod val="75000"/>
                  </a:schemeClr>
                </a:solidFill>
              </a:rPr>
              <a:t> </a:t>
            </a:r>
            <a:r>
              <a:rPr lang="en-GB" sz="2800" b="1" dirty="0" err="1">
                <a:solidFill>
                  <a:schemeClr val="tx2">
                    <a:lumMod val="75000"/>
                  </a:schemeClr>
                </a:solidFill>
              </a:rPr>
              <a:t>izpratne</a:t>
            </a:r>
            <a:r>
              <a:rPr lang="en-GB" sz="2800" b="1" dirty="0">
                <a:solidFill>
                  <a:schemeClr val="tx2">
                    <a:lumMod val="75000"/>
                  </a:schemeClr>
                </a:solidFill>
              </a:rPr>
              <a:t> </a:t>
            </a:r>
            <a:r>
              <a:rPr lang="en-GB" sz="2800" dirty="0">
                <a:solidFill>
                  <a:schemeClr val="tx2">
                    <a:lumMod val="75000"/>
                  </a:schemeClr>
                </a:solidFill>
              </a:rPr>
              <a:t>par </a:t>
            </a:r>
            <a:r>
              <a:rPr lang="en-GB" sz="2800" dirty="0" err="1">
                <a:solidFill>
                  <a:schemeClr val="tx2">
                    <a:lumMod val="75000"/>
                  </a:schemeClr>
                </a:solidFill>
              </a:rPr>
              <a:t>atbalstu</a:t>
            </a:r>
            <a:r>
              <a:rPr lang="en-GB" sz="2800" dirty="0">
                <a:solidFill>
                  <a:schemeClr val="tx2">
                    <a:lumMod val="75000"/>
                  </a:schemeClr>
                </a:solidFill>
              </a:rPr>
              <a:t> </a:t>
            </a:r>
            <a:r>
              <a:rPr lang="en-GB" sz="2800" dirty="0" err="1">
                <a:solidFill>
                  <a:schemeClr val="tx2">
                    <a:lumMod val="75000"/>
                  </a:schemeClr>
                </a:solidFill>
              </a:rPr>
              <a:t>kultūras</a:t>
            </a:r>
            <a:r>
              <a:rPr lang="en-GB" sz="2800" dirty="0">
                <a:solidFill>
                  <a:schemeClr val="tx2">
                    <a:lumMod val="75000"/>
                  </a:schemeClr>
                </a:solidFill>
              </a:rPr>
              <a:t> </a:t>
            </a:r>
            <a:r>
              <a:rPr lang="en-GB" sz="2800" dirty="0" err="1">
                <a:solidFill>
                  <a:schemeClr val="tx2">
                    <a:lumMod val="75000"/>
                  </a:schemeClr>
                </a:solidFill>
              </a:rPr>
              <a:t>procesiem</a:t>
            </a:r>
            <a:endParaRPr lang="en-GB" sz="2800" dirty="0">
              <a:solidFill>
                <a:schemeClr val="tx2">
                  <a:lumMod val="75000"/>
                </a:schemeClr>
              </a:solidFill>
            </a:endParaRPr>
          </a:p>
        </p:txBody>
      </p:sp>
      <p:sp>
        <p:nvSpPr>
          <p:cNvPr id="15" name="Rectangle 14">
            <a:extLst>
              <a:ext uri="{FF2B5EF4-FFF2-40B4-BE49-F238E27FC236}">
                <a16:creationId xmlns:a16="http://schemas.microsoft.com/office/drawing/2014/main" id="{39C71A19-B1C4-4B92-9AE4-3765E7E82BE7}"/>
              </a:ext>
            </a:extLst>
          </p:cNvPr>
          <p:cNvSpPr/>
          <p:nvPr/>
        </p:nvSpPr>
        <p:spPr>
          <a:xfrm>
            <a:off x="4716015" y="2214035"/>
            <a:ext cx="4182955" cy="2308324"/>
          </a:xfrm>
          <a:prstGeom prst="rect">
            <a:avLst/>
          </a:prstGeom>
        </p:spPr>
        <p:txBody>
          <a:bodyPr wrap="square">
            <a:spAutoFit/>
          </a:bodyPr>
          <a:lstStyle/>
          <a:p>
            <a:r>
              <a:rPr lang="lv-LV" sz="2400" dirty="0">
                <a:solidFill>
                  <a:schemeClr val="tx2">
                    <a:lumMod val="75000"/>
                  </a:schemeClr>
                </a:solidFill>
              </a:rPr>
              <a:t>kultūras centru skaistums ir tajā, ka tie var atļauties būt radoši, eksperimentēt un radīt jaunas lietas, nebaidoties no striktiem rāmjiem</a:t>
            </a:r>
            <a:endParaRPr lang="en-GB" sz="2400" dirty="0">
              <a:solidFill>
                <a:schemeClr val="tx2">
                  <a:lumMod val="75000"/>
                </a:schemeClr>
              </a:solidFill>
            </a:endParaRPr>
          </a:p>
        </p:txBody>
      </p:sp>
    </p:spTree>
    <p:extLst>
      <p:ext uri="{BB962C8B-B14F-4D97-AF65-F5344CB8AC3E}">
        <p14:creationId xmlns:p14="http://schemas.microsoft.com/office/powerpoint/2010/main" val="333099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3328D6-CF27-48F1-9DF6-7288891CEFD9}"/>
              </a:ext>
            </a:extLst>
          </p:cNvPr>
          <p:cNvSpPr/>
          <p:nvPr/>
        </p:nvSpPr>
        <p:spPr>
          <a:xfrm>
            <a:off x="4139952" y="858467"/>
            <a:ext cx="4731998" cy="954107"/>
          </a:xfrm>
          <a:prstGeom prst="rect">
            <a:avLst/>
          </a:prstGeom>
        </p:spPr>
        <p:txBody>
          <a:bodyPr wrap="square">
            <a:spAutoFit/>
          </a:bodyPr>
          <a:lstStyle/>
          <a:p>
            <a:r>
              <a:rPr lang="en-GB" sz="2800" dirty="0" err="1">
                <a:solidFill>
                  <a:schemeClr val="tx2">
                    <a:lumMod val="75000"/>
                  </a:schemeClr>
                </a:solidFill>
              </a:rPr>
              <a:t>darbinieku</a:t>
            </a:r>
            <a:r>
              <a:rPr lang="en-GB" sz="2800" dirty="0">
                <a:solidFill>
                  <a:schemeClr val="tx2">
                    <a:lumMod val="75000"/>
                  </a:schemeClr>
                </a:solidFill>
              </a:rPr>
              <a:t> </a:t>
            </a:r>
            <a:r>
              <a:rPr lang="en-GB" sz="2800" dirty="0" err="1">
                <a:solidFill>
                  <a:schemeClr val="tx2">
                    <a:lumMod val="75000"/>
                  </a:schemeClr>
                </a:solidFill>
              </a:rPr>
              <a:t>profesionālās</a:t>
            </a:r>
            <a:r>
              <a:rPr lang="en-GB" sz="2800" dirty="0">
                <a:solidFill>
                  <a:schemeClr val="tx2">
                    <a:lumMod val="75000"/>
                  </a:schemeClr>
                </a:solidFill>
              </a:rPr>
              <a:t> </a:t>
            </a:r>
            <a:r>
              <a:rPr lang="en-GB" sz="2800" b="1" dirty="0" err="1">
                <a:solidFill>
                  <a:schemeClr val="tx2">
                    <a:lumMod val="75000"/>
                  </a:schemeClr>
                </a:solidFill>
              </a:rPr>
              <a:t>meistarības</a:t>
            </a:r>
            <a:r>
              <a:rPr lang="en-GB" sz="2800" dirty="0">
                <a:solidFill>
                  <a:schemeClr val="tx2">
                    <a:lumMod val="75000"/>
                  </a:schemeClr>
                </a:solidFill>
              </a:rPr>
              <a:t> </a:t>
            </a:r>
            <a:r>
              <a:rPr lang="en-GB" sz="2800" dirty="0" err="1">
                <a:solidFill>
                  <a:schemeClr val="tx2">
                    <a:lumMod val="75000"/>
                  </a:schemeClr>
                </a:solidFill>
              </a:rPr>
              <a:t>pilnveide</a:t>
            </a:r>
            <a:endParaRPr lang="en-GB" sz="2800" dirty="0">
              <a:solidFill>
                <a:schemeClr val="tx2">
                  <a:lumMod val="75000"/>
                </a:schemeClr>
              </a:solidFill>
            </a:endParaRPr>
          </a:p>
        </p:txBody>
      </p:sp>
      <p:sp>
        <p:nvSpPr>
          <p:cNvPr id="10" name="Rectangle 9">
            <a:extLst>
              <a:ext uri="{FF2B5EF4-FFF2-40B4-BE49-F238E27FC236}">
                <a16:creationId xmlns:a16="http://schemas.microsoft.com/office/drawing/2014/main" id="{7653477B-0CF6-4B10-BBB3-C333F2DFF702}"/>
              </a:ext>
            </a:extLst>
          </p:cNvPr>
          <p:cNvSpPr/>
          <p:nvPr/>
        </p:nvSpPr>
        <p:spPr>
          <a:xfrm>
            <a:off x="899592" y="3558259"/>
            <a:ext cx="2638557" cy="1938992"/>
          </a:xfrm>
          <a:prstGeom prst="rect">
            <a:avLst/>
          </a:prstGeom>
        </p:spPr>
        <p:txBody>
          <a:bodyPr wrap="square">
            <a:spAutoFit/>
          </a:bodyPr>
          <a:lstStyle/>
          <a:p>
            <a:r>
              <a:rPr lang="en-GB" sz="2400" dirty="0" err="1">
                <a:solidFill>
                  <a:schemeClr val="tx2">
                    <a:lumMod val="75000"/>
                  </a:schemeClr>
                </a:solidFill>
              </a:rPr>
              <a:t>kultūras</a:t>
            </a:r>
            <a:r>
              <a:rPr lang="en-GB" sz="2400" dirty="0">
                <a:solidFill>
                  <a:schemeClr val="tx2">
                    <a:lumMod val="75000"/>
                  </a:schemeClr>
                </a:solidFill>
              </a:rPr>
              <a:t> </a:t>
            </a:r>
            <a:r>
              <a:rPr lang="en-GB" sz="2400" dirty="0" err="1">
                <a:solidFill>
                  <a:schemeClr val="tx2">
                    <a:lumMod val="75000"/>
                  </a:schemeClr>
                </a:solidFill>
              </a:rPr>
              <a:t>centru</a:t>
            </a:r>
            <a:r>
              <a:rPr lang="lv-LV" sz="2400" dirty="0">
                <a:solidFill>
                  <a:schemeClr val="tx2">
                    <a:lumMod val="75000"/>
                  </a:schemeClr>
                </a:solidFill>
              </a:rPr>
              <a:t> un to sniegto </a:t>
            </a:r>
            <a:r>
              <a:rPr lang="lv-LV" sz="2400" b="1" dirty="0">
                <a:solidFill>
                  <a:schemeClr val="tx2">
                    <a:lumMod val="75000"/>
                  </a:schemeClr>
                </a:solidFill>
              </a:rPr>
              <a:t>pakalpojumu</a:t>
            </a:r>
            <a:r>
              <a:rPr lang="en-GB" sz="2400" b="1" dirty="0">
                <a:solidFill>
                  <a:schemeClr val="tx2">
                    <a:lumMod val="75000"/>
                  </a:schemeClr>
                </a:solidFill>
              </a:rPr>
              <a:t> </a:t>
            </a:r>
            <a:r>
              <a:rPr lang="en-GB" sz="2400" b="1" dirty="0" err="1">
                <a:solidFill>
                  <a:schemeClr val="tx2">
                    <a:lumMod val="75000"/>
                  </a:schemeClr>
                </a:solidFill>
              </a:rPr>
              <a:t>kvalitāt</a:t>
            </a:r>
            <a:r>
              <a:rPr lang="lv-LV" sz="2400" b="1" dirty="0">
                <a:solidFill>
                  <a:schemeClr val="tx2">
                    <a:lumMod val="75000"/>
                  </a:schemeClr>
                </a:solidFill>
              </a:rPr>
              <a:t>es </a:t>
            </a:r>
            <a:r>
              <a:rPr lang="lv-LV" sz="2400" dirty="0">
                <a:solidFill>
                  <a:schemeClr val="tx2">
                    <a:lumMod val="75000"/>
                  </a:schemeClr>
                </a:solidFill>
              </a:rPr>
              <a:t>veicināšana</a:t>
            </a:r>
            <a:endParaRPr lang="en-GB" sz="2400" dirty="0">
              <a:solidFill>
                <a:schemeClr val="tx2">
                  <a:lumMod val="75000"/>
                </a:schemeClr>
              </a:solidFill>
            </a:endParaRPr>
          </a:p>
        </p:txBody>
      </p:sp>
      <p:sp>
        <p:nvSpPr>
          <p:cNvPr id="11" name="Rectangle 10">
            <a:extLst>
              <a:ext uri="{FF2B5EF4-FFF2-40B4-BE49-F238E27FC236}">
                <a16:creationId xmlns:a16="http://schemas.microsoft.com/office/drawing/2014/main" id="{B7267F3B-BFF6-4552-80DD-92E18C7AED33}"/>
              </a:ext>
            </a:extLst>
          </p:cNvPr>
          <p:cNvSpPr/>
          <p:nvPr/>
        </p:nvSpPr>
        <p:spPr>
          <a:xfrm>
            <a:off x="3995936" y="3224464"/>
            <a:ext cx="4515974" cy="1569660"/>
          </a:xfrm>
          <a:prstGeom prst="rect">
            <a:avLst/>
          </a:prstGeom>
        </p:spPr>
        <p:txBody>
          <a:bodyPr wrap="square">
            <a:spAutoFit/>
          </a:bodyPr>
          <a:lstStyle/>
          <a:p>
            <a:r>
              <a:rPr lang="lv-LV" sz="2400" dirty="0">
                <a:solidFill>
                  <a:schemeClr val="tx2">
                    <a:lumMod val="75000"/>
                  </a:schemeClr>
                </a:solidFill>
              </a:rPr>
              <a:t>reizēm tajos notiek vienkārša </a:t>
            </a:r>
            <a:r>
              <a:rPr lang="lv-LV" sz="2400" b="1" dirty="0">
                <a:solidFill>
                  <a:schemeClr val="tx2">
                    <a:lumMod val="75000"/>
                  </a:schemeClr>
                </a:solidFill>
              </a:rPr>
              <a:t>kultūras funkcijas atstrādāšana</a:t>
            </a:r>
            <a:r>
              <a:rPr lang="lv-LV" sz="2400" dirty="0">
                <a:solidFill>
                  <a:schemeClr val="tx2">
                    <a:lumMod val="75000"/>
                  </a:schemeClr>
                </a:solidFill>
              </a:rPr>
              <a:t>, kas degradē tās jēgu.</a:t>
            </a:r>
            <a:endParaRPr lang="en-GB" sz="2400" dirty="0"/>
          </a:p>
        </p:txBody>
      </p:sp>
      <p:sp>
        <p:nvSpPr>
          <p:cNvPr id="12" name="Rectangle 11">
            <a:extLst>
              <a:ext uri="{FF2B5EF4-FFF2-40B4-BE49-F238E27FC236}">
                <a16:creationId xmlns:a16="http://schemas.microsoft.com/office/drawing/2014/main" id="{3C57D0A3-575E-46D2-8DEC-80F902C4EAA4}"/>
              </a:ext>
            </a:extLst>
          </p:cNvPr>
          <p:cNvSpPr/>
          <p:nvPr/>
        </p:nvSpPr>
        <p:spPr>
          <a:xfrm>
            <a:off x="1403648" y="2024857"/>
            <a:ext cx="4515974" cy="1200329"/>
          </a:xfrm>
          <a:prstGeom prst="rect">
            <a:avLst/>
          </a:prstGeom>
        </p:spPr>
        <p:txBody>
          <a:bodyPr wrap="square">
            <a:spAutoFit/>
          </a:bodyPr>
          <a:lstStyle/>
          <a:p>
            <a:r>
              <a:rPr lang="lv-LV" sz="2400" dirty="0">
                <a:solidFill>
                  <a:schemeClr val="tx2">
                    <a:lumMod val="75000"/>
                  </a:schemeClr>
                </a:solidFill>
              </a:rPr>
              <a:t>v</a:t>
            </a:r>
            <a:r>
              <a:rPr lang="en-GB" sz="2400" dirty="0" err="1">
                <a:solidFill>
                  <a:schemeClr val="tx2">
                    <a:lumMod val="75000"/>
                  </a:schemeClr>
                </a:solidFill>
              </a:rPr>
              <a:t>isa</a:t>
            </a:r>
            <a:r>
              <a:rPr lang="en-GB" sz="2400" dirty="0">
                <a:solidFill>
                  <a:schemeClr val="tx2">
                    <a:lumMod val="75000"/>
                  </a:schemeClr>
                </a:solidFill>
              </a:rPr>
              <a:t> “</a:t>
            </a:r>
            <a:r>
              <a:rPr lang="en-GB" sz="2400" dirty="0" err="1">
                <a:solidFill>
                  <a:schemeClr val="tx2">
                    <a:lumMod val="75000"/>
                  </a:schemeClr>
                </a:solidFill>
              </a:rPr>
              <a:t>sāls</a:t>
            </a:r>
            <a:r>
              <a:rPr lang="en-GB" sz="2400" dirty="0">
                <a:solidFill>
                  <a:schemeClr val="tx2">
                    <a:lumMod val="75000"/>
                  </a:schemeClr>
                </a:solidFill>
              </a:rPr>
              <a:t>” </a:t>
            </a:r>
            <a:r>
              <a:rPr lang="en-GB" sz="2400" dirty="0" err="1">
                <a:solidFill>
                  <a:schemeClr val="tx2">
                    <a:lumMod val="75000"/>
                  </a:schemeClr>
                </a:solidFill>
              </a:rPr>
              <a:t>ir</a:t>
            </a:r>
            <a:r>
              <a:rPr lang="en-GB" sz="2400" dirty="0">
                <a:solidFill>
                  <a:schemeClr val="tx2">
                    <a:lumMod val="75000"/>
                  </a:schemeClr>
                </a:solidFill>
              </a:rPr>
              <a:t> </a:t>
            </a:r>
            <a:r>
              <a:rPr lang="en-GB" sz="2400" b="1" dirty="0" err="1">
                <a:solidFill>
                  <a:schemeClr val="tx2">
                    <a:lumMod val="75000"/>
                  </a:schemeClr>
                </a:solidFill>
              </a:rPr>
              <a:t>personīb</a:t>
            </a:r>
            <a:r>
              <a:rPr lang="lv-LV" sz="2400" b="1" dirty="0">
                <a:solidFill>
                  <a:schemeClr val="tx2">
                    <a:lumMod val="75000"/>
                  </a:schemeClr>
                </a:solidFill>
              </a:rPr>
              <a:t>ā</a:t>
            </a:r>
            <a:r>
              <a:rPr lang="en-GB" sz="2400" b="1" dirty="0">
                <a:solidFill>
                  <a:schemeClr val="tx2">
                    <a:lumMod val="75000"/>
                  </a:schemeClr>
                </a:solidFill>
              </a:rPr>
              <a:t>s</a:t>
            </a:r>
            <a:r>
              <a:rPr lang="en-GB" sz="2400" dirty="0">
                <a:solidFill>
                  <a:schemeClr val="tx2">
                    <a:lumMod val="75000"/>
                  </a:schemeClr>
                </a:solidFill>
              </a:rPr>
              <a:t>, kas </a:t>
            </a:r>
            <a:r>
              <a:rPr lang="en-GB" sz="2400" dirty="0" err="1">
                <a:solidFill>
                  <a:schemeClr val="tx2">
                    <a:lumMod val="75000"/>
                  </a:schemeClr>
                </a:solidFill>
              </a:rPr>
              <a:t>vada</a:t>
            </a:r>
            <a:r>
              <a:rPr lang="en-GB" sz="2400" dirty="0">
                <a:solidFill>
                  <a:schemeClr val="tx2">
                    <a:lumMod val="75000"/>
                  </a:schemeClr>
                </a:solidFill>
              </a:rPr>
              <a:t> </a:t>
            </a:r>
            <a:r>
              <a:rPr lang="en-GB" sz="2400" dirty="0" err="1">
                <a:solidFill>
                  <a:schemeClr val="tx2">
                    <a:lumMod val="75000"/>
                  </a:schemeClr>
                </a:solidFill>
              </a:rPr>
              <a:t>kultūras</a:t>
            </a:r>
            <a:r>
              <a:rPr lang="en-GB" sz="2400" dirty="0">
                <a:solidFill>
                  <a:schemeClr val="tx2">
                    <a:lumMod val="75000"/>
                  </a:schemeClr>
                </a:solidFill>
              </a:rPr>
              <a:t> </a:t>
            </a:r>
            <a:r>
              <a:rPr lang="en-GB" sz="2400" dirty="0" err="1">
                <a:solidFill>
                  <a:schemeClr val="tx2">
                    <a:lumMod val="75000"/>
                  </a:schemeClr>
                </a:solidFill>
              </a:rPr>
              <a:t>dzīvi</a:t>
            </a:r>
            <a:r>
              <a:rPr lang="en-GB" sz="2400" dirty="0">
                <a:solidFill>
                  <a:schemeClr val="tx2">
                    <a:lumMod val="75000"/>
                  </a:schemeClr>
                </a:solidFill>
              </a:rPr>
              <a:t> </a:t>
            </a:r>
            <a:r>
              <a:rPr lang="en-GB" sz="2400" dirty="0" err="1">
                <a:solidFill>
                  <a:schemeClr val="tx2">
                    <a:lumMod val="75000"/>
                  </a:schemeClr>
                </a:solidFill>
              </a:rPr>
              <a:t>konkrētajā</a:t>
            </a:r>
            <a:r>
              <a:rPr lang="en-GB" sz="2400" dirty="0">
                <a:solidFill>
                  <a:schemeClr val="tx2">
                    <a:lumMod val="75000"/>
                  </a:schemeClr>
                </a:solidFill>
              </a:rPr>
              <a:t> </a:t>
            </a:r>
            <a:r>
              <a:rPr lang="en-GB" sz="2400" dirty="0" err="1">
                <a:solidFill>
                  <a:schemeClr val="tx2">
                    <a:lumMod val="75000"/>
                  </a:schemeClr>
                </a:solidFill>
              </a:rPr>
              <a:t>vietā</a:t>
            </a:r>
            <a:endParaRPr lang="en-GB" sz="2400" dirty="0">
              <a:solidFill>
                <a:schemeClr val="tx2">
                  <a:lumMod val="75000"/>
                </a:schemeClr>
              </a:solidFill>
            </a:endParaRPr>
          </a:p>
        </p:txBody>
      </p:sp>
      <p:sp>
        <p:nvSpPr>
          <p:cNvPr id="13" name="Rectangle 12">
            <a:extLst>
              <a:ext uri="{FF2B5EF4-FFF2-40B4-BE49-F238E27FC236}">
                <a16:creationId xmlns:a16="http://schemas.microsoft.com/office/drawing/2014/main" id="{F095414F-E5B1-492C-83B4-FB93A34F3922}"/>
              </a:ext>
            </a:extLst>
          </p:cNvPr>
          <p:cNvSpPr/>
          <p:nvPr/>
        </p:nvSpPr>
        <p:spPr>
          <a:xfrm>
            <a:off x="2123728" y="5823180"/>
            <a:ext cx="5795176" cy="461665"/>
          </a:xfrm>
          <a:prstGeom prst="rect">
            <a:avLst/>
          </a:prstGeom>
        </p:spPr>
        <p:txBody>
          <a:bodyPr wrap="none">
            <a:spAutoFit/>
          </a:bodyPr>
          <a:lstStyle/>
          <a:p>
            <a:pPr algn="ctr"/>
            <a:r>
              <a:rPr lang="lv-LV" sz="2400" b="1" dirty="0">
                <a:solidFill>
                  <a:schemeClr val="tx2">
                    <a:lumMod val="75000"/>
                  </a:schemeClr>
                </a:solidFill>
              </a:rPr>
              <a:t>Novadu reformas mākoņi virs kultūras</a:t>
            </a:r>
          </a:p>
        </p:txBody>
      </p:sp>
    </p:spTree>
    <p:extLst>
      <p:ext uri="{BB962C8B-B14F-4D97-AF65-F5344CB8AC3E}">
        <p14:creationId xmlns:p14="http://schemas.microsoft.com/office/powerpoint/2010/main" val="3163151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0D7E8-944A-4B77-989C-9918190F3B06}"/>
              </a:ext>
            </a:extLst>
          </p:cNvPr>
          <p:cNvPicPr>
            <a:picLocks noChangeAspect="1"/>
          </p:cNvPicPr>
          <p:nvPr/>
        </p:nvPicPr>
        <p:blipFill>
          <a:blip r:embed="rId2"/>
          <a:stretch>
            <a:fillRect/>
          </a:stretch>
        </p:blipFill>
        <p:spPr>
          <a:xfrm>
            <a:off x="4386524" y="188640"/>
            <a:ext cx="3857884" cy="3456384"/>
          </a:xfrm>
          <a:prstGeom prst="rect">
            <a:avLst/>
          </a:prstGeom>
        </p:spPr>
      </p:pic>
      <p:sp>
        <p:nvSpPr>
          <p:cNvPr id="5" name="Rectangle 4">
            <a:extLst>
              <a:ext uri="{FF2B5EF4-FFF2-40B4-BE49-F238E27FC236}">
                <a16:creationId xmlns:a16="http://schemas.microsoft.com/office/drawing/2014/main" id="{D1BB8518-E7D7-49F4-9015-72506CC1A06F}"/>
              </a:ext>
            </a:extLst>
          </p:cNvPr>
          <p:cNvSpPr/>
          <p:nvPr/>
        </p:nvSpPr>
        <p:spPr>
          <a:xfrm>
            <a:off x="1283106" y="4149080"/>
            <a:ext cx="7776864" cy="1692771"/>
          </a:xfrm>
          <a:prstGeom prst="rect">
            <a:avLst/>
          </a:prstGeom>
        </p:spPr>
        <p:txBody>
          <a:bodyPr wrap="square">
            <a:spAutoFit/>
          </a:bodyPr>
          <a:lstStyle/>
          <a:p>
            <a:r>
              <a:rPr lang="en-GB" sz="2400" b="1" dirty="0" err="1">
                <a:solidFill>
                  <a:schemeClr val="tx2">
                    <a:lumMod val="75000"/>
                  </a:schemeClr>
                </a:solidFill>
              </a:rPr>
              <a:t>Kultūras</a:t>
            </a:r>
            <a:r>
              <a:rPr lang="en-GB" sz="2400" b="1" dirty="0">
                <a:solidFill>
                  <a:schemeClr val="tx2">
                    <a:lumMod val="75000"/>
                  </a:schemeClr>
                </a:solidFill>
              </a:rPr>
              <a:t> </a:t>
            </a:r>
            <a:r>
              <a:rPr lang="en-GB" sz="2400" b="1" dirty="0" err="1">
                <a:solidFill>
                  <a:schemeClr val="tx2">
                    <a:lumMod val="75000"/>
                  </a:schemeClr>
                </a:solidFill>
              </a:rPr>
              <a:t>centri</a:t>
            </a:r>
            <a:r>
              <a:rPr lang="en-GB" sz="2400" b="1" dirty="0">
                <a:solidFill>
                  <a:schemeClr val="tx2">
                    <a:lumMod val="75000"/>
                  </a:schemeClr>
                </a:solidFill>
              </a:rPr>
              <a:t> </a:t>
            </a:r>
            <a:r>
              <a:rPr lang="lv-LV" sz="2400" dirty="0">
                <a:solidFill>
                  <a:schemeClr val="tx2">
                    <a:lumMod val="75000"/>
                  </a:schemeClr>
                </a:solidFill>
              </a:rPr>
              <a:t>ir </a:t>
            </a:r>
            <a:r>
              <a:rPr lang="en-GB" sz="2400" dirty="0" err="1">
                <a:solidFill>
                  <a:schemeClr val="tx2">
                    <a:lumMod val="75000"/>
                  </a:schemeClr>
                </a:solidFill>
              </a:rPr>
              <a:t>kultūras</a:t>
            </a:r>
            <a:r>
              <a:rPr lang="en-GB" sz="2400" dirty="0">
                <a:solidFill>
                  <a:schemeClr val="tx2">
                    <a:lumMod val="75000"/>
                  </a:schemeClr>
                </a:solidFill>
              </a:rPr>
              <a:t> </a:t>
            </a:r>
            <a:r>
              <a:rPr lang="en-GB" sz="2400" dirty="0" err="1">
                <a:solidFill>
                  <a:schemeClr val="tx2">
                    <a:lumMod val="75000"/>
                  </a:schemeClr>
                </a:solidFill>
              </a:rPr>
              <a:t>nozares</a:t>
            </a:r>
            <a:r>
              <a:rPr lang="en-GB" sz="2400" dirty="0">
                <a:solidFill>
                  <a:schemeClr val="tx2">
                    <a:lumMod val="75000"/>
                  </a:schemeClr>
                </a:solidFill>
              </a:rPr>
              <a:t> </a:t>
            </a:r>
            <a:r>
              <a:rPr lang="en-GB" sz="2400" dirty="0" err="1">
                <a:solidFill>
                  <a:schemeClr val="tx2">
                    <a:lumMod val="75000"/>
                  </a:schemeClr>
                </a:solidFill>
              </a:rPr>
              <a:t>joma</a:t>
            </a:r>
            <a:r>
              <a:rPr lang="en-GB" sz="2400" dirty="0">
                <a:solidFill>
                  <a:schemeClr val="tx2">
                    <a:lumMod val="75000"/>
                  </a:schemeClr>
                </a:solidFill>
              </a:rPr>
              <a:t>, </a:t>
            </a:r>
            <a:r>
              <a:rPr lang="en-GB" sz="2400" dirty="0" err="1">
                <a:solidFill>
                  <a:schemeClr val="tx2">
                    <a:lumMod val="75000"/>
                  </a:schemeClr>
                </a:solidFill>
              </a:rPr>
              <a:t>kurai</a:t>
            </a:r>
            <a:r>
              <a:rPr lang="en-GB" sz="2400" dirty="0">
                <a:solidFill>
                  <a:schemeClr val="tx2">
                    <a:lumMod val="75000"/>
                  </a:schemeClr>
                </a:solidFill>
              </a:rPr>
              <a:t> nav </a:t>
            </a:r>
            <a:r>
              <a:rPr lang="en-GB" sz="2400" dirty="0" err="1">
                <a:solidFill>
                  <a:schemeClr val="tx2">
                    <a:lumMod val="75000"/>
                  </a:schemeClr>
                </a:solidFill>
              </a:rPr>
              <a:t>pilnvērtīga</a:t>
            </a:r>
            <a:r>
              <a:rPr lang="en-GB" sz="2400" dirty="0">
                <a:solidFill>
                  <a:schemeClr val="tx2">
                    <a:lumMod val="75000"/>
                  </a:schemeClr>
                </a:solidFill>
              </a:rPr>
              <a:t> </a:t>
            </a:r>
            <a:r>
              <a:rPr lang="en-GB" sz="2400" dirty="0" err="1">
                <a:solidFill>
                  <a:schemeClr val="tx2">
                    <a:lumMod val="75000"/>
                  </a:schemeClr>
                </a:solidFill>
              </a:rPr>
              <a:t>regulējuma</a:t>
            </a:r>
            <a:r>
              <a:rPr lang="en-GB" sz="2400" dirty="0">
                <a:solidFill>
                  <a:schemeClr val="tx2">
                    <a:lumMod val="75000"/>
                  </a:schemeClr>
                </a:solidFill>
              </a:rPr>
              <a:t>, un nav </a:t>
            </a:r>
            <a:r>
              <a:rPr lang="en-GB" sz="2400" dirty="0" err="1">
                <a:solidFill>
                  <a:schemeClr val="tx2">
                    <a:lumMod val="75000"/>
                  </a:schemeClr>
                </a:solidFill>
              </a:rPr>
              <a:t>skaidrs</a:t>
            </a:r>
            <a:r>
              <a:rPr lang="en-GB" sz="2400" dirty="0">
                <a:solidFill>
                  <a:schemeClr val="tx2">
                    <a:lumMod val="75000"/>
                  </a:schemeClr>
                </a:solidFill>
              </a:rPr>
              <a:t>, </a:t>
            </a:r>
            <a:r>
              <a:rPr lang="en-GB" sz="2400" dirty="0" err="1">
                <a:solidFill>
                  <a:schemeClr val="tx2">
                    <a:lumMod val="75000"/>
                  </a:schemeClr>
                </a:solidFill>
              </a:rPr>
              <a:t>pēc</a:t>
            </a:r>
            <a:r>
              <a:rPr lang="en-GB" sz="2400" dirty="0">
                <a:solidFill>
                  <a:schemeClr val="tx2">
                    <a:lumMod val="75000"/>
                  </a:schemeClr>
                </a:solidFill>
              </a:rPr>
              <a:t> </a:t>
            </a:r>
            <a:r>
              <a:rPr lang="en-GB" sz="2400" dirty="0" err="1">
                <a:solidFill>
                  <a:schemeClr val="tx2">
                    <a:lumMod val="75000"/>
                  </a:schemeClr>
                </a:solidFill>
              </a:rPr>
              <a:t>kādiem</a:t>
            </a:r>
            <a:r>
              <a:rPr lang="en-GB" sz="2400" dirty="0">
                <a:solidFill>
                  <a:schemeClr val="tx2">
                    <a:lumMod val="75000"/>
                  </a:schemeClr>
                </a:solidFill>
              </a:rPr>
              <a:t> </a:t>
            </a:r>
            <a:r>
              <a:rPr lang="en-GB" sz="2400" dirty="0" err="1">
                <a:solidFill>
                  <a:schemeClr val="tx2">
                    <a:lumMod val="75000"/>
                  </a:schemeClr>
                </a:solidFill>
              </a:rPr>
              <a:t>kritērijiem</a:t>
            </a:r>
            <a:r>
              <a:rPr lang="en-GB" sz="2400" dirty="0">
                <a:solidFill>
                  <a:schemeClr val="tx2">
                    <a:lumMod val="75000"/>
                  </a:schemeClr>
                </a:solidFill>
              </a:rPr>
              <a:t> </a:t>
            </a:r>
            <a:r>
              <a:rPr lang="en-GB" sz="2400" dirty="0" err="1">
                <a:solidFill>
                  <a:schemeClr val="tx2">
                    <a:lumMod val="75000"/>
                  </a:schemeClr>
                </a:solidFill>
              </a:rPr>
              <a:t>noteikt</a:t>
            </a:r>
            <a:r>
              <a:rPr lang="en-GB" sz="2400" dirty="0">
                <a:solidFill>
                  <a:schemeClr val="tx2">
                    <a:lumMod val="75000"/>
                  </a:schemeClr>
                </a:solidFill>
              </a:rPr>
              <a:t>, </a:t>
            </a:r>
            <a:r>
              <a:rPr lang="en-GB" sz="2800" b="1" dirty="0" err="1">
                <a:solidFill>
                  <a:schemeClr val="tx2">
                    <a:lumMod val="75000"/>
                  </a:schemeClr>
                </a:solidFill>
              </a:rPr>
              <a:t>vai</a:t>
            </a:r>
            <a:r>
              <a:rPr lang="en-GB" sz="2800" b="1" dirty="0">
                <a:solidFill>
                  <a:schemeClr val="tx2">
                    <a:lumMod val="75000"/>
                  </a:schemeClr>
                </a:solidFill>
              </a:rPr>
              <a:t> </a:t>
            </a:r>
            <a:r>
              <a:rPr lang="en-GB" sz="2800" b="1" dirty="0" err="1">
                <a:solidFill>
                  <a:schemeClr val="tx2">
                    <a:lumMod val="75000"/>
                  </a:schemeClr>
                </a:solidFill>
              </a:rPr>
              <a:t>kultūras</a:t>
            </a:r>
            <a:r>
              <a:rPr lang="en-GB" sz="2800" b="1" dirty="0">
                <a:solidFill>
                  <a:schemeClr val="tx2">
                    <a:lumMod val="75000"/>
                  </a:schemeClr>
                </a:solidFill>
              </a:rPr>
              <a:t> </a:t>
            </a:r>
            <a:r>
              <a:rPr lang="en-GB" sz="2800" b="1" dirty="0" err="1">
                <a:solidFill>
                  <a:schemeClr val="tx2">
                    <a:lumMod val="75000"/>
                  </a:schemeClr>
                </a:solidFill>
              </a:rPr>
              <a:t>centrs</a:t>
            </a:r>
            <a:r>
              <a:rPr lang="en-GB" sz="2800" b="1" dirty="0">
                <a:solidFill>
                  <a:schemeClr val="tx2">
                    <a:lumMod val="75000"/>
                  </a:schemeClr>
                </a:solidFill>
              </a:rPr>
              <a:t> </a:t>
            </a:r>
            <a:r>
              <a:rPr lang="en-GB" sz="2800" b="1" dirty="0" err="1">
                <a:solidFill>
                  <a:schemeClr val="tx2">
                    <a:lumMod val="75000"/>
                  </a:schemeClr>
                </a:solidFill>
              </a:rPr>
              <a:t>darbojas</a:t>
            </a:r>
            <a:r>
              <a:rPr lang="en-GB" sz="2800" b="1" dirty="0">
                <a:solidFill>
                  <a:schemeClr val="tx2">
                    <a:lumMod val="75000"/>
                  </a:schemeClr>
                </a:solidFill>
              </a:rPr>
              <a:t> </a:t>
            </a:r>
            <a:r>
              <a:rPr lang="en-GB" sz="2800" b="1" dirty="0" err="1">
                <a:solidFill>
                  <a:schemeClr val="tx2">
                    <a:lumMod val="75000"/>
                  </a:schemeClr>
                </a:solidFill>
              </a:rPr>
              <a:t>labi</a:t>
            </a:r>
            <a:r>
              <a:rPr lang="en-GB" sz="2800" b="1" dirty="0">
                <a:solidFill>
                  <a:schemeClr val="tx2">
                    <a:lumMod val="75000"/>
                  </a:schemeClr>
                </a:solidFill>
              </a:rPr>
              <a:t> </a:t>
            </a:r>
            <a:r>
              <a:rPr lang="en-GB" sz="2800" b="1" dirty="0" err="1">
                <a:solidFill>
                  <a:schemeClr val="tx2">
                    <a:lumMod val="75000"/>
                  </a:schemeClr>
                </a:solidFill>
              </a:rPr>
              <a:t>vai</a:t>
            </a:r>
            <a:r>
              <a:rPr lang="en-GB" sz="2800" b="1" dirty="0">
                <a:solidFill>
                  <a:schemeClr val="tx2">
                    <a:lumMod val="75000"/>
                  </a:schemeClr>
                </a:solidFill>
              </a:rPr>
              <a:t> </a:t>
            </a:r>
            <a:r>
              <a:rPr lang="en-GB" sz="2800" b="1" dirty="0" err="1">
                <a:solidFill>
                  <a:schemeClr val="tx2">
                    <a:lumMod val="75000"/>
                  </a:schemeClr>
                </a:solidFill>
              </a:rPr>
              <a:t>slikti</a:t>
            </a:r>
            <a:r>
              <a:rPr lang="lv-LV" sz="2800" b="1" dirty="0">
                <a:solidFill>
                  <a:schemeClr val="tx2">
                    <a:lumMod val="75000"/>
                  </a:schemeClr>
                </a:solidFill>
              </a:rPr>
              <a:t>.</a:t>
            </a:r>
            <a:endParaRPr lang="en-GB" sz="2400" b="1" dirty="0">
              <a:solidFill>
                <a:schemeClr val="tx2">
                  <a:lumMod val="75000"/>
                </a:schemeClr>
              </a:solidFill>
            </a:endParaRPr>
          </a:p>
        </p:txBody>
      </p:sp>
    </p:spTree>
    <p:extLst>
      <p:ext uri="{BB962C8B-B14F-4D97-AF65-F5344CB8AC3E}">
        <p14:creationId xmlns:p14="http://schemas.microsoft.com/office/powerpoint/2010/main" val="3939798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18756</TotalTime>
  <Words>1071</Words>
  <Application>Microsoft Office PowerPoint</Application>
  <PresentationFormat>On-screen Show (4:3)</PresentationFormat>
  <Paragraphs>329</Paragraphs>
  <Slides>44</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Arial Narrow</vt:lpstr>
      <vt:lpstr>Calibri</vt:lpstr>
      <vt:lpstr>StarSymbol</vt:lpstr>
      <vt:lpstr>Tahoma</vt:lpstr>
      <vt:lpstr>Times New Roman</vt:lpstr>
      <vt:lpstr>Office Theme</vt:lpstr>
      <vt:lpstr>Office Theme</vt:lpstr>
      <vt:lpstr>Office Theme</vt:lpstr>
      <vt:lpstr>PowerPoint Presentation</vt:lpstr>
      <vt:lpstr>Starptautiskā un lokālā sadarbība, labās prakses piemēri, līdzekļu piesaiste kultūras projektiem</vt:lpstr>
      <vt:lpstr>Latgales plānošanas reģiona aktivitātes kultūras laukā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Latgales kultūras programmai pieteikto un atbalstīto projektu skaits  no 2005. - 2018. gadam</vt:lpstr>
      <vt:lpstr>Latgales kultūras programmas ietvaros piešķirtais finansējums un projektu pieteicēju pieprasītais finansējums  no 2005.-2018.gadam, EUR                         (no 2005.g. – 2013.g., lati)</vt:lpstr>
      <vt:lpstr>LATGALES KULTŪRAS PROGRAMMAS ATBALSTĪTO PROJEKTU SKAITS SADALĪJUMĀ PA NOVADIEM 2005.-2018. GADĀ</vt:lpstr>
      <vt:lpstr>LATGALES KULTŪRAS PROGRAMMAS ATBALSTĪTO PROJEKTU FINANSĒJUMA APJOMS SADALĪJUMĀ PA NOVADIEM  2005.-2018. GADĀ, EUR</vt:lpstr>
      <vt:lpstr>www.lpr.gov.lv Sadarbība</vt:lpstr>
      <vt:lpstr>Latgales pašvaldību ziņu skaits www.lpr.gov.lv </vt:lpstr>
      <vt:lpstr>Tiekamies mūsu kultūras namā</vt:lpstr>
      <vt:lpstr>Latgales  labās prakses piemēri</vt:lpstr>
      <vt:lpstr>Masu kultūra </vt:lpstr>
      <vt:lpstr>PowerPoint Presentation</vt:lpstr>
      <vt:lpstr>2013.gada pavasaris...</vt:lpstr>
      <vt:lpstr>Daugavpils Marka Rotko mākslas centrs  </vt:lpstr>
      <vt:lpstr>PowerPoint Presentation</vt:lpstr>
      <vt:lpstr>PowerPoint Presentation</vt:lpstr>
      <vt:lpstr>Kultūrvieta</vt:lpstr>
      <vt:lpstr>Latgales vēstniecība GORS </vt:lpstr>
      <vt:lpstr>PowerPoint Presentation</vt:lpstr>
      <vt:lpstr>GORA apmeklētāju dinamika</vt:lpstr>
      <vt:lpstr>Auditorija pēc biļešu iegādes vietas</vt:lpstr>
      <vt:lpstr>IETEKME </vt:lpstr>
      <vt:lpstr>SIA iepirkto preču un pakalpojumu apjoma sadalījums 2015.g. (EUR) </vt:lpstr>
      <vt:lpstr>PowerPoint Presentation</vt:lpstr>
      <vt:lpstr>Lūznavas muižas, kā nozīmīgas kultūrvietas aizsākumu simboliski var saukt 2015. gada aprīli, kad pēc renovācijas tika atklāta atjaunotā kungu māja</vt:lpstr>
      <vt:lpstr>Lūznavas muižā atklāta jauna notikumu vieta - “Kulturys škiuņs” (25.04.2018.) </vt:lpstr>
      <vt:lpstr>PowerPoint Presentation</vt:lpstr>
      <vt:lpstr>Eiropas Savienības strukturālo un investīciju fondu mērķis „Eiropas teritoriālā sadarbība” 2014.-2020.gadam </vt:lpstr>
      <vt:lpstr>PowerPoint Presentation</vt:lpstr>
      <vt:lpstr>Trešais projektu pieteikumu konkurss Latvijas un Lietuvas pārrobežu sadarbības programmas ietvaros būs atvērts līdz 2019.gada jūlijam.    Programmas mērķis ir sekmēt Programmas reģionu ilgtspējīgu sociālekonomisko attīstību, palīdzot tos padarīt konkurētspējīgākus un pievilcīgākus dzīvošanai, uzņēmējdarbībai un tūrismam. </vt:lpstr>
      <vt:lpstr>Trešajā projektu pieteikumu konkursā tiks gaidīti pieteikumi, kas atbilst šādiem tematiskajiem mērķiem un prioritātēm: </vt:lpstr>
      <vt:lpstr>PowerPoint Presentation</vt:lpstr>
      <vt:lpstr>http://jaunatne.gov.lv/</vt:lpstr>
      <vt:lpstr>PowerPoint Presentation</vt:lpstr>
      <vt:lpstr>K O N T A K T I N F O R M Ā C I J A</vt:lpstr>
      <vt:lpstr>LNKC direktore Signe Pujāte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1</dc:creator>
  <cp:lastModifiedBy>Oskars</cp:lastModifiedBy>
  <cp:revision>282</cp:revision>
  <dcterms:created xsi:type="dcterms:W3CDTF">2013-08-06T08:40:55Z</dcterms:created>
  <dcterms:modified xsi:type="dcterms:W3CDTF">2019-05-09T05:26:14Z</dcterms:modified>
  <dc:language>lv-LV</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14</vt:i4>
  </property>
</Properties>
</file>